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19"/>
  </p:notesMasterIdLst>
  <p:handoutMasterIdLst>
    <p:handoutMasterId r:id="rId20"/>
  </p:handoutMasterIdLst>
  <p:sldIdLst>
    <p:sldId id="303" r:id="rId5"/>
    <p:sldId id="262" r:id="rId6"/>
    <p:sldId id="310" r:id="rId7"/>
    <p:sldId id="304" r:id="rId8"/>
    <p:sldId id="305" r:id="rId9"/>
    <p:sldId id="308" r:id="rId10"/>
    <p:sldId id="311" r:id="rId11"/>
    <p:sldId id="312" r:id="rId12"/>
    <p:sldId id="313" r:id="rId13"/>
    <p:sldId id="321" r:id="rId14"/>
    <p:sldId id="314" r:id="rId15"/>
    <p:sldId id="316" r:id="rId16"/>
    <p:sldId id="317" r:id="rId17"/>
    <p:sldId id="31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99"/>
    <p:restoredTop sz="94707"/>
  </p:normalViewPr>
  <p:slideViewPr>
    <p:cSldViewPr snapToGrid="0">
      <p:cViewPr varScale="1">
        <p:scale>
          <a:sx n="87" d="100"/>
          <a:sy n="87" d="100"/>
        </p:scale>
        <p:origin x="84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5807F71-4D8B-7347-B3EC-E50E56CD55EB}" type="datetimeFigureOut">
              <a:rPr lang="en-US" smtClean="0"/>
              <a:t>11/6/2017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D52DEC0-DFCC-634D-83EE-A33C6305BF4D}" type="slidenum">
              <a:rPr lang="en-US" smtClean="0"/>
              <a:t>‹#›</a:t>
            </a:fld>
            <a:endParaRPr lang="en-US"/>
          </a:p>
        </p:txBody>
      </p:sp>
    </p:spTree>
    <p:extLst>
      <p:ext uri="{BB962C8B-B14F-4D97-AF65-F5344CB8AC3E}">
        <p14:creationId xmlns:p14="http://schemas.microsoft.com/office/powerpoint/2010/main" val="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8A1F48-CB7D-C642-945C-4F2E85D1AFF1}" type="datetimeFigureOut">
              <a:rPr lang="en-US" smtClean="0"/>
              <a:t>11/6/2017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234AE1-4AAD-0242-A0E3-671F6B2BA785}"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C234AE1-4AAD-0242-A0E3-671F6B2BA785}" type="slidenum">
              <a:rPr lang="en-US" smtClean="0"/>
              <a:t>1</a:t>
            </a:fld>
            <a:endParaRPr lang="en-US"/>
          </a:p>
        </p:txBody>
      </p:sp>
    </p:spTree>
    <p:extLst>
      <p:ext uri="{BB962C8B-B14F-4D97-AF65-F5344CB8AC3E}">
        <p14:creationId xmlns:p14="http://schemas.microsoft.com/office/powerpoint/2010/main" val="14011212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10</a:t>
            </a:fld>
            <a:endParaRPr lang="en-US"/>
          </a:p>
        </p:txBody>
      </p:sp>
    </p:spTree>
    <p:extLst>
      <p:ext uri="{BB962C8B-B14F-4D97-AF65-F5344CB8AC3E}">
        <p14:creationId xmlns:p14="http://schemas.microsoft.com/office/powerpoint/2010/main" val="2023303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11</a:t>
            </a:fld>
            <a:endParaRPr lang="en-US"/>
          </a:p>
        </p:txBody>
      </p:sp>
    </p:spTree>
    <p:extLst>
      <p:ext uri="{BB962C8B-B14F-4D97-AF65-F5344CB8AC3E}">
        <p14:creationId xmlns:p14="http://schemas.microsoft.com/office/powerpoint/2010/main" val="763637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12</a:t>
            </a:fld>
            <a:endParaRPr lang="en-US"/>
          </a:p>
        </p:txBody>
      </p:sp>
    </p:spTree>
    <p:extLst>
      <p:ext uri="{BB962C8B-B14F-4D97-AF65-F5344CB8AC3E}">
        <p14:creationId xmlns:p14="http://schemas.microsoft.com/office/powerpoint/2010/main" val="1449840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13</a:t>
            </a:fld>
            <a:endParaRPr lang="en-US"/>
          </a:p>
        </p:txBody>
      </p:sp>
    </p:spTree>
    <p:extLst>
      <p:ext uri="{BB962C8B-B14F-4D97-AF65-F5344CB8AC3E}">
        <p14:creationId xmlns:p14="http://schemas.microsoft.com/office/powerpoint/2010/main" val="362835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14</a:t>
            </a:fld>
            <a:endParaRPr lang="en-US"/>
          </a:p>
        </p:txBody>
      </p:sp>
    </p:spTree>
    <p:extLst>
      <p:ext uri="{BB962C8B-B14F-4D97-AF65-F5344CB8AC3E}">
        <p14:creationId xmlns:p14="http://schemas.microsoft.com/office/powerpoint/2010/main" val="29190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2</a:t>
            </a:fld>
            <a:endParaRPr lang="en-US"/>
          </a:p>
        </p:txBody>
      </p:sp>
    </p:spTree>
    <p:extLst>
      <p:ext uri="{BB962C8B-B14F-4D97-AF65-F5344CB8AC3E}">
        <p14:creationId xmlns:p14="http://schemas.microsoft.com/office/powerpoint/2010/main" val="1678701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3</a:t>
            </a:fld>
            <a:endParaRPr lang="en-US"/>
          </a:p>
        </p:txBody>
      </p:sp>
    </p:spTree>
    <p:extLst>
      <p:ext uri="{BB962C8B-B14F-4D97-AF65-F5344CB8AC3E}">
        <p14:creationId xmlns:p14="http://schemas.microsoft.com/office/powerpoint/2010/main" val="1734673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4</a:t>
            </a:fld>
            <a:endParaRPr lang="en-US"/>
          </a:p>
        </p:txBody>
      </p:sp>
    </p:spTree>
    <p:extLst>
      <p:ext uri="{BB962C8B-B14F-4D97-AF65-F5344CB8AC3E}">
        <p14:creationId xmlns:p14="http://schemas.microsoft.com/office/powerpoint/2010/main" val="1942495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5</a:t>
            </a:fld>
            <a:endParaRPr lang="en-US"/>
          </a:p>
        </p:txBody>
      </p:sp>
    </p:spTree>
    <p:extLst>
      <p:ext uri="{BB962C8B-B14F-4D97-AF65-F5344CB8AC3E}">
        <p14:creationId xmlns:p14="http://schemas.microsoft.com/office/powerpoint/2010/main" val="1994462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6</a:t>
            </a:fld>
            <a:endParaRPr lang="en-US"/>
          </a:p>
        </p:txBody>
      </p:sp>
    </p:spTree>
    <p:extLst>
      <p:ext uri="{BB962C8B-B14F-4D97-AF65-F5344CB8AC3E}">
        <p14:creationId xmlns:p14="http://schemas.microsoft.com/office/powerpoint/2010/main" val="1190978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7</a:t>
            </a:fld>
            <a:endParaRPr lang="en-US"/>
          </a:p>
        </p:txBody>
      </p:sp>
    </p:spTree>
    <p:extLst>
      <p:ext uri="{BB962C8B-B14F-4D97-AF65-F5344CB8AC3E}">
        <p14:creationId xmlns:p14="http://schemas.microsoft.com/office/powerpoint/2010/main" val="730342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8</a:t>
            </a:fld>
            <a:endParaRPr lang="en-US"/>
          </a:p>
        </p:txBody>
      </p:sp>
    </p:spTree>
    <p:extLst>
      <p:ext uri="{BB962C8B-B14F-4D97-AF65-F5344CB8AC3E}">
        <p14:creationId xmlns:p14="http://schemas.microsoft.com/office/powerpoint/2010/main" val="384545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234AE1-4AAD-0242-A0E3-671F6B2BA785}" type="slidenum">
              <a:rPr lang="en-US" smtClean="0"/>
              <a:t>9</a:t>
            </a:fld>
            <a:endParaRPr lang="en-US"/>
          </a:p>
        </p:txBody>
      </p:sp>
    </p:spTree>
    <p:extLst>
      <p:ext uri="{BB962C8B-B14F-4D97-AF65-F5344CB8AC3E}">
        <p14:creationId xmlns:p14="http://schemas.microsoft.com/office/powerpoint/2010/main" val="19542478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7"/>
          <p:cNvSpPr>
            <a:spLocks noGrp="1"/>
          </p:cNvSpPr>
          <p:nvPr>
            <p:ph type="title" hasCustomPrompt="1"/>
          </p:nvPr>
        </p:nvSpPr>
        <p:spPr>
          <a:xfrm>
            <a:off x="1263720" y="2242480"/>
            <a:ext cx="9605133" cy="1325563"/>
          </a:xfrm>
          <a:prstGeom prst="rect">
            <a:avLst/>
          </a:prstGeom>
        </p:spPr>
        <p:txBody>
          <a:bodyPr/>
          <a:lstStyle>
            <a:lvl1pPr algn="ctr">
              <a:defRPr sz="4400" b="1" i="0">
                <a:solidFill>
                  <a:schemeClr val="bg1"/>
                </a:solidFill>
                <a:latin typeface="Calibri" charset="0"/>
                <a:ea typeface="Calibri" charset="0"/>
                <a:cs typeface="Calibri" charset="0"/>
              </a:defRPr>
            </a:lvl1pPr>
          </a:lstStyle>
          <a:p>
            <a:r>
              <a:rPr lang="en-US"/>
              <a:t>Title of Presentation</a:t>
            </a:r>
            <a:br>
              <a:rPr lang="en-US"/>
            </a:br>
            <a:r>
              <a:rPr lang="en-US"/>
              <a:t>Will Appear Here</a:t>
            </a:r>
          </a:p>
        </p:txBody>
      </p:sp>
    </p:spTree>
    <p:extLst>
      <p:ext uri="{BB962C8B-B14F-4D97-AF65-F5344CB8AC3E}">
        <p14:creationId xmlns:p14="http://schemas.microsoft.com/office/powerpoint/2010/main" val="824313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8650" y="365126"/>
            <a:ext cx="10970874" cy="1325563"/>
          </a:xfrm>
          <a:prstGeom prst="rect">
            <a:avLst/>
          </a:prstGeom>
        </p:spPr>
        <p:txBody>
          <a:bodyPr/>
          <a:lstStyle>
            <a:lvl1pPr>
              <a:defRPr sz="4400" b="1" i="0">
                <a:solidFill>
                  <a:schemeClr val="bg1"/>
                </a:solidFill>
                <a:latin typeface="Calibri" charset="0"/>
                <a:ea typeface="Calibri" charset="0"/>
                <a:cs typeface="Calibri" charset="0"/>
              </a:defRPr>
            </a:lvl1pPr>
          </a:lstStyle>
          <a:p>
            <a:r>
              <a:rPr lang="en-US"/>
              <a:t>Your Title Will Appear Here</a:t>
            </a:r>
          </a:p>
        </p:txBody>
      </p:sp>
      <p:sp>
        <p:nvSpPr>
          <p:cNvPr id="8" name="Content Placeholder 2"/>
          <p:cNvSpPr>
            <a:spLocks noGrp="1"/>
          </p:cNvSpPr>
          <p:nvPr>
            <p:ph idx="1" hasCustomPrompt="1"/>
          </p:nvPr>
        </p:nvSpPr>
        <p:spPr>
          <a:xfrm>
            <a:off x="628650" y="1825625"/>
            <a:ext cx="9172896" cy="4351338"/>
          </a:xfrm>
          <a:prstGeom prst="rect">
            <a:avLst/>
          </a:prstGeom>
        </p:spPr>
        <p:txBody>
          <a:bodyPr/>
          <a:lstStyle>
            <a:lvl1pPr>
              <a:defRPr b="0" i="0">
                <a:latin typeface="Calibri" charset="0"/>
                <a:ea typeface="Calibri" charset="0"/>
                <a:cs typeface="Calibri" charset="0"/>
              </a:defRPr>
            </a:lvl1pPr>
          </a:lstStyle>
          <a:p>
            <a:pPr lvl="0"/>
            <a:r>
              <a:rPr lang="en-US"/>
              <a:t>Click to add text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CPA Blue Splash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7"/>
          <p:cNvSpPr>
            <a:spLocks noGrp="1"/>
          </p:cNvSpPr>
          <p:nvPr>
            <p:ph type="title" hasCustomPrompt="1"/>
          </p:nvPr>
        </p:nvSpPr>
        <p:spPr>
          <a:xfrm>
            <a:off x="1308751" y="2242480"/>
            <a:ext cx="9602404" cy="1325563"/>
          </a:xfrm>
          <a:prstGeom prst="rect">
            <a:avLst/>
          </a:prstGeom>
        </p:spPr>
        <p:txBody>
          <a:bodyPr/>
          <a:lstStyle>
            <a:lvl1pPr algn="ctr">
              <a:defRPr sz="4400" b="1" i="0">
                <a:solidFill>
                  <a:schemeClr val="bg1"/>
                </a:solidFill>
                <a:latin typeface="Calibri" charset="0"/>
                <a:ea typeface="Calibri" charset="0"/>
                <a:cs typeface="Calibri" charset="0"/>
              </a:defRPr>
            </a:lvl1pPr>
          </a:lstStyle>
          <a:p>
            <a:r>
              <a:rPr lang="en-US"/>
              <a:t>Words Will Appear Here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7012080"/>
      </p:ext>
    </p:extLst>
  </p:cSld>
  <p:clrMap bg1="lt1" tx1="dk1" bg2="lt2" tx2="dk2" accent1="accent1" accent2="accent2" accent3="accent3" accent4="accent4" accent5="accent5" accent6="accent6" hlink="hlink" folHlink="folHlink"/>
  <p:sldLayoutIdLst>
    <p:sldLayoutId id="2147483680" r:id="rId1"/>
    <p:sldLayoutId id="2147483669" r:id="rId2"/>
    <p:sldLayoutId id="214748368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08751" y="1609695"/>
            <a:ext cx="9602404" cy="3026379"/>
          </a:xfrm>
          <a:prstGeom prst="rect">
            <a:avLst/>
          </a:prstGeom>
        </p:spPr>
        <p:txBody>
          <a:bodyPr/>
          <a:lstStyle/>
          <a:p>
            <a:r>
              <a:rPr lang="en-US" sz="6000" dirty="0" smtClean="0"/>
              <a:t>Drug Pricing Crisis and the Role of the Intermediary</a:t>
            </a:r>
            <a:br>
              <a:rPr lang="en-US" sz="6000" dirty="0" smtClean="0"/>
            </a:br>
            <a:r>
              <a:rPr lang="en-US" dirty="0">
                <a:solidFill>
                  <a:srgbClr val="FFFF00"/>
                </a:solidFill>
              </a:rPr>
              <a:t> How Did We End Up Here??? </a:t>
            </a:r>
            <a:r>
              <a:rPr lang="en-US" dirty="0" smtClean="0"/>
              <a:t/>
            </a:r>
            <a:br>
              <a:rPr lang="en-US" dirty="0" smtClean="0"/>
            </a:br>
            <a:r>
              <a:rPr lang="en-US" dirty="0" smtClean="0"/>
              <a:t> </a:t>
            </a:r>
            <a:r>
              <a:rPr lang="en-US" sz="2800" dirty="0" smtClean="0">
                <a:solidFill>
                  <a:srgbClr val="FFFF00"/>
                </a:solidFill>
              </a:rPr>
              <a:t/>
            </a:r>
            <a:br>
              <a:rPr lang="en-US" sz="2800" dirty="0" smtClean="0">
                <a:solidFill>
                  <a:srgbClr val="FFFF00"/>
                </a:solidFill>
              </a:rPr>
            </a:br>
            <a:r>
              <a:rPr lang="en-US" sz="2800" dirty="0" smtClean="0">
                <a:solidFill>
                  <a:srgbClr val="FFFF00"/>
                </a:solidFill>
              </a:rPr>
              <a:t/>
            </a:r>
            <a:br>
              <a:rPr lang="en-US" sz="2800" dirty="0" smtClean="0">
                <a:solidFill>
                  <a:srgbClr val="FFFF00"/>
                </a:solidFill>
              </a:rPr>
            </a:br>
            <a:r>
              <a:rPr lang="en-US" sz="2800" b="0" dirty="0"/>
              <a:t>Susan </a:t>
            </a:r>
            <a:r>
              <a:rPr lang="en-US" sz="2800" b="0" dirty="0" err="1"/>
              <a:t>Pilch</a:t>
            </a:r>
            <a:r>
              <a:rPr lang="en-US" sz="2800" b="0" dirty="0"/>
              <a:t>, VP, Policy and Regulatory Affairs</a:t>
            </a:r>
            <a:br>
              <a:rPr lang="en-US" sz="2800" b="0" dirty="0"/>
            </a:br>
            <a:r>
              <a:rPr lang="en-US" sz="2800" b="0" dirty="0"/>
              <a:t>National Community Pharmacists Association</a:t>
            </a:r>
          </a:p>
        </p:txBody>
      </p:sp>
    </p:spTree>
    <p:extLst>
      <p:ext uri="{BB962C8B-B14F-4D97-AF65-F5344CB8AC3E}">
        <p14:creationId xmlns:p14="http://schemas.microsoft.com/office/powerpoint/2010/main" val="1407504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PBM Influence and Retail Pharmacy</a:t>
            </a:r>
          </a:p>
        </p:txBody>
      </p:sp>
      <p:sp>
        <p:nvSpPr>
          <p:cNvPr id="3" name="Content Placeholder 2"/>
          <p:cNvSpPr>
            <a:spLocks noGrp="1"/>
          </p:cNvSpPr>
          <p:nvPr>
            <p:ph idx="1"/>
          </p:nvPr>
        </p:nvSpPr>
        <p:spPr>
          <a:xfrm>
            <a:off x="628650" y="1825625"/>
            <a:ext cx="8796704" cy="4351338"/>
          </a:xfrm>
          <a:prstGeom prst="rect">
            <a:avLst/>
          </a:prstGeom>
        </p:spPr>
        <p:txBody>
          <a:bodyPr/>
          <a:lstStyle/>
          <a:p>
            <a:r>
              <a:rPr lang="en-US" dirty="0" smtClean="0"/>
              <a:t>PBMs audit retail pharmacies (have access to detailed financial information and drug purchasing records)</a:t>
            </a:r>
          </a:p>
          <a:p>
            <a:r>
              <a:rPr lang="en-US" dirty="0" smtClean="0"/>
              <a:t>PBMs wield absolute control over pharmacy reimbursement for generics: Each PBM controls proprietary MAC lists—Brand name drugs have public benchmarks—These do not exist for generics…..</a:t>
            </a:r>
            <a:endParaRPr lang="en-US" dirty="0"/>
          </a:p>
        </p:txBody>
      </p:sp>
    </p:spTree>
    <p:extLst>
      <p:ext uri="{BB962C8B-B14F-4D97-AF65-F5344CB8AC3E}">
        <p14:creationId xmlns:p14="http://schemas.microsoft.com/office/powerpoint/2010/main" val="1916973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69670"/>
            <a:ext cx="10970874" cy="1603931"/>
          </a:xfrm>
          <a:prstGeom prst="rect">
            <a:avLst/>
          </a:prstGeom>
        </p:spPr>
        <p:txBody>
          <a:bodyPr/>
          <a:lstStyle/>
          <a:p>
            <a:r>
              <a:rPr lang="en-US"/>
              <a:t>MAC Pricing: PBM Proprietary </a:t>
            </a:r>
            <a:r>
              <a:rPr lang="en-US" smtClean="0"/>
              <a:t/>
            </a:r>
            <a:br>
              <a:rPr lang="en-US" smtClean="0"/>
            </a:br>
            <a:r>
              <a:rPr lang="en-US" smtClean="0"/>
              <a:t>Drug </a:t>
            </a:r>
            <a:r>
              <a:rPr lang="en-US"/>
              <a:t>Pricing Standard</a:t>
            </a:r>
            <a:endParaRPr lang="en-US" dirty="0"/>
          </a:p>
        </p:txBody>
      </p:sp>
      <p:sp>
        <p:nvSpPr>
          <p:cNvPr id="3" name="Content Placeholder 2"/>
          <p:cNvSpPr>
            <a:spLocks noGrp="1"/>
          </p:cNvSpPr>
          <p:nvPr>
            <p:ph idx="1"/>
          </p:nvPr>
        </p:nvSpPr>
        <p:spPr>
          <a:xfrm>
            <a:off x="628649" y="1825625"/>
            <a:ext cx="9092125" cy="4351338"/>
          </a:xfrm>
          <a:prstGeom prst="rect">
            <a:avLst/>
          </a:prstGeom>
        </p:spPr>
        <p:txBody>
          <a:bodyPr/>
          <a:lstStyle/>
          <a:p>
            <a:r>
              <a:rPr lang="en-US" dirty="0"/>
              <a:t>Maximum Allowable Cost (MAC) lists are created by PBMs that determine the maximum amount they will reimburse a pharmacy for a generic or multi-source product</a:t>
            </a:r>
          </a:p>
          <a:p>
            <a:r>
              <a:rPr lang="en-US" dirty="0"/>
              <a:t>No transparency to pharmacy or plan sponsor on methodology (different MAC lists for different plan sponsors) or how lists will be updated.  Also use of one MAC list for pharmacy reimbursement (low) and one for plan sponsor (high</a:t>
            </a:r>
            <a:r>
              <a:rPr lang="en-US" dirty="0" smtClean="0"/>
              <a:t>)—PBM </a:t>
            </a:r>
            <a:r>
              <a:rPr lang="en-US" dirty="0"/>
              <a:t>profit on “spread” </a:t>
            </a:r>
            <a:endParaRPr lang="en-US" dirty="0" smtClean="0"/>
          </a:p>
          <a:p>
            <a:r>
              <a:rPr lang="en-US" dirty="0"/>
              <a:t>Pharmacies sign contracts with virtually no information on generic pricing—only learn of reimbursement amount when claim is adjudicated (at point of sale)</a:t>
            </a:r>
          </a:p>
          <a:p>
            <a:endParaRPr lang="en-US" dirty="0"/>
          </a:p>
        </p:txBody>
      </p:sp>
    </p:spTree>
    <p:extLst>
      <p:ext uri="{BB962C8B-B14F-4D97-AF65-F5344CB8AC3E}">
        <p14:creationId xmlns:p14="http://schemas.microsoft.com/office/powerpoint/2010/main" val="1429188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Pharmacy “DIR” Fees</a:t>
            </a:r>
          </a:p>
        </p:txBody>
      </p:sp>
      <p:sp>
        <p:nvSpPr>
          <p:cNvPr id="3" name="Content Placeholder 2"/>
          <p:cNvSpPr>
            <a:spLocks noGrp="1"/>
          </p:cNvSpPr>
          <p:nvPr>
            <p:ph idx="1"/>
          </p:nvPr>
        </p:nvSpPr>
        <p:spPr>
          <a:xfrm>
            <a:off x="628649" y="1825625"/>
            <a:ext cx="9275005" cy="4351338"/>
          </a:xfrm>
          <a:prstGeom prst="rect">
            <a:avLst/>
          </a:prstGeom>
        </p:spPr>
        <p:txBody>
          <a:bodyPr/>
          <a:lstStyle/>
          <a:p>
            <a:r>
              <a:rPr lang="en-US" dirty="0"/>
              <a:t>Retroactive reductions of pharmacy reimbursement often months after claim adjudication</a:t>
            </a:r>
          </a:p>
          <a:p>
            <a:r>
              <a:rPr lang="en-US" dirty="0"/>
              <a:t>Part D program treats discounts (AT point of sale) and rebates (POST point of sale) differently for the purposes of the Part D bid.  Financially advantageous for PBMs and plan sponsors to shift as much as possible to post point of sale</a:t>
            </a:r>
          </a:p>
          <a:p>
            <a:r>
              <a:rPr lang="en-US" dirty="0"/>
              <a:t>Problem:  Cost sharing obligations (patient and federal govt. are based on “negotiated price”—the amount paid by PBM to pharmacy at point of sale</a:t>
            </a:r>
          </a:p>
          <a:p>
            <a:r>
              <a:rPr lang="en-US" dirty="0"/>
              <a:t>Ultimate price lowered after the point of sale—patient and government do not benefit!!</a:t>
            </a:r>
          </a:p>
        </p:txBody>
      </p:sp>
    </p:spTree>
    <p:extLst>
      <p:ext uri="{BB962C8B-B14F-4D97-AF65-F5344CB8AC3E}">
        <p14:creationId xmlns:p14="http://schemas.microsoft.com/office/powerpoint/2010/main" val="1793560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Specialty Pharmacy</a:t>
            </a:r>
          </a:p>
        </p:txBody>
      </p:sp>
      <p:sp>
        <p:nvSpPr>
          <p:cNvPr id="3" name="Content Placeholder 2"/>
          <p:cNvSpPr>
            <a:spLocks noGrp="1"/>
          </p:cNvSpPr>
          <p:nvPr>
            <p:ph idx="1"/>
          </p:nvPr>
        </p:nvSpPr>
        <p:spPr>
          <a:xfrm>
            <a:off x="628649" y="1825625"/>
            <a:ext cx="9401615" cy="4351338"/>
          </a:xfrm>
          <a:prstGeom prst="rect">
            <a:avLst/>
          </a:prstGeom>
        </p:spPr>
        <p:txBody>
          <a:bodyPr/>
          <a:lstStyle/>
          <a:p>
            <a:r>
              <a:rPr lang="en-US" dirty="0"/>
              <a:t>Specialty pharmacy/specialty drugs = typically very high price medications</a:t>
            </a:r>
          </a:p>
          <a:p>
            <a:r>
              <a:rPr lang="en-US" dirty="0"/>
              <a:t>Currently a PBM conflict of interest “flash point.” </a:t>
            </a:r>
            <a:r>
              <a:rPr lang="en-US" dirty="0" smtClean="0"/>
              <a:t/>
            </a:r>
            <a:br>
              <a:rPr lang="en-US" dirty="0" smtClean="0"/>
            </a:br>
            <a:r>
              <a:rPr lang="en-US" dirty="0" smtClean="0"/>
              <a:t>PBM-owned </a:t>
            </a:r>
            <a:r>
              <a:rPr lang="en-US" dirty="0"/>
              <a:t>specialty pharmacies have significant incentive to capture these prescriptions</a:t>
            </a:r>
          </a:p>
          <a:p>
            <a:r>
              <a:rPr lang="en-US" dirty="0"/>
              <a:t>Increasing incidence of PBMs terminating or declining network applications of independent specialty pharmacies, imposing excessive accreditation requirements and excessive </a:t>
            </a:r>
            <a:r>
              <a:rPr lang="en-US" dirty="0" smtClean="0"/>
              <a:t>audits</a:t>
            </a:r>
          </a:p>
          <a:p>
            <a:r>
              <a:rPr lang="en-US" dirty="0" smtClean="0"/>
              <a:t>Fed</a:t>
            </a:r>
            <a:r>
              <a:rPr lang="en-US" dirty="0"/>
              <a:t>. Judge in ESI-Medco merger raised concerns about specialty conflicts of interest…….</a:t>
            </a:r>
          </a:p>
          <a:p>
            <a:endParaRPr lang="en-US" dirty="0"/>
          </a:p>
        </p:txBody>
      </p:sp>
    </p:spTree>
    <p:extLst>
      <p:ext uri="{BB962C8B-B14F-4D97-AF65-F5344CB8AC3E}">
        <p14:creationId xmlns:p14="http://schemas.microsoft.com/office/powerpoint/2010/main" val="1500186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Moving Forward…….</a:t>
            </a:r>
          </a:p>
        </p:txBody>
      </p:sp>
      <p:sp>
        <p:nvSpPr>
          <p:cNvPr id="3" name="Content Placeholder 2"/>
          <p:cNvSpPr>
            <a:spLocks noGrp="1"/>
          </p:cNvSpPr>
          <p:nvPr>
            <p:ph idx="1"/>
          </p:nvPr>
        </p:nvSpPr>
        <p:spPr>
          <a:xfrm>
            <a:off x="628650" y="1825625"/>
            <a:ext cx="8796704" cy="4351338"/>
          </a:xfrm>
          <a:prstGeom prst="rect">
            <a:avLst/>
          </a:prstGeom>
        </p:spPr>
        <p:txBody>
          <a:bodyPr/>
          <a:lstStyle/>
          <a:p>
            <a:r>
              <a:rPr lang="en-US" dirty="0"/>
              <a:t>Current model dysfunctional with misaligned incentives</a:t>
            </a:r>
          </a:p>
          <a:p>
            <a:r>
              <a:rPr lang="en-US" dirty="0"/>
              <a:t>Employers/</a:t>
            </a:r>
            <a:r>
              <a:rPr lang="en-US" dirty="0" err="1"/>
              <a:t>payors</a:t>
            </a:r>
            <a:r>
              <a:rPr lang="en-US" dirty="0"/>
              <a:t> searching for new models</a:t>
            </a:r>
          </a:p>
          <a:p>
            <a:r>
              <a:rPr lang="en-US" dirty="0"/>
              <a:t>Direct contracting with pharmacies</a:t>
            </a:r>
          </a:p>
          <a:p>
            <a:r>
              <a:rPr lang="en-US" dirty="0"/>
              <a:t>Outcomes based reimbursement</a:t>
            </a:r>
          </a:p>
          <a:p>
            <a:r>
              <a:rPr lang="en-US" dirty="0"/>
              <a:t>Need for greater connectivity between Rx spend and medical spend—using Rx to stave off costly downstream medical intervention</a:t>
            </a:r>
          </a:p>
          <a:p>
            <a:r>
              <a:rPr lang="en-US" dirty="0"/>
              <a:t>Renewed interest in capitalizing on expertise of pharmacists to stretch limited resources/services</a:t>
            </a:r>
          </a:p>
        </p:txBody>
      </p:sp>
    </p:spTree>
    <p:extLst>
      <p:ext uri="{BB962C8B-B14F-4D97-AF65-F5344CB8AC3E}">
        <p14:creationId xmlns:p14="http://schemas.microsoft.com/office/powerpoint/2010/main" val="349205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Contributing Factors……</a:t>
            </a:r>
          </a:p>
        </p:txBody>
      </p:sp>
      <p:sp>
        <p:nvSpPr>
          <p:cNvPr id="3" name="Content Placeholder 2"/>
          <p:cNvSpPr>
            <a:spLocks noGrp="1"/>
          </p:cNvSpPr>
          <p:nvPr>
            <p:ph idx="1"/>
          </p:nvPr>
        </p:nvSpPr>
        <p:spPr>
          <a:prstGeom prst="rect">
            <a:avLst/>
          </a:prstGeom>
        </p:spPr>
        <p:txBody>
          <a:bodyPr/>
          <a:lstStyle/>
          <a:p>
            <a:r>
              <a:rPr lang="en-US" dirty="0" smtClean="0"/>
              <a:t>High </a:t>
            </a:r>
            <a:r>
              <a:rPr lang="en-US" dirty="0"/>
              <a:t>deductible plans + high priced medications + consumer costs are driving increased demands for information</a:t>
            </a:r>
          </a:p>
          <a:p>
            <a:r>
              <a:rPr lang="en-US" dirty="0"/>
              <a:t>Poorly understood drug supply chain and drug pricing systems</a:t>
            </a:r>
          </a:p>
          <a:p>
            <a:r>
              <a:rPr lang="en-US" dirty="0"/>
              <a:t>Complete lack of awareness of hidden PBM revenue streams</a:t>
            </a:r>
          </a:p>
          <a:p>
            <a:r>
              <a:rPr lang="en-US" dirty="0"/>
              <a:t>Plan sponsor dependence on PBMs to navigate drug pricing and supply chain coupled with lack of corresponding PBM fiduciary duty</a:t>
            </a:r>
          </a:p>
          <a:p>
            <a:r>
              <a:rPr lang="en-US" dirty="0"/>
              <a:t>PBM influence on formulary and plan benefit design = tangible consequences on patient access to care and cost</a:t>
            </a:r>
          </a:p>
          <a:p>
            <a:endParaRPr lang="en-US" dirty="0"/>
          </a:p>
        </p:txBody>
      </p:sp>
    </p:spTree>
    <p:extLst>
      <p:ext uri="{BB962C8B-B14F-4D97-AF65-F5344CB8AC3E}">
        <p14:creationId xmlns:p14="http://schemas.microsoft.com/office/powerpoint/2010/main" val="1183788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Independent Pharmacy Landscape</a:t>
            </a:r>
          </a:p>
        </p:txBody>
      </p:sp>
      <p:sp>
        <p:nvSpPr>
          <p:cNvPr id="3" name="Content Placeholder 2"/>
          <p:cNvSpPr>
            <a:spLocks noGrp="1"/>
          </p:cNvSpPr>
          <p:nvPr>
            <p:ph idx="1"/>
          </p:nvPr>
        </p:nvSpPr>
        <p:spPr>
          <a:xfrm>
            <a:off x="628650" y="1825625"/>
            <a:ext cx="8796704" cy="4351338"/>
          </a:xfrm>
          <a:prstGeom prst="rect">
            <a:avLst/>
          </a:prstGeom>
        </p:spPr>
        <p:txBody>
          <a:bodyPr/>
          <a:lstStyle/>
          <a:p>
            <a:r>
              <a:rPr lang="en-US" dirty="0"/>
              <a:t>Pharmacy owners, managers and employees of more than 22,000 independent community pharmacies across the U.S</a:t>
            </a:r>
            <a:r>
              <a:rPr lang="en-US" dirty="0" smtClean="0"/>
              <a:t>.</a:t>
            </a:r>
            <a:endParaRPr lang="en-US" dirty="0"/>
          </a:p>
          <a:p>
            <a:r>
              <a:rPr lang="en-US" dirty="0"/>
              <a:t>Often located in underserved rural or urban areas (significant # of Medicaid beneficiaries</a:t>
            </a:r>
            <a:r>
              <a:rPr lang="en-US" dirty="0" smtClean="0"/>
              <a:t>)</a:t>
            </a:r>
            <a:endParaRPr lang="en-US" dirty="0"/>
          </a:p>
          <a:p>
            <a:r>
              <a:rPr lang="en-US" dirty="0"/>
              <a:t>Independent pharmacies represent 52% of all rural </a:t>
            </a:r>
            <a:r>
              <a:rPr lang="en-US" dirty="0" smtClean="0"/>
              <a:t>pharmacies</a:t>
            </a:r>
            <a:endParaRPr lang="en-US" dirty="0"/>
          </a:p>
          <a:p>
            <a:r>
              <a:rPr lang="en-US" dirty="0"/>
              <a:t>Over 1,800 independent community pharmacies operating as only retail pharmacy in their rural communities</a:t>
            </a:r>
          </a:p>
        </p:txBody>
      </p:sp>
    </p:spTree>
    <p:extLst>
      <p:ext uri="{BB962C8B-B14F-4D97-AF65-F5344CB8AC3E}">
        <p14:creationId xmlns:p14="http://schemas.microsoft.com/office/powerpoint/2010/main" val="1486232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Independent Pharmacy Marketplace Realities</a:t>
            </a:r>
          </a:p>
        </p:txBody>
      </p:sp>
      <p:sp>
        <p:nvSpPr>
          <p:cNvPr id="3" name="Content Placeholder 2"/>
          <p:cNvSpPr>
            <a:spLocks noGrp="1"/>
          </p:cNvSpPr>
          <p:nvPr>
            <p:ph idx="1"/>
          </p:nvPr>
        </p:nvSpPr>
        <p:spPr>
          <a:xfrm>
            <a:off x="628649" y="1825625"/>
            <a:ext cx="9682969" cy="4351338"/>
          </a:xfrm>
          <a:prstGeom prst="rect">
            <a:avLst/>
          </a:prstGeom>
        </p:spPr>
        <p:txBody>
          <a:bodyPr/>
          <a:lstStyle/>
          <a:p>
            <a:r>
              <a:rPr lang="en-US" dirty="0"/>
              <a:t>Represented by PSAOs (Pharmacy Services Administrative Organizations) for contracting—attempt to gain some negotiating power</a:t>
            </a:r>
          </a:p>
          <a:p>
            <a:r>
              <a:rPr lang="en-US" dirty="0"/>
              <a:t>Reality: PSAOs are no match against the Big 3 </a:t>
            </a:r>
            <a:r>
              <a:rPr lang="en-US" dirty="0" smtClean="0"/>
              <a:t>PBMs</a:t>
            </a:r>
          </a:p>
          <a:p>
            <a:r>
              <a:rPr lang="en-US" dirty="0"/>
              <a:t>2013 GAO Study (GAO 13-176): </a:t>
            </a:r>
            <a:r>
              <a:rPr lang="en-US" i="1" dirty="0"/>
              <a:t>“Over half of the PSAOs we spoke with reported little success in modifying certain contract terms as a result of negotiations. This may be due to PBMs use of standard contract terms and the dominant market share of the largest PBMs.  Many PBM contracts contain standard terms and conditions that are largely nonnegotiable.”</a:t>
            </a:r>
          </a:p>
          <a:p>
            <a:r>
              <a:rPr lang="en-US" dirty="0"/>
              <a:t>Big 3 PBM Size/Power only increased since 2013</a:t>
            </a:r>
          </a:p>
          <a:p>
            <a:endParaRPr lang="en-US" dirty="0"/>
          </a:p>
        </p:txBody>
      </p:sp>
    </p:spTree>
    <p:extLst>
      <p:ext uri="{BB962C8B-B14F-4D97-AF65-F5344CB8AC3E}">
        <p14:creationId xmlns:p14="http://schemas.microsoft.com/office/powerpoint/2010/main" val="756149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PBM Marketplace</a:t>
            </a:r>
          </a:p>
        </p:txBody>
      </p:sp>
      <p:sp>
        <p:nvSpPr>
          <p:cNvPr id="3" name="Content Placeholder 2"/>
          <p:cNvSpPr>
            <a:spLocks noGrp="1"/>
          </p:cNvSpPr>
          <p:nvPr>
            <p:ph idx="1"/>
          </p:nvPr>
        </p:nvSpPr>
        <p:spPr>
          <a:xfrm>
            <a:off x="628650" y="1825625"/>
            <a:ext cx="9753308" cy="4351338"/>
          </a:xfrm>
          <a:prstGeom prst="rect">
            <a:avLst/>
          </a:prstGeom>
        </p:spPr>
        <p:txBody>
          <a:bodyPr/>
          <a:lstStyle/>
          <a:p>
            <a:r>
              <a:rPr lang="en-US" sz="2400" dirty="0"/>
              <a:t>“</a:t>
            </a:r>
            <a:r>
              <a:rPr lang="en-US" dirty="0"/>
              <a:t>Big Three” PBMs-Express Scripts, CVS Caremark and </a:t>
            </a:r>
            <a:r>
              <a:rPr lang="en-US" dirty="0" err="1"/>
              <a:t>OptumRx</a:t>
            </a:r>
            <a:r>
              <a:rPr lang="en-US" dirty="0"/>
              <a:t> control between 75-80 percent of the </a:t>
            </a:r>
            <a:r>
              <a:rPr lang="en-US" dirty="0" smtClean="0"/>
              <a:t>market</a:t>
            </a:r>
            <a:endParaRPr lang="en-US" dirty="0"/>
          </a:p>
          <a:p>
            <a:r>
              <a:rPr lang="en-US" dirty="0"/>
              <a:t>All three companies are listed in top 22 of Fortune 500 and in 2013 PBM revenues were estimated at more than $250 </a:t>
            </a:r>
            <a:r>
              <a:rPr lang="en-US" dirty="0" smtClean="0"/>
              <a:t>Billion</a:t>
            </a:r>
            <a:endParaRPr lang="en-US" dirty="0"/>
          </a:p>
          <a:p>
            <a:r>
              <a:rPr lang="en-US" dirty="0"/>
              <a:t>Significant market consolidation; CVS Caremark merger; ESI-Medco; </a:t>
            </a:r>
            <a:r>
              <a:rPr lang="en-US" dirty="0" err="1" smtClean="0"/>
              <a:t>Optum</a:t>
            </a:r>
            <a:r>
              <a:rPr lang="en-US" dirty="0" smtClean="0"/>
              <a:t>-Catamaran</a:t>
            </a:r>
            <a:endParaRPr lang="en-US" dirty="0"/>
          </a:p>
          <a:p>
            <a:r>
              <a:rPr lang="en-US" dirty="0"/>
              <a:t>Big three PBMs are realistically the only choice for large </a:t>
            </a:r>
            <a:r>
              <a:rPr lang="en-US" dirty="0" smtClean="0"/>
              <a:t>plans</a:t>
            </a:r>
            <a:endParaRPr lang="en-US" dirty="0"/>
          </a:p>
          <a:p>
            <a:r>
              <a:rPr lang="en-US" dirty="0"/>
              <a:t>PBMs contract with virtually every other  entity in the drug supply chain—This data knowledge and sheer size = huge advantage</a:t>
            </a:r>
          </a:p>
        </p:txBody>
      </p:sp>
    </p:spTree>
    <p:extLst>
      <p:ext uri="{BB962C8B-B14F-4D97-AF65-F5344CB8AC3E}">
        <p14:creationId xmlns:p14="http://schemas.microsoft.com/office/powerpoint/2010/main" val="869742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PBM Influence in U.S. Supply Chain</a:t>
            </a:r>
          </a:p>
        </p:txBody>
      </p:sp>
      <p:sp>
        <p:nvSpPr>
          <p:cNvPr id="3" name="Content Placeholder 2"/>
          <p:cNvSpPr>
            <a:spLocks noGrp="1"/>
          </p:cNvSpPr>
          <p:nvPr>
            <p:ph idx="1"/>
          </p:nvPr>
        </p:nvSpPr>
        <p:spPr>
          <a:xfrm>
            <a:off x="628650" y="1825625"/>
            <a:ext cx="8796704" cy="4351338"/>
          </a:xfrm>
          <a:prstGeom prst="rect">
            <a:avLst/>
          </a:prstGeom>
        </p:spPr>
        <p:txBody>
          <a:bodyPr/>
          <a:lstStyle/>
          <a:p>
            <a:r>
              <a:rPr lang="en-US" sz="2400" dirty="0" smtClean="0"/>
              <a:t>PBMs negotiate rebates with pharmaceutical manufacturers</a:t>
            </a:r>
          </a:p>
          <a:p>
            <a:r>
              <a:rPr lang="en-US" sz="2400" dirty="0" smtClean="0"/>
              <a:t>Rebate negotiations drive PBM formulary placement (ultimately determine what medications patients have access to AND at what cost share</a:t>
            </a:r>
          </a:p>
          <a:p>
            <a:r>
              <a:rPr lang="en-US" sz="2400" dirty="0" smtClean="0"/>
              <a:t>PBMs contract with employers and health plans to administer their prescription drug benefit and in doing so, heavily influence Rx benefit design—with no PBM fiduciary obligation </a:t>
            </a:r>
          </a:p>
          <a:p>
            <a:r>
              <a:rPr lang="en-US" sz="2400" dirty="0"/>
              <a:t>PBMs own mail order pharmacies and mail order specialty pharmacies that directly compete with retail pharmacies (PBMs also dictate what competing retail pharmacies are reimbursed and what they may charge beneficiaries</a:t>
            </a:r>
          </a:p>
          <a:p>
            <a:endParaRPr lang="en-US" sz="2400" dirty="0" smtClean="0"/>
          </a:p>
        </p:txBody>
      </p:sp>
    </p:spTree>
    <p:extLst>
      <p:ext uri="{BB962C8B-B14F-4D97-AF65-F5344CB8AC3E}">
        <p14:creationId xmlns:p14="http://schemas.microsoft.com/office/powerpoint/2010/main" val="645197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6310"/>
            <a:ext cx="10970874" cy="1325563"/>
          </a:xfrm>
          <a:prstGeom prst="rect">
            <a:avLst/>
          </a:prstGeom>
        </p:spPr>
        <p:txBody>
          <a:bodyPr/>
          <a:lstStyle/>
          <a:p>
            <a:r>
              <a:rPr lang="en-US" dirty="0"/>
              <a:t>PBMs, Plan Benefit Design </a:t>
            </a:r>
            <a:r>
              <a:rPr lang="en-US" dirty="0" smtClean="0"/>
              <a:t>and </a:t>
            </a:r>
            <a:br>
              <a:rPr lang="en-US" dirty="0" smtClean="0"/>
            </a:br>
            <a:r>
              <a:rPr lang="en-US" dirty="0" smtClean="0"/>
              <a:t>Lack of </a:t>
            </a:r>
            <a:r>
              <a:rPr lang="en-US" dirty="0"/>
              <a:t>Fiduciary Responsibility</a:t>
            </a:r>
          </a:p>
        </p:txBody>
      </p:sp>
      <p:sp>
        <p:nvSpPr>
          <p:cNvPr id="3" name="Content Placeholder 2"/>
          <p:cNvSpPr>
            <a:spLocks noGrp="1"/>
          </p:cNvSpPr>
          <p:nvPr>
            <p:ph idx="1"/>
          </p:nvPr>
        </p:nvSpPr>
        <p:spPr>
          <a:xfrm>
            <a:off x="628650" y="1825625"/>
            <a:ext cx="9162464" cy="4351338"/>
          </a:xfrm>
          <a:prstGeom prst="rect">
            <a:avLst/>
          </a:prstGeom>
        </p:spPr>
        <p:txBody>
          <a:bodyPr/>
          <a:lstStyle/>
          <a:p>
            <a:r>
              <a:rPr lang="en-US" sz="2400" dirty="0"/>
              <a:t>Employers rely on PBMs to help them navigate drug pricing and plan benefit design </a:t>
            </a:r>
          </a:p>
          <a:p>
            <a:r>
              <a:rPr lang="en-US" sz="2400" dirty="0" smtClean="0"/>
              <a:t>PBMs consistently take the position that they are not ERISA fiduciaries and very often contract away any fiduciary responsibility</a:t>
            </a:r>
          </a:p>
          <a:p>
            <a:r>
              <a:rPr lang="en-US" sz="2400" dirty="0" smtClean="0"/>
              <a:t>As a result, PBMs typically have no obligation to disclose any/all of their revenue streams OR that certain plan benefit designs may increase PBM profits perhaps at the expense of the plan sponsor</a:t>
            </a:r>
          </a:p>
          <a:p>
            <a:r>
              <a:rPr lang="en-US" sz="2400" u="sng" dirty="0"/>
              <a:t>If PBMs were required to disclose these potential conflicts of interest, plan sponsors may make different economic decisions or be better equipped to drive a harder bargain</a:t>
            </a:r>
          </a:p>
          <a:p>
            <a:endParaRPr lang="en-US" sz="2400" u="sng" dirty="0"/>
          </a:p>
        </p:txBody>
      </p:sp>
    </p:spTree>
    <p:extLst>
      <p:ext uri="{BB962C8B-B14F-4D97-AF65-F5344CB8AC3E}">
        <p14:creationId xmlns:p14="http://schemas.microsoft.com/office/powerpoint/2010/main" val="2097823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9528224" cy="4351338"/>
          </a:xfrm>
          <a:prstGeom prst="rect">
            <a:avLst/>
          </a:prstGeom>
        </p:spPr>
        <p:txBody>
          <a:bodyPr/>
          <a:lstStyle/>
          <a:p>
            <a:r>
              <a:rPr lang="en-US" dirty="0"/>
              <a:t>Revenue stream(s) derived from every supply chain </a:t>
            </a:r>
            <a:r>
              <a:rPr lang="en-US" dirty="0" smtClean="0"/>
              <a:t>participant</a:t>
            </a:r>
            <a:endParaRPr lang="en-US" dirty="0"/>
          </a:p>
          <a:p>
            <a:r>
              <a:rPr lang="en-US" dirty="0"/>
              <a:t>Manufacturer rebates—what is a rebate?-access rebates vs. performance rebates—rebate “relabeling</a:t>
            </a:r>
            <a:r>
              <a:rPr lang="en-US" dirty="0" smtClean="0"/>
              <a:t>”)</a:t>
            </a:r>
            <a:endParaRPr lang="en-US" dirty="0"/>
          </a:p>
          <a:p>
            <a:r>
              <a:rPr lang="en-US" dirty="0"/>
              <a:t>“Spread” profits—amount paid to pharmacy—different than amount charged to plan/employer on each prescription filled—not necessarily disclosed to </a:t>
            </a:r>
            <a:r>
              <a:rPr lang="en-US" dirty="0" smtClean="0"/>
              <a:t>plan</a:t>
            </a:r>
            <a:endParaRPr lang="en-US" dirty="0"/>
          </a:p>
          <a:p>
            <a:r>
              <a:rPr lang="en-US" dirty="0"/>
              <a:t>PBM owned mail order/specialty </a:t>
            </a:r>
            <a:r>
              <a:rPr lang="en-US" dirty="0" smtClean="0"/>
              <a:t>pharmacies</a:t>
            </a:r>
            <a:endParaRPr lang="en-US" dirty="0"/>
          </a:p>
          <a:p>
            <a:r>
              <a:rPr lang="en-US" dirty="0"/>
              <a:t>Prescriptions filled by plan members are often sold to manufacturers/data repositories.  PBM may receive up to $1.00 per script</a:t>
            </a:r>
          </a:p>
        </p:txBody>
      </p:sp>
      <p:sp>
        <p:nvSpPr>
          <p:cNvPr id="4" name="Title 1"/>
          <p:cNvSpPr txBox="1">
            <a:spLocks/>
          </p:cNvSpPr>
          <p:nvPr/>
        </p:nvSpPr>
        <p:spPr>
          <a:xfrm>
            <a:off x="628650" y="365126"/>
            <a:ext cx="10970874" cy="1325563"/>
          </a:xfrm>
          <a:prstGeom prst="rect">
            <a:avLst/>
          </a:prstGeom>
        </p:spPr>
        <p:txBody>
          <a:bodyPr/>
          <a:lstStyle>
            <a:lvl1pPr algn="l" defTabSz="914400" rtl="0" eaLnBrk="1" latinLnBrk="0" hangingPunct="1">
              <a:lnSpc>
                <a:spcPct val="90000"/>
              </a:lnSpc>
              <a:spcBef>
                <a:spcPct val="0"/>
              </a:spcBef>
              <a:buNone/>
              <a:defRPr sz="4400" b="1" i="0" kern="1200">
                <a:solidFill>
                  <a:schemeClr val="bg1"/>
                </a:solidFill>
                <a:latin typeface="Calibri" charset="0"/>
                <a:ea typeface="Calibri" charset="0"/>
                <a:cs typeface="Calibri" charset="0"/>
              </a:defRPr>
            </a:lvl1pPr>
          </a:lstStyle>
          <a:p>
            <a:r>
              <a:rPr lang="en-US" dirty="0"/>
              <a:t>PBM Revenue Streams</a:t>
            </a:r>
          </a:p>
        </p:txBody>
      </p:sp>
    </p:spTree>
    <p:extLst>
      <p:ext uri="{BB962C8B-B14F-4D97-AF65-F5344CB8AC3E}">
        <p14:creationId xmlns:p14="http://schemas.microsoft.com/office/powerpoint/2010/main" val="243047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a:t>PBM Influence and Retail Pharmacy</a:t>
            </a:r>
          </a:p>
        </p:txBody>
      </p:sp>
      <p:sp>
        <p:nvSpPr>
          <p:cNvPr id="3" name="Content Placeholder 2"/>
          <p:cNvSpPr>
            <a:spLocks noGrp="1"/>
          </p:cNvSpPr>
          <p:nvPr>
            <p:ph idx="1"/>
          </p:nvPr>
        </p:nvSpPr>
        <p:spPr>
          <a:xfrm>
            <a:off x="628650" y="1825625"/>
            <a:ext cx="8796704" cy="4351338"/>
          </a:xfrm>
          <a:prstGeom prst="rect">
            <a:avLst/>
          </a:prstGeom>
        </p:spPr>
        <p:txBody>
          <a:bodyPr/>
          <a:lstStyle/>
          <a:p>
            <a:r>
              <a:rPr lang="en-US" dirty="0"/>
              <a:t>PBMs contract with retail pharmacies to form pharmacy networks (network pharmacies compete with PBM mail order/specialty pharmacies)</a:t>
            </a:r>
          </a:p>
          <a:p>
            <a:r>
              <a:rPr lang="en-US" dirty="0"/>
              <a:t>CVS Health-combination of PBM plus 2</a:t>
            </a:r>
            <a:r>
              <a:rPr lang="en-US" baseline="30000" dirty="0"/>
              <a:t>nd</a:t>
            </a:r>
            <a:r>
              <a:rPr lang="en-US" dirty="0"/>
              <a:t> largest retail pharmacy chain.  PBM side of the business has direct access to sensitive records of pharmacies in direct competition with retail chain</a:t>
            </a:r>
          </a:p>
          <a:p>
            <a:r>
              <a:rPr lang="en-US" dirty="0"/>
              <a:t>PBMs determine pharmacy reimbursement amounts for Rx drugs dispensed through insurance </a:t>
            </a:r>
            <a:r>
              <a:rPr lang="en-US" dirty="0" smtClean="0"/>
              <a:t>coverage</a:t>
            </a:r>
            <a:endParaRPr lang="en-US" dirty="0"/>
          </a:p>
        </p:txBody>
      </p:sp>
    </p:spTree>
    <p:extLst>
      <p:ext uri="{BB962C8B-B14F-4D97-AF65-F5344CB8AC3E}">
        <p14:creationId xmlns:p14="http://schemas.microsoft.com/office/powerpoint/2010/main" val="4318618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A2B4B78C17A347BFEC66B273FD7AE6" ma:contentTypeVersion="4" ma:contentTypeDescription="Create a new document." ma:contentTypeScope="" ma:versionID="ab3957bb9a7634974f606229eb12b9e8">
  <xsd:schema xmlns:xsd="http://www.w3.org/2001/XMLSchema" xmlns:xs="http://www.w3.org/2001/XMLSchema" xmlns:p="http://schemas.microsoft.com/office/2006/metadata/properties" xmlns:ns2="9a9b08c6-6a1a-4248-a5fe-e7e7aed633cd" xmlns:ns3="de7c122f-596a-45c2-9f1b-1976d1a93ec4" targetNamespace="http://schemas.microsoft.com/office/2006/metadata/properties" ma:root="true" ma:fieldsID="62ae9d3344a76be93882d283023f03c0" ns2:_="" ns3:_="">
    <xsd:import namespace="9a9b08c6-6a1a-4248-a5fe-e7e7aed633cd"/>
    <xsd:import namespace="de7c122f-596a-45c2-9f1b-1976d1a93ec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9b08c6-6a1a-4248-a5fe-e7e7aed633c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e7c122f-596a-45c2-9f1b-1976d1a93ec4"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2C2DC6B-33FC-4268-8126-980FA90CB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9b08c6-6a1a-4248-a5fe-e7e7aed633cd"/>
    <ds:schemaRef ds:uri="de7c122f-596a-45c2-9f1b-1976d1a93e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AABE27-4747-4405-8BB8-CCE8F5CB8137}">
  <ds:schemaRefs>
    <ds:schemaRef ds:uri="http://schemas.microsoft.com/sharepoint/v3/contenttype/forms"/>
  </ds:schemaRefs>
</ds:datastoreItem>
</file>

<file path=customXml/itemProps3.xml><?xml version="1.0" encoding="utf-8"?>
<ds:datastoreItem xmlns:ds="http://schemas.openxmlformats.org/officeDocument/2006/customXml" ds:itemID="{507E6F1D-24E3-44CD-B7D0-D65542AC2A6B}">
  <ds:schemaRefs>
    <ds:schemaRef ds:uri="http://purl.org/dc/terms/"/>
    <ds:schemaRef ds:uri="http://purl.org/dc/elements/1.1/"/>
    <ds:schemaRef ds:uri="http://schemas.microsoft.com/office/2006/metadata/properties"/>
    <ds:schemaRef ds:uri="http://www.w3.org/XML/1998/namespace"/>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de7c122f-596a-45c2-9f1b-1976d1a93ec4"/>
    <ds:schemaRef ds:uri="9a9b08c6-6a1a-4248-a5fe-e7e7aed633cd"/>
  </ds:schemaRefs>
</ds:datastoreItem>
</file>

<file path=docProps/app.xml><?xml version="1.0" encoding="utf-8"?>
<Properties xmlns="http://schemas.openxmlformats.org/officeDocument/2006/extended-properties" xmlns:vt="http://schemas.openxmlformats.org/officeDocument/2006/docPropsVTypes">
  <TotalTime>230</TotalTime>
  <Words>1009</Words>
  <Application>Microsoft Office PowerPoint</Application>
  <PresentationFormat>Widescreen</PresentationFormat>
  <Paragraphs>81</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Drug Pricing Crisis and the Role of the Intermediary  How Did We End Up Here???     Susan Pilch, VP, Policy and Regulatory Affairs National Community Pharmacists Association</vt:lpstr>
      <vt:lpstr>Contributing Factors……</vt:lpstr>
      <vt:lpstr>Independent Pharmacy Landscape</vt:lpstr>
      <vt:lpstr>Independent Pharmacy Marketplace Realities</vt:lpstr>
      <vt:lpstr>PBM Marketplace</vt:lpstr>
      <vt:lpstr>PBM Influence in U.S. Supply Chain</vt:lpstr>
      <vt:lpstr>PBMs, Plan Benefit Design and  Lack of Fiduciary Responsibility</vt:lpstr>
      <vt:lpstr>PowerPoint Presentation</vt:lpstr>
      <vt:lpstr>PBM Influence and Retail Pharmacy</vt:lpstr>
      <vt:lpstr>PBM Influence and Retail Pharmacy</vt:lpstr>
      <vt:lpstr>MAC Pricing: PBM Proprietary  Drug Pricing Standard</vt:lpstr>
      <vt:lpstr>Pharmacy “DIR” Fees</vt:lpstr>
      <vt:lpstr>Specialty Pharmacy</vt:lpstr>
      <vt:lpstr>Moving Forward…….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NCPA Presentation Template</dc:title>
  <dc:creator>Pilch, Susan</dc:creator>
  <cp:lastModifiedBy>Kennedy, Adam</cp:lastModifiedBy>
  <cp:revision>15</cp:revision>
  <dcterms:modified xsi:type="dcterms:W3CDTF">2017-11-06T16:24:38Z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0x01010040A2B4B78C17A347BFEC66B273FD7AE6</vt:lpwstr>
  </property>
</Properties>
</file>