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34"/>
  </p:notesMasterIdLst>
  <p:sldIdLst>
    <p:sldId id="365" r:id="rId5"/>
    <p:sldId id="366" r:id="rId6"/>
    <p:sldId id="367" r:id="rId7"/>
    <p:sldId id="393" r:id="rId8"/>
    <p:sldId id="392"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cette, Kathy" initials="DK" lastIdx="0" clrIdx="0">
    <p:extLst>
      <p:ext uri="{19B8F6BF-5375-455C-9EA6-DF929625EA0E}">
        <p15:presenceInfo xmlns:p15="http://schemas.microsoft.com/office/powerpoint/2012/main" userId="Doucette, Ka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12"/>
    <a:srgbClr val="FFCE1D"/>
    <a:srgbClr val="FFBB33"/>
    <a:srgbClr val="008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p:restoredTop sz="94746"/>
  </p:normalViewPr>
  <p:slideViewPr>
    <p:cSldViewPr snapToGrid="0" snapToObjects="1">
      <p:cViewPr varScale="1">
        <p:scale>
          <a:sx n="74" d="100"/>
          <a:sy n="74" d="100"/>
        </p:scale>
        <p:origin x="36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2B0B6-371C-1C41-AC23-0D1C2C7C0B98}"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69D12-CBEF-EB45-B045-E503D70BB765}" type="slidenum">
              <a:rPr lang="en-US" smtClean="0"/>
              <a:t>‹#›</a:t>
            </a:fld>
            <a:endParaRPr lang="en-US"/>
          </a:p>
        </p:txBody>
      </p:sp>
    </p:spTree>
    <p:extLst>
      <p:ext uri="{BB962C8B-B14F-4D97-AF65-F5344CB8AC3E}">
        <p14:creationId xmlns:p14="http://schemas.microsoft.com/office/powerpoint/2010/main" val="608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92557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6420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63284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6490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DC234AE1-4AAD-0242-A0E3-671F6B2BA78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678701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NCPA Blue Splash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1308751" y="2242480"/>
            <a:ext cx="9602404" cy="1325563"/>
          </a:xfrm>
          <a:prstGeom prst="rect">
            <a:avLst/>
          </a:prstGeom>
        </p:spPr>
        <p:txBody>
          <a:bodyPr/>
          <a:lstStyle>
            <a:lvl1pPr algn="ctr">
              <a:defRPr sz="4400" b="1" i="0">
                <a:solidFill>
                  <a:schemeClr val="bg1"/>
                </a:solidFill>
                <a:latin typeface="Calibri" charset="0"/>
                <a:ea typeface="Calibri" charset="0"/>
                <a:cs typeface="Calibri" charset="0"/>
              </a:defRPr>
            </a:lvl1pPr>
          </a:lstStyle>
          <a:p>
            <a:r>
              <a:rPr lang="en-US"/>
              <a:t>Words Will Appear Here</a:t>
            </a:r>
          </a:p>
        </p:txBody>
      </p:sp>
    </p:spTree>
    <p:extLst>
      <p:ext uri="{BB962C8B-B14F-4D97-AF65-F5344CB8AC3E}">
        <p14:creationId xmlns:p14="http://schemas.microsoft.com/office/powerpoint/2010/main" val="191766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CPA Logo Open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0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365126"/>
            <a:ext cx="10970874" cy="1325563"/>
          </a:xfrm>
          <a:prstGeom prst="rect">
            <a:avLst/>
          </a:prstGeom>
        </p:spPr>
        <p:txBody>
          <a:bodyPr/>
          <a:lstStyle>
            <a:lvl1pPr>
              <a:defRPr sz="4400" b="1" i="0">
                <a:solidFill>
                  <a:schemeClr val="bg1"/>
                </a:solidFill>
                <a:latin typeface="Calibri" charset="0"/>
                <a:ea typeface="Calibri" charset="0"/>
                <a:cs typeface="Calibri" charset="0"/>
              </a:defRPr>
            </a:lvl1pPr>
          </a:lstStyle>
          <a:p>
            <a:r>
              <a:rPr lang="en-US"/>
              <a:t>Your Title Will Appear Here</a:t>
            </a:r>
          </a:p>
        </p:txBody>
      </p:sp>
      <p:sp>
        <p:nvSpPr>
          <p:cNvPr id="8" name="Content Placeholder 2"/>
          <p:cNvSpPr>
            <a:spLocks noGrp="1"/>
          </p:cNvSpPr>
          <p:nvPr>
            <p:ph idx="1" hasCustomPrompt="1"/>
          </p:nvPr>
        </p:nvSpPr>
        <p:spPr>
          <a:xfrm>
            <a:off x="628650" y="1825625"/>
            <a:ext cx="9172896" cy="4351338"/>
          </a:xfrm>
          <a:prstGeom prst="rect">
            <a:avLst/>
          </a:prstGeom>
        </p:spPr>
        <p:txBody>
          <a:bodyPr/>
          <a:lstStyle>
            <a:lvl1pPr>
              <a:defRPr b="0" i="0">
                <a:latin typeface="Calibri" charset="0"/>
                <a:ea typeface="Calibri" charset="0"/>
                <a:cs typeface="Calibri" charset="0"/>
              </a:defRPr>
            </a:lvl1pPr>
          </a:lstStyle>
          <a:p>
            <a:pPr lvl="0"/>
            <a:r>
              <a:rPr lang="en-US"/>
              <a:t>Click to add text</a:t>
            </a:r>
          </a:p>
        </p:txBody>
      </p:sp>
    </p:spTree>
    <p:extLst>
      <p:ext uri="{BB962C8B-B14F-4D97-AF65-F5344CB8AC3E}">
        <p14:creationId xmlns:p14="http://schemas.microsoft.com/office/powerpoint/2010/main" val="261402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CPA Logo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061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67557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320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Value of Community Pharmacists</a:t>
            </a:r>
          </a:p>
        </p:txBody>
      </p:sp>
      <p:sp>
        <p:nvSpPr>
          <p:cNvPr id="3" name="Content Placeholder 2"/>
          <p:cNvSpPr>
            <a:spLocks noGrp="1"/>
          </p:cNvSpPr>
          <p:nvPr>
            <p:ph idx="1"/>
          </p:nvPr>
        </p:nvSpPr>
        <p:spPr>
          <a:prstGeom prst="rect">
            <a:avLst/>
          </a:prstGeom>
        </p:spPr>
        <p:txBody>
          <a:bodyPr/>
          <a:lstStyle/>
          <a:p>
            <a:pPr marL="0" indent="0">
              <a:buNone/>
            </a:pPr>
            <a:r>
              <a:rPr lang="en-US" b="1" dirty="0" smtClean="0"/>
              <a:t> </a:t>
            </a:r>
            <a:endParaRPr lang="en-US" b="1" dirty="0"/>
          </a:p>
          <a:p>
            <a:pPr marL="0" indent="0">
              <a:buNone/>
            </a:pPr>
            <a:endParaRPr lang="en-US" b="1" dirty="0"/>
          </a:p>
          <a:p>
            <a:endParaRPr lang="en-US" sz="1400" dirty="0"/>
          </a:p>
        </p:txBody>
      </p:sp>
      <p:pic>
        <p:nvPicPr>
          <p:cNvPr id="4" name="Content Placeholder 4" descr="triad4.jpg"/>
          <p:cNvPicPr>
            <a:picLocks noChangeAspect="1"/>
          </p:cNvPicPr>
          <p:nvPr/>
        </p:nvPicPr>
        <p:blipFill>
          <a:blip r:embed="rId3"/>
          <a:stretch>
            <a:fillRect/>
          </a:stretch>
        </p:blipFill>
        <p:spPr>
          <a:xfrm>
            <a:off x="2039815" y="2324894"/>
            <a:ext cx="5675435" cy="3805244"/>
          </a:xfrm>
          <a:prstGeom prst="rect">
            <a:avLst/>
          </a:prstGeom>
        </p:spPr>
      </p:pic>
      <p:sp>
        <p:nvSpPr>
          <p:cNvPr id="5" name="TextBox 4"/>
          <p:cNvSpPr txBox="1"/>
          <p:nvPr/>
        </p:nvSpPr>
        <p:spPr>
          <a:xfrm>
            <a:off x="2912056" y="1992120"/>
            <a:ext cx="3930952" cy="461665"/>
          </a:xfrm>
          <a:prstGeom prst="rect">
            <a:avLst/>
          </a:prstGeom>
          <a:noFill/>
        </p:spPr>
        <p:txBody>
          <a:bodyPr wrap="square" rtlCol="0">
            <a:spAutoFit/>
          </a:bodyPr>
          <a:lstStyle/>
          <a:p>
            <a:pPr algn="ctr"/>
            <a:r>
              <a:rPr lang="en-US" sz="2400" dirty="0"/>
              <a:t>It’s about relationships</a:t>
            </a:r>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Moving Beyond Traditional Relationships</a:t>
            </a:r>
          </a:p>
        </p:txBody>
      </p:sp>
      <p:sp>
        <p:nvSpPr>
          <p:cNvPr id="3" name="Content Placeholder 2"/>
          <p:cNvSpPr>
            <a:spLocks noGrp="1"/>
          </p:cNvSpPr>
          <p:nvPr>
            <p:ph idx="1"/>
          </p:nvPr>
        </p:nvSpPr>
        <p:spPr>
          <a:prstGeom prst="rect">
            <a:avLst/>
          </a:prstGeom>
        </p:spPr>
        <p:txBody>
          <a:bodyPr/>
          <a:lstStyle/>
          <a:p>
            <a:pPr marL="0" indent="0">
              <a:buNone/>
            </a:pPr>
            <a:r>
              <a:rPr lang="en-US" b="1" dirty="0" smtClean="0"/>
              <a:t> </a:t>
            </a:r>
            <a:endParaRPr lang="en-US" b="1" dirty="0"/>
          </a:p>
          <a:p>
            <a:pPr marL="0" indent="0">
              <a:buNone/>
            </a:pPr>
            <a:endParaRPr lang="en-US" b="1" dirty="0"/>
          </a:p>
          <a:p>
            <a:endParaRPr lang="en-US" sz="1400" dirty="0"/>
          </a:p>
        </p:txBody>
      </p:sp>
      <p:pic>
        <p:nvPicPr>
          <p:cNvPr id="4" name="Content Placeholder 4" descr="1214_SP8_PharmacyCareModelGraphic.jpg"/>
          <p:cNvPicPr>
            <a:picLocks noChangeAspect="1"/>
          </p:cNvPicPr>
          <p:nvPr/>
        </p:nvPicPr>
        <p:blipFill>
          <a:blip r:embed="rId3"/>
          <a:stretch>
            <a:fillRect/>
          </a:stretch>
        </p:blipFill>
        <p:spPr>
          <a:xfrm>
            <a:off x="3309937" y="2032794"/>
            <a:ext cx="3810000" cy="3937000"/>
          </a:xfrm>
          <a:prstGeom prst="rect">
            <a:avLst/>
          </a:prstGeom>
        </p:spPr>
      </p:pic>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8629"/>
            <a:ext cx="10970874" cy="1325563"/>
          </a:xfrm>
          <a:prstGeom prst="rect">
            <a:avLst/>
          </a:prstGeom>
        </p:spPr>
        <p:txBody>
          <a:bodyPr/>
          <a:lstStyle/>
          <a:p>
            <a:r>
              <a:rPr lang="en-US" dirty="0"/>
              <a:t>Continuum of Patient Care in Community Pharmacy</a:t>
            </a:r>
          </a:p>
        </p:txBody>
      </p:sp>
      <p:sp>
        <p:nvSpPr>
          <p:cNvPr id="3" name="Content Placeholder 2"/>
          <p:cNvSpPr>
            <a:spLocks noGrp="1"/>
          </p:cNvSpPr>
          <p:nvPr>
            <p:ph idx="1"/>
          </p:nvPr>
        </p:nvSpPr>
        <p:spPr>
          <a:prstGeom prst="rect">
            <a:avLst/>
          </a:prstGeom>
        </p:spPr>
        <p:txBody>
          <a:bodyPr/>
          <a:lstStyle/>
          <a:p>
            <a:pPr marL="0" indent="0">
              <a:buNone/>
            </a:pPr>
            <a:r>
              <a:rPr lang="en-US" b="1" dirty="0" smtClean="0"/>
              <a:t> </a:t>
            </a:r>
            <a:endParaRPr lang="en-US" b="1" dirty="0"/>
          </a:p>
          <a:p>
            <a:pPr marL="0" indent="0">
              <a:buNone/>
            </a:pPr>
            <a:endParaRPr lang="en-US" b="1" dirty="0"/>
          </a:p>
          <a:p>
            <a:endParaRPr lang="en-US" sz="1400" dirty="0"/>
          </a:p>
        </p:txBody>
      </p:sp>
      <p:graphicFrame>
        <p:nvGraphicFramePr>
          <p:cNvPr id="4" name="Content Placeholder 6"/>
          <p:cNvGraphicFramePr>
            <a:graphicFrameLocks noChangeAspect="1"/>
          </p:cNvGraphicFramePr>
          <p:nvPr>
            <p:extLst>
              <p:ext uri="{D42A27DB-BD31-4B8C-83A1-F6EECF244321}">
                <p14:modId xmlns:p14="http://schemas.microsoft.com/office/powerpoint/2010/main" val="1042468481"/>
              </p:ext>
            </p:extLst>
          </p:nvPr>
        </p:nvGraphicFramePr>
        <p:xfrm>
          <a:off x="1213753" y="2789238"/>
          <a:ext cx="8432007" cy="2955070"/>
        </p:xfrm>
        <a:graphic>
          <a:graphicData uri="http://schemas.openxmlformats.org/presentationml/2006/ole">
            <mc:AlternateContent xmlns:mc="http://schemas.openxmlformats.org/markup-compatibility/2006">
              <mc:Choice xmlns:v="urn:schemas-microsoft-com:vml" Requires="v">
                <p:oleObj spid="_x0000_s3084" name="Document" r:id="rId5" imgW="6921245" imgH="2425611" progId="Word.Document.12">
                  <p:embed/>
                </p:oleObj>
              </mc:Choice>
              <mc:Fallback>
                <p:oleObj name="Document" r:id="rId5" imgW="6921245" imgH="2425611" progId="Word.Document.12">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3753" y="2789238"/>
                        <a:ext cx="8432007" cy="2955070"/>
                      </a:xfrm>
                      <a:prstGeom prst="rect">
                        <a:avLst/>
                      </a:prstGeom>
                      <a:noFill/>
                      <a:extLst/>
                    </p:spPr>
                  </p:pic>
                </p:oleObj>
              </mc:Fallback>
            </mc:AlternateContent>
          </a:graphicData>
        </a:graphic>
      </p:graphicFrame>
      <p:sp>
        <p:nvSpPr>
          <p:cNvPr id="5" name="TextBox 4"/>
          <p:cNvSpPr txBox="1"/>
          <p:nvPr/>
        </p:nvSpPr>
        <p:spPr>
          <a:xfrm>
            <a:off x="2151946" y="1978692"/>
            <a:ext cx="6555619" cy="646331"/>
          </a:xfrm>
          <a:prstGeom prst="rect">
            <a:avLst/>
          </a:prstGeom>
          <a:noFill/>
        </p:spPr>
        <p:txBody>
          <a:bodyPr wrap="square" rtlCol="0">
            <a:spAutoFit/>
          </a:bodyPr>
          <a:lstStyle/>
          <a:p>
            <a:pPr algn="ctr"/>
            <a:r>
              <a:rPr lang="en-US" sz="3600" dirty="0"/>
              <a:t>The Continuum of Patient Care</a:t>
            </a:r>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Changing Expectations of Patients/Caregivers</a:t>
            </a:r>
          </a:p>
        </p:txBody>
      </p:sp>
      <p:sp>
        <p:nvSpPr>
          <p:cNvPr id="3" name="Content Placeholder 2"/>
          <p:cNvSpPr>
            <a:spLocks noGrp="1"/>
          </p:cNvSpPr>
          <p:nvPr>
            <p:ph idx="1"/>
          </p:nvPr>
        </p:nvSpPr>
        <p:spPr>
          <a:xfrm>
            <a:off x="628650" y="1724584"/>
            <a:ext cx="9172896" cy="4351338"/>
          </a:xfrm>
          <a:prstGeom prst="rect">
            <a:avLst/>
          </a:prstGeom>
        </p:spPr>
        <p:txBody>
          <a:bodyPr/>
          <a:lstStyle/>
          <a:p>
            <a:r>
              <a:rPr lang="en-US" dirty="0"/>
              <a:t>Collecting patient clinical information</a:t>
            </a:r>
          </a:p>
          <a:p>
            <a:pPr lvl="1"/>
            <a:r>
              <a:rPr lang="en-US" dirty="0"/>
              <a:t>From patients, caregivers, other healthcare providers, laboratories, EHRs, </a:t>
            </a:r>
            <a:r>
              <a:rPr lang="en-US" dirty="0" err="1"/>
              <a:t>etc</a:t>
            </a:r>
            <a:endParaRPr lang="en-US" dirty="0"/>
          </a:p>
          <a:p>
            <a:r>
              <a:rPr lang="en-US" dirty="0"/>
              <a:t>Assessing clinical information</a:t>
            </a:r>
          </a:p>
          <a:p>
            <a:pPr lvl="1"/>
            <a:r>
              <a:rPr lang="en-US" dirty="0"/>
              <a:t>Has the patient achieved his/her therapeutic outcome?</a:t>
            </a:r>
          </a:p>
          <a:p>
            <a:pPr lvl="1"/>
            <a:r>
              <a:rPr lang="en-US" dirty="0"/>
              <a:t>Are the patient’s medications safe?</a:t>
            </a:r>
          </a:p>
          <a:p>
            <a:pPr lvl="1"/>
            <a:r>
              <a:rPr lang="en-US" dirty="0"/>
              <a:t>Are the patient’s medications effective?</a:t>
            </a:r>
          </a:p>
          <a:p>
            <a:r>
              <a:rPr lang="en-US" dirty="0"/>
              <a:t>Identifying medication-related problems</a:t>
            </a:r>
          </a:p>
          <a:p>
            <a:r>
              <a:rPr lang="en-US" dirty="0"/>
              <a:t>Making clinical interventions (resolving problems)</a:t>
            </a:r>
          </a:p>
          <a:p>
            <a:r>
              <a:rPr lang="en-US" dirty="0"/>
              <a:t>Communicating with patients and providers</a:t>
            </a:r>
          </a:p>
          <a:p>
            <a:r>
              <a:rPr lang="en-US" dirty="0"/>
              <a:t>Documenting pharmacists’ actions</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Evolving the relationship with other providers</a:t>
            </a:r>
          </a:p>
        </p:txBody>
      </p:sp>
      <p:sp>
        <p:nvSpPr>
          <p:cNvPr id="3" name="Content Placeholder 2"/>
          <p:cNvSpPr>
            <a:spLocks noGrp="1"/>
          </p:cNvSpPr>
          <p:nvPr>
            <p:ph idx="1"/>
          </p:nvPr>
        </p:nvSpPr>
        <p:spPr>
          <a:prstGeom prst="rect">
            <a:avLst/>
          </a:prstGeom>
        </p:spPr>
        <p:txBody>
          <a:bodyPr/>
          <a:lstStyle/>
          <a:p>
            <a:r>
              <a:rPr lang="en-US" dirty="0"/>
              <a:t>Community pharmacists need to become “interventionists”</a:t>
            </a:r>
          </a:p>
          <a:p>
            <a:pPr lvl="1"/>
            <a:r>
              <a:rPr lang="en-US" dirty="0"/>
              <a:t>Identifying and resolving drug therapy problems</a:t>
            </a:r>
          </a:p>
          <a:p>
            <a:r>
              <a:rPr lang="en-US" dirty="0"/>
              <a:t>Accessing information from other providers</a:t>
            </a:r>
          </a:p>
          <a:p>
            <a:r>
              <a:rPr lang="en-US" dirty="0"/>
              <a:t>Communicating patient clinical information to other providers</a:t>
            </a:r>
          </a:p>
          <a:p>
            <a:r>
              <a:rPr lang="en-US" dirty="0"/>
              <a:t>Making clinical recommendations</a:t>
            </a:r>
          </a:p>
          <a:p>
            <a:r>
              <a:rPr lang="en-US" dirty="0"/>
              <a:t>Documenting patient care activities </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9775"/>
            <a:ext cx="10970874" cy="1325563"/>
          </a:xfrm>
          <a:prstGeom prst="rect">
            <a:avLst/>
          </a:prstGeom>
        </p:spPr>
        <p:txBody>
          <a:bodyPr/>
          <a:lstStyle/>
          <a:p>
            <a:r>
              <a:rPr lang="en-US" dirty="0"/>
              <a:t>Developing Collaborative Working Relationships (CWRs)</a:t>
            </a:r>
          </a:p>
        </p:txBody>
      </p:sp>
      <p:sp>
        <p:nvSpPr>
          <p:cNvPr id="3" name="Content Placeholder 2"/>
          <p:cNvSpPr>
            <a:spLocks noGrp="1"/>
          </p:cNvSpPr>
          <p:nvPr>
            <p:ph idx="1"/>
          </p:nvPr>
        </p:nvSpPr>
        <p:spPr>
          <a:prstGeom prst="rect">
            <a:avLst/>
          </a:prstGeom>
        </p:spPr>
        <p:txBody>
          <a:bodyPr/>
          <a:lstStyle/>
          <a:p>
            <a:pPr marL="0" indent="0">
              <a:buNone/>
            </a:pPr>
            <a:r>
              <a:rPr lang="en-US" b="1" dirty="0" smtClean="0"/>
              <a:t> </a:t>
            </a:r>
            <a:endParaRPr lang="en-US" b="1" dirty="0"/>
          </a:p>
          <a:p>
            <a:pPr marL="0" indent="0">
              <a:buNone/>
            </a:pPr>
            <a:endParaRPr lang="en-US" b="1" dirty="0"/>
          </a:p>
          <a:p>
            <a:endParaRPr lang="en-US" sz="1400" dirty="0"/>
          </a:p>
        </p:txBody>
      </p:sp>
      <p:pic>
        <p:nvPicPr>
          <p:cNvPr id="4" name="Content Placeholder 4" descr="0art-jap4105.02.1.gif"/>
          <p:cNvPicPr>
            <a:picLocks noChangeAspect="1"/>
          </p:cNvPicPr>
          <p:nvPr/>
        </p:nvPicPr>
        <p:blipFill>
          <a:blip r:embed="rId3"/>
          <a:stretch>
            <a:fillRect/>
          </a:stretch>
        </p:blipFill>
        <p:spPr>
          <a:xfrm>
            <a:off x="3928964" y="1848723"/>
            <a:ext cx="3138319" cy="4774455"/>
          </a:xfrm>
          <a:prstGeom prst="rect">
            <a:avLst/>
          </a:prstGeom>
        </p:spPr>
      </p:pic>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Communicating with Prescribers</a:t>
            </a:r>
          </a:p>
        </p:txBody>
      </p:sp>
      <p:sp>
        <p:nvSpPr>
          <p:cNvPr id="3" name="Content Placeholder 2"/>
          <p:cNvSpPr>
            <a:spLocks noGrp="1"/>
          </p:cNvSpPr>
          <p:nvPr>
            <p:ph idx="1"/>
          </p:nvPr>
        </p:nvSpPr>
        <p:spPr>
          <a:prstGeom prst="rect">
            <a:avLst/>
          </a:prstGeom>
        </p:spPr>
        <p:txBody>
          <a:bodyPr/>
          <a:lstStyle/>
          <a:p>
            <a:pPr marL="0" indent="0">
              <a:buNone/>
            </a:pPr>
            <a:r>
              <a:rPr lang="en-US" b="1" dirty="0" smtClean="0"/>
              <a:t> </a:t>
            </a:r>
            <a:endParaRPr lang="en-US" b="1" dirty="0"/>
          </a:p>
          <a:p>
            <a:pPr marL="0" indent="0">
              <a:buNone/>
            </a:pPr>
            <a:endParaRPr lang="en-US" b="1" dirty="0"/>
          </a:p>
          <a:p>
            <a:endParaRPr lang="en-US" sz="1400" dirty="0"/>
          </a:p>
        </p:txBody>
      </p:sp>
      <p:graphicFrame>
        <p:nvGraphicFramePr>
          <p:cNvPr id="4" name="Content Placeholder 4"/>
          <p:cNvGraphicFramePr>
            <a:graphicFrameLocks noChangeAspect="1"/>
          </p:cNvGraphicFramePr>
          <p:nvPr>
            <p:extLst>
              <p:ext uri="{D42A27DB-BD31-4B8C-83A1-F6EECF244321}">
                <p14:modId xmlns:p14="http://schemas.microsoft.com/office/powerpoint/2010/main" val="1262309973"/>
              </p:ext>
            </p:extLst>
          </p:nvPr>
        </p:nvGraphicFramePr>
        <p:xfrm>
          <a:off x="3453207" y="1796197"/>
          <a:ext cx="4257412" cy="4932489"/>
        </p:xfrm>
        <a:graphic>
          <a:graphicData uri="http://schemas.openxmlformats.org/presentationml/2006/ole">
            <mc:AlternateContent xmlns:mc="http://schemas.openxmlformats.org/markup-compatibility/2006">
              <mc:Choice xmlns:v="urn:schemas-microsoft-com:vml" Requires="v">
                <p:oleObj spid="_x0000_s4108" name="Document" r:id="rId4" imgW="7467325" imgH="9219861" progId="">
                  <p:embed/>
                </p:oleObj>
              </mc:Choice>
              <mc:Fallback>
                <p:oleObj name="Document" r:id="rId4" imgW="7467325" imgH="9219861"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3207" y="1796197"/>
                        <a:ext cx="4257412" cy="4932489"/>
                      </a:xfrm>
                      <a:prstGeom prst="rect">
                        <a:avLst/>
                      </a:prstGeom>
                      <a:noFill/>
                    </p:spPr>
                  </p:pic>
                </p:oleObj>
              </mc:Fallback>
            </mc:AlternateContent>
          </a:graphicData>
        </a:graphic>
      </p:graphicFrame>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Challenges with this Evolving Role</a:t>
            </a:r>
          </a:p>
        </p:txBody>
      </p:sp>
      <p:sp>
        <p:nvSpPr>
          <p:cNvPr id="3" name="Content Placeholder 2"/>
          <p:cNvSpPr>
            <a:spLocks noGrp="1"/>
          </p:cNvSpPr>
          <p:nvPr>
            <p:ph idx="1"/>
          </p:nvPr>
        </p:nvSpPr>
        <p:spPr>
          <a:prstGeom prst="rect">
            <a:avLst/>
          </a:prstGeom>
        </p:spPr>
        <p:txBody>
          <a:bodyPr/>
          <a:lstStyle/>
          <a:p>
            <a:r>
              <a:rPr lang="en-US" dirty="0"/>
              <a:t>Changing the paradigm of community pharmacy practice</a:t>
            </a:r>
          </a:p>
          <a:p>
            <a:pPr lvl="1"/>
            <a:r>
              <a:rPr lang="en-US" dirty="0"/>
              <a:t>Moving from a “retail” mentality (focus on product distribution)</a:t>
            </a:r>
          </a:p>
          <a:p>
            <a:pPr lvl="1"/>
            <a:r>
              <a:rPr lang="en-US" dirty="0"/>
              <a:t>Moving to a “patient-centered” mentality (focus on patient care and outcomes) </a:t>
            </a:r>
          </a:p>
          <a:p>
            <a:pPr lvl="1"/>
            <a:r>
              <a:rPr lang="en-US" dirty="0"/>
              <a:t>Essentially changing the “culture” of the practice—What is it that we do?</a:t>
            </a:r>
          </a:p>
          <a:p>
            <a:pPr lvl="1"/>
            <a:r>
              <a:rPr lang="en-US" dirty="0"/>
              <a:t>Creating a new mission statement that emphasizes this shift/culture change in the practice</a:t>
            </a:r>
          </a:p>
          <a:p>
            <a:pPr lvl="1"/>
            <a:r>
              <a:rPr lang="en-US" dirty="0"/>
              <a:t>New Mantra:  Free Up the Pharmacists</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Challenges with this Evolving Role</a:t>
            </a:r>
          </a:p>
        </p:txBody>
      </p:sp>
      <p:sp>
        <p:nvSpPr>
          <p:cNvPr id="3" name="Content Placeholder 2"/>
          <p:cNvSpPr>
            <a:spLocks noGrp="1"/>
          </p:cNvSpPr>
          <p:nvPr>
            <p:ph idx="1"/>
          </p:nvPr>
        </p:nvSpPr>
        <p:spPr>
          <a:prstGeom prst="rect">
            <a:avLst/>
          </a:prstGeom>
        </p:spPr>
        <p:txBody>
          <a:bodyPr/>
          <a:lstStyle/>
          <a:p>
            <a:r>
              <a:rPr lang="en-US" dirty="0"/>
              <a:t>Evolve the operations of the pharmacy to ensure that pharmacists are freed up to provide patient care</a:t>
            </a:r>
          </a:p>
          <a:p>
            <a:pPr lvl="1"/>
            <a:r>
              <a:rPr lang="en-US" dirty="0"/>
              <a:t>Medication synchronization services</a:t>
            </a:r>
          </a:p>
          <a:p>
            <a:pPr lvl="1"/>
            <a:r>
              <a:rPr lang="en-US" dirty="0"/>
              <a:t>Technician-driven dispensing process</a:t>
            </a:r>
          </a:p>
          <a:p>
            <a:pPr lvl="1"/>
            <a:r>
              <a:rPr lang="en-US" dirty="0"/>
              <a:t>Tech-check-tech (if allowed)</a:t>
            </a:r>
          </a:p>
          <a:p>
            <a:pPr lvl="1"/>
            <a:r>
              <a:rPr lang="en-US" dirty="0"/>
              <a:t>Automation</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Challenges with this Evolving Role</a:t>
            </a:r>
          </a:p>
        </p:txBody>
      </p:sp>
      <p:sp>
        <p:nvSpPr>
          <p:cNvPr id="3" name="Content Placeholder 2"/>
          <p:cNvSpPr>
            <a:spLocks noGrp="1"/>
          </p:cNvSpPr>
          <p:nvPr>
            <p:ph idx="1"/>
          </p:nvPr>
        </p:nvSpPr>
        <p:spPr>
          <a:prstGeom prst="rect">
            <a:avLst/>
          </a:prstGeom>
        </p:spPr>
        <p:txBody>
          <a:bodyPr/>
          <a:lstStyle/>
          <a:p>
            <a:r>
              <a:rPr lang="en-US" dirty="0"/>
              <a:t>Changing on how we look at our Practices</a:t>
            </a:r>
          </a:p>
          <a:p>
            <a:pPr lvl="1"/>
            <a:r>
              <a:rPr lang="en-US" dirty="0"/>
              <a:t>The need for new resources</a:t>
            </a:r>
          </a:p>
          <a:p>
            <a:pPr lvl="2"/>
            <a:r>
              <a:rPr lang="en-US" dirty="0"/>
              <a:t>Slack resources</a:t>
            </a:r>
          </a:p>
          <a:p>
            <a:pPr lvl="3"/>
            <a:r>
              <a:rPr lang="en-US" dirty="0"/>
              <a:t>More techs?</a:t>
            </a:r>
          </a:p>
          <a:p>
            <a:pPr lvl="3"/>
            <a:r>
              <a:rPr lang="en-US" dirty="0"/>
              <a:t>More pharmacists?</a:t>
            </a:r>
          </a:p>
          <a:p>
            <a:pPr lvl="1"/>
            <a:r>
              <a:rPr lang="en-US" dirty="0"/>
              <a:t>The need to re-engineer the practice including the physical layout</a:t>
            </a:r>
          </a:p>
          <a:p>
            <a:pPr lvl="1"/>
            <a:r>
              <a:rPr lang="en-US" dirty="0"/>
              <a:t>Adding automation</a:t>
            </a:r>
          </a:p>
          <a:p>
            <a:pPr lvl="1"/>
            <a:r>
              <a:rPr lang="en-US" dirty="0"/>
              <a:t>Re-engineering workflow/patient care flow</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448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Challenges with this Evolving Role</a:t>
            </a:r>
          </a:p>
        </p:txBody>
      </p:sp>
      <p:sp>
        <p:nvSpPr>
          <p:cNvPr id="3" name="Content Placeholder 2"/>
          <p:cNvSpPr>
            <a:spLocks noGrp="1"/>
          </p:cNvSpPr>
          <p:nvPr>
            <p:ph idx="1"/>
          </p:nvPr>
        </p:nvSpPr>
        <p:spPr>
          <a:xfrm>
            <a:off x="628650" y="1687514"/>
            <a:ext cx="9172896" cy="4351338"/>
          </a:xfrm>
          <a:prstGeom prst="rect">
            <a:avLst/>
          </a:prstGeom>
        </p:spPr>
        <p:txBody>
          <a:bodyPr/>
          <a:lstStyle/>
          <a:p>
            <a:r>
              <a:rPr lang="en-US" dirty="0"/>
              <a:t>Changing on how we look at our Practices</a:t>
            </a:r>
          </a:p>
          <a:p>
            <a:pPr lvl="1"/>
            <a:r>
              <a:rPr lang="en-US" dirty="0"/>
              <a:t>Creating new revenue sources beyond the product</a:t>
            </a:r>
          </a:p>
          <a:p>
            <a:pPr lvl="2"/>
            <a:r>
              <a:rPr lang="en-US" dirty="0"/>
              <a:t>Cash-based services—patient-based</a:t>
            </a:r>
          </a:p>
          <a:p>
            <a:pPr lvl="2"/>
            <a:r>
              <a:rPr lang="en-US" dirty="0"/>
              <a:t>Incentive-based payments—payer-based</a:t>
            </a:r>
          </a:p>
          <a:p>
            <a:pPr lvl="3"/>
            <a:r>
              <a:rPr lang="en-US" dirty="0"/>
              <a:t>PBM </a:t>
            </a:r>
          </a:p>
          <a:p>
            <a:pPr lvl="4">
              <a:lnSpc>
                <a:spcPct val="70000"/>
              </a:lnSpc>
            </a:pPr>
            <a:r>
              <a:rPr lang="en-US" sz="1600" dirty="0"/>
              <a:t>MTM incentives</a:t>
            </a:r>
          </a:p>
          <a:p>
            <a:pPr lvl="4">
              <a:lnSpc>
                <a:spcPct val="70000"/>
              </a:lnSpc>
            </a:pPr>
            <a:r>
              <a:rPr lang="en-US" sz="1600" dirty="0"/>
              <a:t>Reduction of DIRs</a:t>
            </a:r>
          </a:p>
          <a:p>
            <a:pPr lvl="4">
              <a:lnSpc>
                <a:spcPct val="70000"/>
              </a:lnSpc>
            </a:pPr>
            <a:r>
              <a:rPr lang="en-US" sz="1600" dirty="0"/>
              <a:t>Pay-for-performance—top 20% pharmacy</a:t>
            </a:r>
          </a:p>
          <a:p>
            <a:pPr lvl="3"/>
            <a:r>
              <a:rPr lang="en-US" dirty="0"/>
              <a:t>Health plans</a:t>
            </a:r>
          </a:p>
          <a:p>
            <a:pPr lvl="4">
              <a:lnSpc>
                <a:spcPct val="70000"/>
              </a:lnSpc>
            </a:pPr>
            <a:r>
              <a:rPr lang="en-US" sz="1600" dirty="0"/>
              <a:t>Pay-for-performance</a:t>
            </a:r>
          </a:p>
          <a:p>
            <a:pPr lvl="4">
              <a:lnSpc>
                <a:spcPct val="70000"/>
              </a:lnSpc>
            </a:pPr>
            <a:r>
              <a:rPr lang="en-US" sz="1600" dirty="0"/>
              <a:t>Achievement of clinical measure goals for patients considered costly to payer</a:t>
            </a:r>
          </a:p>
          <a:p>
            <a:pPr lvl="4">
              <a:lnSpc>
                <a:spcPct val="70000"/>
              </a:lnSpc>
            </a:pPr>
            <a:r>
              <a:rPr lang="en-US" sz="1600" dirty="0"/>
              <a:t>Reduction in total cost of care</a:t>
            </a:r>
          </a:p>
          <a:p>
            <a:pPr lvl="2"/>
            <a:r>
              <a:rPr lang="en-US" dirty="0"/>
              <a:t>Collaboration with other providers/health organizations</a:t>
            </a:r>
          </a:p>
          <a:p>
            <a:pPr lvl="3">
              <a:lnSpc>
                <a:spcPct val="70000"/>
              </a:lnSpc>
            </a:pPr>
            <a:r>
              <a:rPr lang="en-US" sz="1600" dirty="0"/>
              <a:t>Contracted work/Chronic Care Management (CCM)</a:t>
            </a:r>
          </a:p>
          <a:p>
            <a:pPr lvl="3">
              <a:lnSpc>
                <a:spcPct val="70000"/>
              </a:lnSpc>
            </a:pPr>
            <a:r>
              <a:rPr lang="en-US" sz="1600" dirty="0"/>
              <a:t>Consultant</a:t>
            </a:r>
          </a:p>
          <a:p>
            <a:pPr lvl="2"/>
            <a:r>
              <a:rPr lang="en-US" dirty="0"/>
              <a:t>Other revenue sources</a:t>
            </a:r>
          </a:p>
          <a:p>
            <a:pPr lvl="3"/>
            <a:r>
              <a:rPr lang="en-US" sz="1600" dirty="0"/>
              <a:t>Wholesaler/Buying Groups</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Challenges with this Evolving Role</a:t>
            </a:r>
          </a:p>
        </p:txBody>
      </p:sp>
      <p:sp>
        <p:nvSpPr>
          <p:cNvPr id="3" name="Content Placeholder 2"/>
          <p:cNvSpPr>
            <a:spLocks noGrp="1"/>
          </p:cNvSpPr>
          <p:nvPr>
            <p:ph idx="1"/>
          </p:nvPr>
        </p:nvSpPr>
        <p:spPr>
          <a:prstGeom prst="rect">
            <a:avLst/>
          </a:prstGeom>
        </p:spPr>
        <p:txBody>
          <a:bodyPr/>
          <a:lstStyle/>
          <a:p>
            <a:r>
              <a:rPr lang="en-US" dirty="0"/>
              <a:t>Evolving the skills sets of pharmacists</a:t>
            </a:r>
          </a:p>
          <a:p>
            <a:pPr lvl="1">
              <a:buNone/>
            </a:pPr>
            <a:r>
              <a:rPr lang="en-US" dirty="0"/>
              <a:t>What skills are required?</a:t>
            </a:r>
          </a:p>
          <a:p>
            <a:pPr lvl="2"/>
            <a:r>
              <a:rPr lang="en-US" dirty="0">
                <a:ea typeface="Arial" pitchFamily="-101" charset="0"/>
                <a:cs typeface="Arial" pitchFamily="-101" charset="0"/>
              </a:rPr>
              <a:t>Therapeutic knowledge—foundation</a:t>
            </a:r>
          </a:p>
          <a:p>
            <a:pPr lvl="2"/>
            <a:r>
              <a:rPr lang="en-US" dirty="0">
                <a:ea typeface="Arial" pitchFamily="-101" charset="0"/>
                <a:cs typeface="Arial" pitchFamily="-101" charset="0"/>
              </a:rPr>
              <a:t>Critical-thinking skills</a:t>
            </a:r>
          </a:p>
          <a:p>
            <a:pPr lvl="2"/>
            <a:r>
              <a:rPr lang="en-US" dirty="0">
                <a:ea typeface="Arial" pitchFamily="-101" charset="0"/>
                <a:cs typeface="Arial" pitchFamily="-101" charset="0"/>
              </a:rPr>
              <a:t>Problem-solving skills</a:t>
            </a:r>
          </a:p>
          <a:p>
            <a:pPr lvl="2"/>
            <a:r>
              <a:rPr lang="en-US" dirty="0">
                <a:ea typeface="Arial" pitchFamily="-101" charset="0"/>
                <a:cs typeface="Arial" pitchFamily="-101" charset="0"/>
              </a:rPr>
              <a:t>Decision-making skills</a:t>
            </a:r>
          </a:p>
          <a:p>
            <a:pPr lvl="2"/>
            <a:r>
              <a:rPr lang="en-US" dirty="0">
                <a:ea typeface="Arial" pitchFamily="-101" charset="0"/>
                <a:cs typeface="Arial" pitchFamily="-101" charset="0"/>
              </a:rPr>
              <a:t>Interpersonal communication skills</a:t>
            </a:r>
          </a:p>
          <a:p>
            <a:pPr lvl="3"/>
            <a:r>
              <a:rPr lang="en-US" dirty="0">
                <a:ea typeface="Arial" pitchFamily="-101" charset="0"/>
                <a:cs typeface="Arial" pitchFamily="-101" charset="0"/>
              </a:rPr>
              <a:t>Verbal and written</a:t>
            </a:r>
          </a:p>
          <a:p>
            <a:pPr lvl="2"/>
            <a:r>
              <a:rPr lang="en-US" dirty="0">
                <a:ea typeface="Arial" pitchFamily="-101" charset="0"/>
                <a:cs typeface="Arial" pitchFamily="-101" charset="0"/>
              </a:rPr>
              <a:t>Collaboration and teamwork skills</a:t>
            </a:r>
          </a:p>
          <a:p>
            <a:pPr lvl="2"/>
            <a:r>
              <a:rPr lang="en-US" dirty="0">
                <a:ea typeface="Arial" pitchFamily="-101" charset="0"/>
                <a:cs typeface="Arial" pitchFamily="-101" charset="0"/>
              </a:rPr>
              <a:t>Health coaching skills</a:t>
            </a:r>
          </a:p>
          <a:p>
            <a:pPr lvl="2"/>
            <a:r>
              <a:rPr lang="en-US" dirty="0">
                <a:ea typeface="Arial" pitchFamily="-101" charset="0"/>
                <a:cs typeface="Arial" pitchFamily="-101" charset="0"/>
              </a:rPr>
              <a:t>Motivational interviewing skills</a:t>
            </a:r>
          </a:p>
          <a:p>
            <a:pPr lvl="2"/>
            <a:r>
              <a:rPr lang="en-US" dirty="0">
                <a:ea typeface="Arial" pitchFamily="-101" charset="0"/>
                <a:cs typeface="Arial" pitchFamily="-101" charset="0"/>
              </a:rPr>
              <a:t>Documentation</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4327"/>
            <a:ext cx="10970874" cy="1325563"/>
          </a:xfrm>
          <a:prstGeom prst="rect">
            <a:avLst/>
          </a:prstGeom>
        </p:spPr>
        <p:txBody>
          <a:bodyPr/>
          <a:lstStyle/>
          <a:p>
            <a:r>
              <a:rPr lang="en-US" dirty="0"/>
              <a:t>Developing and Implementing </a:t>
            </a:r>
            <a:br>
              <a:rPr lang="en-US" dirty="0"/>
            </a:br>
            <a:r>
              <a:rPr lang="en-US" dirty="0"/>
              <a:t>Services that Generate Revenue</a:t>
            </a:r>
          </a:p>
        </p:txBody>
      </p:sp>
      <p:sp>
        <p:nvSpPr>
          <p:cNvPr id="3" name="Content Placeholder 2"/>
          <p:cNvSpPr>
            <a:spLocks noGrp="1"/>
          </p:cNvSpPr>
          <p:nvPr>
            <p:ph idx="1"/>
          </p:nvPr>
        </p:nvSpPr>
        <p:spPr>
          <a:prstGeom prst="rect">
            <a:avLst/>
          </a:prstGeom>
        </p:spPr>
        <p:txBody>
          <a:bodyPr/>
          <a:lstStyle/>
          <a:p>
            <a:pPr marL="0" indent="0">
              <a:buNone/>
            </a:pPr>
            <a:endParaRPr lang="en-US" b="1" dirty="0"/>
          </a:p>
          <a:p>
            <a:endParaRPr lang="en-US" sz="1400" dirty="0"/>
          </a:p>
        </p:txBody>
      </p:sp>
      <p:sp>
        <p:nvSpPr>
          <p:cNvPr id="6" name="Rectangle 3"/>
          <p:cNvSpPr txBox="1">
            <a:spLocks noChangeArrowheads="1"/>
          </p:cNvSpPr>
          <p:nvPr/>
        </p:nvSpPr>
        <p:spPr>
          <a:xfrm>
            <a:off x="836468" y="1690689"/>
            <a:ext cx="9172896"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Lucida Grande" charset="0"/>
              <a:buChar char="-"/>
            </a:pPr>
            <a:r>
              <a:rPr lang="en-US" altLang="en-US" sz="1600" smtClean="0">
                <a:ea typeface="ヒラギノ角ゴ Pro W3" charset="-128"/>
              </a:rPr>
              <a:t>Clinic Services</a:t>
            </a:r>
            <a:endParaRPr lang="en-US" altLang="en-US" sz="1800" smtClean="0">
              <a:ea typeface="ヒラギノ角ゴ Pro W3" charset="-128"/>
            </a:endParaRPr>
          </a:p>
          <a:p>
            <a:pPr lvl="1">
              <a:lnSpc>
                <a:spcPct val="80000"/>
              </a:lnSpc>
            </a:pPr>
            <a:r>
              <a:rPr lang="en-US" altLang="en-US" sz="1600" smtClean="0">
                <a:ea typeface="ヒラギノ角ゴ Pro W3" charset="-128"/>
              </a:rPr>
              <a:t>Med Check Program</a:t>
            </a:r>
          </a:p>
          <a:p>
            <a:pPr lvl="1">
              <a:lnSpc>
                <a:spcPct val="80000"/>
              </a:lnSpc>
            </a:pPr>
            <a:r>
              <a:rPr lang="en-US" altLang="en-US" sz="1600" smtClean="0">
                <a:ea typeface="ヒラギノ角ゴ Pro W3" charset="-128"/>
              </a:rPr>
              <a:t>Medication Adherence Program</a:t>
            </a:r>
          </a:p>
          <a:p>
            <a:pPr lvl="1">
              <a:lnSpc>
                <a:spcPct val="80000"/>
              </a:lnSpc>
            </a:pPr>
            <a:r>
              <a:rPr lang="en-US" altLang="en-US" sz="1600" smtClean="0">
                <a:ea typeface="ヒラギノ角ゴ Pro W3" charset="-128"/>
              </a:rPr>
              <a:t>Medication Synchronization Service</a:t>
            </a:r>
          </a:p>
          <a:p>
            <a:pPr lvl="1">
              <a:lnSpc>
                <a:spcPct val="80000"/>
              </a:lnSpc>
            </a:pPr>
            <a:r>
              <a:rPr lang="en-US" altLang="en-US" sz="1600" smtClean="0">
                <a:ea typeface="ヒラギノ角ゴ Pro W3" charset="-128"/>
              </a:rPr>
              <a:t>Super Synch Service</a:t>
            </a:r>
          </a:p>
          <a:p>
            <a:pPr lvl="1">
              <a:lnSpc>
                <a:spcPct val="80000"/>
              </a:lnSpc>
            </a:pPr>
            <a:r>
              <a:rPr lang="en-US" altLang="en-US" sz="1600" smtClean="0">
                <a:ea typeface="ヒラギノ角ゴ Pro W3" charset="-128"/>
              </a:rPr>
              <a:t>Influenza and Pneumococcal Vaccinations</a:t>
            </a:r>
          </a:p>
          <a:p>
            <a:pPr lvl="1">
              <a:lnSpc>
                <a:spcPct val="80000"/>
              </a:lnSpc>
            </a:pPr>
            <a:r>
              <a:rPr lang="en-US" altLang="en-US" sz="1600" smtClean="0">
                <a:ea typeface="ヒラギノ角ゴ Pro W3" charset="-128"/>
              </a:rPr>
              <a:t>Zostavax Vaccination</a:t>
            </a:r>
          </a:p>
          <a:p>
            <a:pPr lvl="1">
              <a:lnSpc>
                <a:spcPct val="80000"/>
              </a:lnSpc>
            </a:pPr>
            <a:r>
              <a:rPr lang="en-US" altLang="en-US" sz="1600" smtClean="0">
                <a:ea typeface="ヒラギノ角ゴ Pro W3" charset="-128"/>
              </a:rPr>
              <a:t>Tdap Vaccination</a:t>
            </a:r>
          </a:p>
          <a:p>
            <a:pPr lvl="1">
              <a:lnSpc>
                <a:spcPct val="80000"/>
              </a:lnSpc>
            </a:pPr>
            <a:r>
              <a:rPr lang="en-US" altLang="en-US" sz="1600" smtClean="0">
                <a:ea typeface="ヒラギノ角ゴ Pro W3" charset="-128"/>
              </a:rPr>
              <a:t>Pharmaceutical Case Management (PCM)</a:t>
            </a:r>
          </a:p>
          <a:p>
            <a:pPr lvl="1">
              <a:lnSpc>
                <a:spcPct val="80000"/>
              </a:lnSpc>
            </a:pPr>
            <a:r>
              <a:rPr lang="en-US" altLang="en-US" sz="1600" smtClean="0">
                <a:ea typeface="ヒラギノ角ゴ Pro W3" charset="-128"/>
              </a:rPr>
              <a:t>Medication Therapy Management (MTM)</a:t>
            </a:r>
          </a:p>
          <a:p>
            <a:pPr lvl="1">
              <a:lnSpc>
                <a:spcPct val="80000"/>
              </a:lnSpc>
            </a:pPr>
            <a:r>
              <a:rPr lang="en-US" altLang="en-US" sz="1600" smtClean="0">
                <a:ea typeface="ヒラギノ角ゴ Pro W3" charset="-128"/>
              </a:rPr>
              <a:t>Nursing Home Consulting</a:t>
            </a:r>
          </a:p>
          <a:p>
            <a:pPr lvl="1">
              <a:lnSpc>
                <a:spcPct val="80000"/>
              </a:lnSpc>
            </a:pPr>
            <a:r>
              <a:rPr lang="en-US" altLang="en-US" sz="1600" smtClean="0">
                <a:ea typeface="ヒラギノ角ゴ Pro W3" charset="-128"/>
              </a:rPr>
              <a:t>CPAP service/Education</a:t>
            </a:r>
          </a:p>
          <a:p>
            <a:pPr lvl="1">
              <a:lnSpc>
                <a:spcPct val="80000"/>
              </a:lnSpc>
            </a:pPr>
            <a:r>
              <a:rPr lang="en-US" altLang="en-US" sz="1600" smtClean="0">
                <a:ea typeface="ヒラギノ角ゴ Pro W3" charset="-128"/>
              </a:rPr>
              <a:t>Ostomy Consultations</a:t>
            </a:r>
          </a:p>
          <a:p>
            <a:pPr lvl="1">
              <a:lnSpc>
                <a:spcPct val="80000"/>
              </a:lnSpc>
            </a:pPr>
            <a:r>
              <a:rPr lang="en-US" altLang="en-US" sz="1600" smtClean="0">
                <a:ea typeface="ヒラギノ角ゴ Pro W3" charset="-128"/>
              </a:rPr>
              <a:t>Drug Information Service</a:t>
            </a:r>
          </a:p>
          <a:p>
            <a:pPr lvl="1">
              <a:lnSpc>
                <a:spcPct val="80000"/>
              </a:lnSpc>
            </a:pPr>
            <a:r>
              <a:rPr lang="en-US" altLang="en-US" sz="1600" smtClean="0">
                <a:ea typeface="ヒラギノ角ゴ Pro W3" charset="-128"/>
              </a:rPr>
              <a:t>Compounding</a:t>
            </a:r>
          </a:p>
          <a:p>
            <a:pPr lvl="1">
              <a:lnSpc>
                <a:spcPct val="80000"/>
              </a:lnSpc>
            </a:pPr>
            <a:r>
              <a:rPr lang="en-US" altLang="en-US" sz="1600" smtClean="0">
                <a:ea typeface="ヒラギノ角ゴ Pro W3" charset="-128"/>
              </a:rPr>
              <a:t>Employer based health screenings</a:t>
            </a:r>
          </a:p>
          <a:p>
            <a:pPr lvl="1">
              <a:lnSpc>
                <a:spcPct val="80000"/>
              </a:lnSpc>
            </a:pPr>
            <a:r>
              <a:rPr lang="en-US" altLang="en-US" sz="1600" smtClean="0">
                <a:ea typeface="ヒラギノ角ゴ Pro W3" charset="-128"/>
              </a:rPr>
              <a:t>Diabetic Shoes</a:t>
            </a:r>
          </a:p>
          <a:p>
            <a:pPr lvl="1">
              <a:lnSpc>
                <a:spcPct val="80000"/>
              </a:lnSpc>
            </a:pPr>
            <a:r>
              <a:rPr lang="en-US" altLang="en-US" sz="1600" smtClean="0">
                <a:ea typeface="ヒラギノ角ゴ Pro W3" charset="-128"/>
              </a:rPr>
              <a:t>Compression Stockings</a:t>
            </a:r>
            <a:endParaRPr lang="en-US" altLang="en-US" sz="1600" dirty="0">
              <a:ea typeface="ヒラギノ角ゴ Pro W3" charset="-128"/>
            </a:endParaRPr>
          </a:p>
        </p:txBody>
      </p:sp>
      <p:sp>
        <p:nvSpPr>
          <p:cNvPr id="7" name="Rectangle 4"/>
          <p:cNvSpPr txBox="1">
            <a:spLocks noChangeArrowheads="1"/>
          </p:cNvSpPr>
          <p:nvPr/>
        </p:nvSpPr>
        <p:spPr>
          <a:xfrm>
            <a:off x="6858000" y="1676400"/>
            <a:ext cx="3810000"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800" smtClean="0">
              <a:latin typeface="Arial" charset="0"/>
              <a:ea typeface="ＭＳ Ｐゴシック" charset="-128"/>
            </a:endParaRPr>
          </a:p>
          <a:p>
            <a:r>
              <a:rPr lang="en-US" altLang="en-US" sz="1800" smtClean="0">
                <a:latin typeface="Arial" charset="0"/>
                <a:ea typeface="ＭＳ Ｐゴシック" charset="-128"/>
              </a:rPr>
              <a:t>Wellness Center</a:t>
            </a:r>
            <a:endParaRPr lang="en-US" altLang="en-US" sz="2000" smtClean="0">
              <a:latin typeface="Arial" charset="0"/>
              <a:ea typeface="ＭＳ Ｐゴシック" charset="-128"/>
            </a:endParaRPr>
          </a:p>
          <a:p>
            <a:pPr lvl="1"/>
            <a:r>
              <a:rPr lang="en-US" altLang="en-US" sz="1800" smtClean="0">
                <a:ea typeface="ヒラギノ角ゴ Pro W3" charset="-128"/>
              </a:rPr>
              <a:t>Cholesterol screening </a:t>
            </a:r>
          </a:p>
          <a:p>
            <a:pPr lvl="1"/>
            <a:r>
              <a:rPr lang="en-US" altLang="en-US" sz="1800" smtClean="0">
                <a:ea typeface="ヒラギノ角ゴ Pro W3" charset="-128"/>
              </a:rPr>
              <a:t>Blood glucose screening</a:t>
            </a:r>
          </a:p>
          <a:p>
            <a:pPr lvl="1"/>
            <a:r>
              <a:rPr lang="en-US" altLang="en-US" sz="1800" smtClean="0">
                <a:ea typeface="ヒラギノ角ゴ Pro W3" charset="-128"/>
              </a:rPr>
              <a:t>A1c Screening</a:t>
            </a:r>
          </a:p>
          <a:p>
            <a:pPr lvl="1"/>
            <a:r>
              <a:rPr lang="en-US" altLang="en-US" sz="1800" smtClean="0">
                <a:ea typeface="ヒラギノ角ゴ Pro W3" charset="-128"/>
              </a:rPr>
              <a:t>BP screening</a:t>
            </a:r>
          </a:p>
          <a:p>
            <a:pPr lvl="1"/>
            <a:r>
              <a:rPr lang="en-US" altLang="en-US" sz="1800" smtClean="0">
                <a:ea typeface="ヒラギノ角ゴ Pro W3" charset="-128"/>
              </a:rPr>
              <a:t>Height and Weight</a:t>
            </a:r>
          </a:p>
          <a:p>
            <a:pPr lvl="1"/>
            <a:r>
              <a:rPr lang="en-US" altLang="en-US" sz="1800" smtClean="0">
                <a:ea typeface="ヒラギノ角ゴ Pro W3" charset="-128"/>
              </a:rPr>
              <a:t>BMI</a:t>
            </a:r>
          </a:p>
          <a:p>
            <a:r>
              <a:rPr lang="en-US" altLang="en-US" sz="2000" smtClean="0">
                <a:latin typeface="Arial" charset="0"/>
                <a:ea typeface="ＭＳ Ｐゴシック" charset="-128"/>
              </a:rPr>
              <a:t>Specialized Focused </a:t>
            </a:r>
          </a:p>
          <a:p>
            <a:pPr lvl="1"/>
            <a:r>
              <a:rPr lang="en-US" altLang="en-US" sz="2000" smtClean="0">
                <a:ea typeface="ヒラギノ角ゴ Pro W3" charset="-128"/>
              </a:rPr>
              <a:t>Mental Health</a:t>
            </a:r>
          </a:p>
          <a:p>
            <a:pPr lvl="1"/>
            <a:r>
              <a:rPr lang="en-US" altLang="en-US" sz="2000" smtClean="0">
                <a:ea typeface="ヒラギノ角ゴ Pro W3" charset="-128"/>
              </a:rPr>
              <a:t>Wellness</a:t>
            </a:r>
          </a:p>
          <a:p>
            <a:pPr lvl="1"/>
            <a:r>
              <a:rPr lang="en-US" altLang="en-US" sz="2000" smtClean="0">
                <a:ea typeface="ヒラギノ角ゴ Pro W3" charset="-128"/>
              </a:rPr>
              <a:t>Geriatrics</a:t>
            </a:r>
          </a:p>
          <a:p>
            <a:pPr lvl="1"/>
            <a:r>
              <a:rPr lang="en-US" altLang="en-US" sz="2000" smtClean="0">
                <a:ea typeface="ヒラギノ角ゴ Pro W3" charset="-128"/>
              </a:rPr>
              <a:t>End of life/palliative care</a:t>
            </a:r>
            <a:endParaRPr lang="en-US" altLang="en-US" sz="2000" dirty="0">
              <a:ea typeface="ヒラギノ角ゴ Pro W3" charset="-128"/>
            </a:endParaRPr>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Practice Change Impact</a:t>
            </a:r>
          </a:p>
        </p:txBody>
      </p:sp>
      <p:sp>
        <p:nvSpPr>
          <p:cNvPr id="3" name="Content Placeholder 2"/>
          <p:cNvSpPr>
            <a:spLocks noGrp="1"/>
          </p:cNvSpPr>
          <p:nvPr>
            <p:ph idx="1"/>
          </p:nvPr>
        </p:nvSpPr>
        <p:spPr>
          <a:prstGeom prst="rect">
            <a:avLst/>
          </a:prstGeom>
        </p:spPr>
        <p:txBody>
          <a:bodyPr/>
          <a:lstStyle/>
          <a:p>
            <a:pPr marL="0" indent="0">
              <a:buNone/>
            </a:pPr>
            <a:r>
              <a:rPr lang="en-US" b="1" dirty="0" smtClean="0"/>
              <a:t> </a:t>
            </a:r>
            <a:endParaRPr lang="en-US" b="1" dirty="0"/>
          </a:p>
          <a:p>
            <a:pPr marL="0" indent="0">
              <a:buNone/>
            </a:pPr>
            <a:endParaRPr lang="en-US" b="1" dirty="0"/>
          </a:p>
          <a:p>
            <a:endParaRPr lang="en-US" sz="14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977" y="1825625"/>
            <a:ext cx="5253920" cy="4351338"/>
          </a:xfrm>
          <a:prstGeom prst="rect">
            <a:avLst/>
          </a:prstGeom>
        </p:spPr>
      </p:pic>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Leads to New Opportunities</a:t>
            </a:r>
          </a:p>
        </p:txBody>
      </p:sp>
      <p:sp>
        <p:nvSpPr>
          <p:cNvPr id="3" name="Content Placeholder 2"/>
          <p:cNvSpPr>
            <a:spLocks noGrp="1"/>
          </p:cNvSpPr>
          <p:nvPr>
            <p:ph idx="1"/>
          </p:nvPr>
        </p:nvSpPr>
        <p:spPr>
          <a:prstGeom prst="rect">
            <a:avLst/>
          </a:prstGeom>
        </p:spPr>
        <p:txBody>
          <a:bodyPr/>
          <a:lstStyle/>
          <a:p>
            <a:pPr marL="0" indent="0">
              <a:buNone/>
            </a:pPr>
            <a:endParaRPr lang="en-US" b="1" dirty="0"/>
          </a:p>
          <a:p>
            <a:endParaRPr lang="en-US" sz="14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334" y="1825625"/>
            <a:ext cx="5393207" cy="4351338"/>
          </a:xfrm>
          <a:prstGeom prst="rect">
            <a:avLst/>
          </a:prstGeom>
        </p:spPr>
      </p:pic>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Summary of Our Findings</a:t>
            </a:r>
          </a:p>
        </p:txBody>
      </p:sp>
      <p:sp>
        <p:nvSpPr>
          <p:cNvPr id="3" name="Content Placeholder 2"/>
          <p:cNvSpPr>
            <a:spLocks noGrp="1"/>
          </p:cNvSpPr>
          <p:nvPr>
            <p:ph idx="1"/>
          </p:nvPr>
        </p:nvSpPr>
        <p:spPr>
          <a:xfrm>
            <a:off x="628649" y="1825625"/>
            <a:ext cx="9616017" cy="4351338"/>
          </a:xfrm>
          <a:prstGeom prst="rect">
            <a:avLst/>
          </a:prstGeom>
        </p:spPr>
        <p:txBody>
          <a:bodyPr/>
          <a:lstStyle/>
          <a:p>
            <a:pPr>
              <a:lnSpc>
                <a:spcPct val="100000"/>
              </a:lnSpc>
              <a:spcBef>
                <a:spcPts val="0"/>
              </a:spcBef>
            </a:pPr>
            <a:r>
              <a:rPr lang="en-US" dirty="0"/>
              <a:t>Regular high quality pharmacists care helps patients get the best outcomes from their medications</a:t>
            </a:r>
          </a:p>
          <a:p>
            <a:pPr>
              <a:lnSpc>
                <a:spcPct val="100000"/>
              </a:lnSpc>
              <a:spcBef>
                <a:spcPts val="0"/>
              </a:spcBef>
            </a:pPr>
            <a:r>
              <a:rPr lang="en-US" dirty="0"/>
              <a:t>Collaboration (collaborative working relationships) with physicians, health-systems, and other stakeholders is important</a:t>
            </a:r>
          </a:p>
          <a:p>
            <a:pPr>
              <a:lnSpc>
                <a:spcPct val="120000"/>
              </a:lnSpc>
              <a:spcBef>
                <a:spcPts val="0"/>
              </a:spcBef>
            </a:pPr>
            <a:r>
              <a:rPr lang="en-US" dirty="0"/>
              <a:t>Management needs to support pharmacist-patient interactions</a:t>
            </a:r>
          </a:p>
          <a:p>
            <a:pPr lvl="1">
              <a:lnSpc>
                <a:spcPct val="120000"/>
              </a:lnSpc>
              <a:spcBef>
                <a:spcPts val="0"/>
              </a:spcBef>
            </a:pPr>
            <a:r>
              <a:rPr lang="en-US" dirty="0"/>
              <a:t>There is a need for resources to deliver this level of care</a:t>
            </a:r>
          </a:p>
          <a:p>
            <a:pPr lvl="2">
              <a:lnSpc>
                <a:spcPct val="120000"/>
              </a:lnSpc>
              <a:spcBef>
                <a:spcPts val="0"/>
              </a:spcBef>
            </a:pPr>
            <a:r>
              <a:rPr lang="en-US" dirty="0"/>
              <a:t>IT IS NOT the “strip-down” model of practice</a:t>
            </a:r>
          </a:p>
          <a:p>
            <a:pPr>
              <a:lnSpc>
                <a:spcPct val="100000"/>
              </a:lnSpc>
              <a:spcBef>
                <a:spcPts val="0"/>
              </a:spcBef>
            </a:pPr>
            <a:r>
              <a:rPr lang="en-US" dirty="0"/>
              <a:t>This enhanced model of pharmacists’ care does require new payment models</a:t>
            </a:r>
          </a:p>
          <a:p>
            <a:pPr lvl="1">
              <a:lnSpc>
                <a:spcPct val="120000"/>
              </a:lnSpc>
              <a:spcBef>
                <a:spcPts val="0"/>
              </a:spcBef>
            </a:pPr>
            <a:r>
              <a:rPr lang="en-US" dirty="0"/>
              <a:t>Increased costs to the pharmacy</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ea typeface="ＭＳ Ｐゴシック" charset="-128"/>
              </a:rPr>
              <a:t>Conclusion</a:t>
            </a:r>
            <a:endParaRPr lang="en-US" dirty="0"/>
          </a:p>
        </p:txBody>
      </p:sp>
      <p:sp>
        <p:nvSpPr>
          <p:cNvPr id="3" name="Content Placeholder 2"/>
          <p:cNvSpPr>
            <a:spLocks noGrp="1"/>
          </p:cNvSpPr>
          <p:nvPr>
            <p:ph idx="1"/>
          </p:nvPr>
        </p:nvSpPr>
        <p:spPr>
          <a:prstGeom prst="rect">
            <a:avLst/>
          </a:prstGeom>
        </p:spPr>
        <p:txBody>
          <a:bodyPr/>
          <a:lstStyle/>
          <a:p>
            <a:r>
              <a:rPr lang="en-US" altLang="en-US" dirty="0">
                <a:ea typeface="ＭＳ Ｐゴシック" charset="-128"/>
              </a:rPr>
              <a:t>Pharmacy innovation is important for the future viability of the profession.</a:t>
            </a:r>
          </a:p>
          <a:p>
            <a:r>
              <a:rPr lang="en-US" altLang="en-US" dirty="0">
                <a:ea typeface="ＭＳ Ｐゴシック" charset="-128"/>
              </a:rPr>
              <a:t>Pharmacists need to be aware of pharmacy performance measures</a:t>
            </a:r>
          </a:p>
          <a:p>
            <a:r>
              <a:rPr lang="en-US" altLang="en-US" dirty="0">
                <a:ea typeface="ＭＳ Ｐゴシック" charset="-128"/>
              </a:rPr>
              <a:t>Pharmacists need to implement patient care processes that positively impact therapeutic outcomes</a:t>
            </a:r>
          </a:p>
          <a:p>
            <a:r>
              <a:rPr lang="en-US" altLang="en-US" dirty="0">
                <a:ea typeface="ＭＳ Ｐゴシック" charset="-128"/>
              </a:rPr>
              <a:t>Clinical performance means access to patient lives and new payment strategies</a:t>
            </a:r>
          </a:p>
          <a:p>
            <a:r>
              <a:rPr lang="en-US" altLang="en-US" dirty="0">
                <a:ea typeface="ＭＳ Ｐゴシック" charset="-128"/>
              </a:rPr>
              <a:t>The future </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Preparing for Amazon</a:t>
            </a:r>
          </a:p>
        </p:txBody>
      </p:sp>
      <p:sp>
        <p:nvSpPr>
          <p:cNvPr id="3" name="Content Placeholder 2"/>
          <p:cNvSpPr>
            <a:spLocks noGrp="1"/>
          </p:cNvSpPr>
          <p:nvPr>
            <p:ph idx="1"/>
          </p:nvPr>
        </p:nvSpPr>
        <p:spPr>
          <a:prstGeom prst="rect">
            <a:avLst/>
          </a:prstGeom>
        </p:spPr>
        <p:txBody>
          <a:bodyPr/>
          <a:lstStyle/>
          <a:p>
            <a:r>
              <a:rPr lang="en-US" dirty="0"/>
              <a:t>It takes </a:t>
            </a:r>
            <a:r>
              <a:rPr lang="en-US" i="1" dirty="0"/>
              <a:t>offering </a:t>
            </a:r>
            <a:r>
              <a:rPr lang="en-US" dirty="0"/>
              <a:t>services that transcend traditional pharmacy services</a:t>
            </a:r>
          </a:p>
          <a:p>
            <a:r>
              <a:rPr lang="en-US" dirty="0"/>
              <a:t>and </a:t>
            </a:r>
            <a:r>
              <a:rPr lang="en-US" i="1" dirty="0"/>
              <a:t>telling</a:t>
            </a:r>
            <a:r>
              <a:rPr lang="en-US" dirty="0"/>
              <a:t> patients and potential patients.</a:t>
            </a:r>
          </a:p>
          <a:p>
            <a:endParaRPr lang="en-US" dirty="0"/>
          </a:p>
          <a:p>
            <a:r>
              <a:rPr lang="en-US" dirty="0"/>
              <a:t>Next up, Karen </a:t>
            </a:r>
            <a:r>
              <a:rPr lang="en-US" dirty="0" err="1"/>
              <a:t>Sulprizio</a:t>
            </a:r>
            <a:r>
              <a:rPr lang="en-US" dirty="0"/>
              <a:t> with tips on how to get your message out</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8751" y="1461067"/>
            <a:ext cx="10155116" cy="2602931"/>
          </a:xfrm>
          <a:prstGeom prst="rect">
            <a:avLst/>
          </a:prstGeom>
        </p:spPr>
        <p:txBody>
          <a:bodyPr/>
          <a:lstStyle/>
          <a:p>
            <a:r>
              <a:rPr lang="en-US" dirty="0"/>
              <a:t>Randy P. McDonough,  Pharm.D., M.S., BCGP, BCPS, </a:t>
            </a:r>
            <a:r>
              <a:rPr lang="en-US" dirty="0" err="1" smtClean="0"/>
              <a:t>FAPhA</a:t>
            </a:r>
            <a:r>
              <a:rPr lang="en-US" dirty="0" smtClean="0"/>
              <a:t/>
            </a:r>
            <a:br>
              <a:rPr lang="en-US" dirty="0" smtClean="0"/>
            </a:br>
            <a:r>
              <a:rPr lang="en-US" sz="2800" dirty="0">
                <a:solidFill>
                  <a:srgbClr val="FFFF00"/>
                </a:solidFill>
              </a:rPr>
              <a:t/>
            </a:r>
            <a:br>
              <a:rPr lang="en-US" sz="2800" dirty="0">
                <a:solidFill>
                  <a:srgbClr val="FFFF00"/>
                </a:solidFill>
              </a:rPr>
            </a:br>
            <a:r>
              <a:rPr lang="en-US" sz="2800" b="0" dirty="0">
                <a:solidFill>
                  <a:srgbClr val="FFD612"/>
                </a:solidFill>
              </a:rPr>
              <a:t>Co-Owner &amp; Director of Clinical Services</a:t>
            </a:r>
            <a:br>
              <a:rPr lang="en-US" sz="2800" b="0" dirty="0">
                <a:solidFill>
                  <a:srgbClr val="FFD612"/>
                </a:solidFill>
              </a:rPr>
            </a:br>
            <a:r>
              <a:rPr lang="en-US" sz="2800" b="0" dirty="0" err="1">
                <a:solidFill>
                  <a:srgbClr val="FFD612"/>
                </a:solidFill>
              </a:rPr>
              <a:t>Towncrest</a:t>
            </a:r>
            <a:r>
              <a:rPr lang="en-US" sz="2800" b="0" dirty="0">
                <a:solidFill>
                  <a:srgbClr val="FFD612"/>
                </a:solidFill>
              </a:rPr>
              <a:t>, Solon </a:t>
            </a:r>
            <a:r>
              <a:rPr lang="en-US" sz="2800" b="0" dirty="0" err="1">
                <a:solidFill>
                  <a:srgbClr val="FFD612"/>
                </a:solidFill>
              </a:rPr>
              <a:t>Towncrest</a:t>
            </a:r>
            <a:r>
              <a:rPr lang="en-US" sz="2800" b="0" dirty="0">
                <a:solidFill>
                  <a:srgbClr val="FFD612"/>
                </a:solidFill>
              </a:rPr>
              <a:t>, &amp; </a:t>
            </a:r>
            <a:r>
              <a:rPr lang="en-US" sz="2800" b="0" dirty="0" err="1">
                <a:solidFill>
                  <a:srgbClr val="FFD612"/>
                </a:solidFill>
              </a:rPr>
              <a:t>Towncrest</a:t>
            </a:r>
            <a:r>
              <a:rPr lang="en-US" sz="2800" b="0" dirty="0">
                <a:solidFill>
                  <a:srgbClr val="FFD612"/>
                </a:solidFill>
              </a:rPr>
              <a:t> Compounding Pharmacies</a:t>
            </a:r>
            <a:br>
              <a:rPr lang="en-US" sz="2800" b="0" dirty="0">
                <a:solidFill>
                  <a:srgbClr val="FFD612"/>
                </a:solidFill>
              </a:rPr>
            </a:br>
            <a:r>
              <a:rPr lang="en-US" sz="2800" b="0" dirty="0">
                <a:solidFill>
                  <a:srgbClr val="FFD612"/>
                </a:solidFill>
              </a:rPr>
              <a:t>Co-Owner, Innovative Pharmacy Solutions &amp; Thrive Pharmacy </a:t>
            </a:r>
            <a:r>
              <a:rPr lang="en-US" sz="2800" b="0" dirty="0" smtClean="0">
                <a:solidFill>
                  <a:srgbClr val="FFD612"/>
                </a:solidFill>
              </a:rPr>
              <a:t>Transformations</a:t>
            </a:r>
            <a:br>
              <a:rPr lang="en-US" sz="2800" b="0" dirty="0" smtClean="0">
                <a:solidFill>
                  <a:srgbClr val="FFD612"/>
                </a:solidFill>
              </a:rPr>
            </a:br>
            <a:r>
              <a:rPr lang="en-US" sz="2800" b="0" dirty="0" smtClean="0">
                <a:solidFill>
                  <a:srgbClr val="FFD612"/>
                </a:solidFill>
              </a:rPr>
              <a:t/>
            </a:r>
            <a:br>
              <a:rPr lang="en-US" sz="2800" b="0" dirty="0" smtClean="0">
                <a:solidFill>
                  <a:srgbClr val="FFD612"/>
                </a:solidFill>
              </a:rPr>
            </a:br>
            <a:r>
              <a:rPr lang="en-US" sz="2800" b="0" dirty="0"/>
              <a:t>mcdonough@towncrest.com</a:t>
            </a:r>
            <a:br>
              <a:rPr lang="en-US" sz="2800" b="0" dirty="0"/>
            </a:br>
            <a:r>
              <a:rPr lang="en-US" sz="2800" b="0" dirty="0"/>
              <a:t>319-337-3526 (Work)</a:t>
            </a:r>
            <a:br>
              <a:rPr lang="en-US" sz="2800" b="0" dirty="0"/>
            </a:br>
            <a:r>
              <a:rPr lang="en-US" sz="2800" b="0" dirty="0"/>
              <a:t>319-430-4476 (Cell)</a:t>
            </a:r>
            <a:endParaRPr lang="en-US" sz="2800" dirty="0"/>
          </a:p>
        </p:txBody>
      </p:sp>
    </p:spTree>
    <p:extLst>
      <p:ext uri="{BB962C8B-B14F-4D97-AF65-F5344CB8AC3E}">
        <p14:creationId xmlns:p14="http://schemas.microsoft.com/office/powerpoint/2010/main" val="878179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20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2043" y="1454661"/>
            <a:ext cx="10602098" cy="2273764"/>
          </a:xfrm>
          <a:prstGeom prst="rect">
            <a:avLst/>
          </a:prstGeom>
        </p:spPr>
        <p:txBody>
          <a:bodyPr/>
          <a:lstStyle/>
          <a:p>
            <a:r>
              <a:rPr lang="en-US" sz="6000" dirty="0"/>
              <a:t>Understanding Amazon’s Challenge &amp; Meeting It Head-on</a:t>
            </a:r>
            <a:r>
              <a:rPr lang="en-US" dirty="0"/>
              <a:t/>
            </a:r>
            <a:br>
              <a:rPr lang="en-US" dirty="0"/>
            </a:br>
            <a:r>
              <a:rPr lang="en-US" dirty="0" smtClean="0"/>
              <a:t> </a:t>
            </a:r>
            <a:r>
              <a:rPr lang="en-US" sz="2800" dirty="0">
                <a:solidFill>
                  <a:srgbClr val="FFFF00"/>
                </a:solidFill>
              </a:rPr>
              <a:t/>
            </a:r>
            <a:br>
              <a:rPr lang="en-US" sz="2800" dirty="0">
                <a:solidFill>
                  <a:srgbClr val="FFFF00"/>
                </a:solidFill>
              </a:rPr>
            </a:br>
            <a:r>
              <a:rPr lang="en-US" sz="2800" b="0" dirty="0"/>
              <a:t>Randy P. McDonough, Pharm.D., M.S., BCGP, BCPS, </a:t>
            </a:r>
            <a:r>
              <a:rPr lang="en-US" sz="2800" b="0" dirty="0" err="1"/>
              <a:t>FAPhA</a:t>
            </a:r>
            <a:r>
              <a:rPr lang="en-US" sz="2800" b="0" dirty="0"/>
              <a:t/>
            </a:r>
            <a:br>
              <a:rPr lang="en-US" sz="2800" b="0" dirty="0"/>
            </a:br>
            <a:r>
              <a:rPr lang="en-US" sz="2800" b="0" dirty="0"/>
              <a:t> Co-Owner &amp; Director of Clinical Services</a:t>
            </a:r>
            <a:br>
              <a:rPr lang="en-US" sz="2800" b="0" dirty="0"/>
            </a:br>
            <a:r>
              <a:rPr lang="en-US" sz="2800" b="0" dirty="0" err="1"/>
              <a:t>Towncrest</a:t>
            </a:r>
            <a:r>
              <a:rPr lang="en-US" sz="2800" b="0" dirty="0"/>
              <a:t>, Solon </a:t>
            </a:r>
            <a:r>
              <a:rPr lang="en-US" sz="2800" b="0" dirty="0" err="1"/>
              <a:t>Towncrest</a:t>
            </a:r>
            <a:r>
              <a:rPr lang="en-US" sz="2800" b="0" dirty="0"/>
              <a:t>, &amp; </a:t>
            </a:r>
            <a:r>
              <a:rPr lang="en-US" sz="2800" b="0" dirty="0" err="1"/>
              <a:t>Towncrest</a:t>
            </a:r>
            <a:r>
              <a:rPr lang="en-US" sz="2800" b="0" dirty="0"/>
              <a:t> Compounding Pharmacies</a:t>
            </a:r>
            <a:br>
              <a:rPr lang="en-US" sz="2800" b="0" dirty="0"/>
            </a:br>
            <a:r>
              <a:rPr lang="en-US" sz="2800" b="0" dirty="0"/>
              <a:t>Co-Owner, Innovative Pharmacy Solutions &amp; Thrive Pharmacy Transformations</a:t>
            </a:r>
            <a:br>
              <a:rPr lang="en-US" sz="2800" b="0" dirty="0"/>
            </a:br>
            <a:endParaRPr lang="en-US" sz="2800" dirty="0"/>
          </a:p>
        </p:txBody>
      </p:sp>
    </p:spTree>
    <p:extLst>
      <p:ext uri="{BB962C8B-B14F-4D97-AF65-F5344CB8AC3E}">
        <p14:creationId xmlns:p14="http://schemas.microsoft.com/office/powerpoint/2010/main" val="1045830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Disclosure</a:t>
            </a:r>
            <a:endParaRPr lang="en-US" dirty="0"/>
          </a:p>
        </p:txBody>
      </p:sp>
      <p:sp>
        <p:nvSpPr>
          <p:cNvPr id="3" name="Content Placeholder 2"/>
          <p:cNvSpPr>
            <a:spLocks noGrp="1"/>
          </p:cNvSpPr>
          <p:nvPr>
            <p:ph idx="1"/>
          </p:nvPr>
        </p:nvSpPr>
        <p:spPr>
          <a:prstGeom prst="rect">
            <a:avLst/>
          </a:prstGeom>
        </p:spPr>
        <p:txBody>
          <a:bodyPr/>
          <a:lstStyle/>
          <a:p>
            <a:pPr marL="0" indent="0">
              <a:buNone/>
            </a:pPr>
            <a:r>
              <a:rPr lang="en-US" dirty="0"/>
              <a:t>Randy McDonough declares no conflicts of interest or financial interest in any product or service mentioned in this program, including grants, employment, gifts, stock holdings, and honoraria.</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Learning Objectives</a:t>
            </a:r>
            <a:endParaRPr lang="en-US" dirty="0"/>
          </a:p>
        </p:txBody>
      </p:sp>
      <p:sp>
        <p:nvSpPr>
          <p:cNvPr id="3" name="Content Placeholder 2"/>
          <p:cNvSpPr>
            <a:spLocks noGrp="1"/>
          </p:cNvSpPr>
          <p:nvPr>
            <p:ph idx="1"/>
          </p:nvPr>
        </p:nvSpPr>
        <p:spPr>
          <a:prstGeom prst="rect">
            <a:avLst/>
          </a:prstGeom>
        </p:spPr>
        <p:txBody>
          <a:bodyPr/>
          <a:lstStyle/>
          <a:p>
            <a:pPr marL="514350" lvl="0" indent="-514350">
              <a:buFont typeface="+mj-lt"/>
              <a:buAutoNum type="arabicPeriod"/>
            </a:pPr>
            <a:r>
              <a:rPr lang="en-US" dirty="0"/>
              <a:t>Assess the available market intelligence on Amazon and its potential as a competitor to community pharmacy.</a:t>
            </a:r>
          </a:p>
          <a:p>
            <a:pPr marL="514350" lvl="0" indent="-514350">
              <a:buFont typeface="+mj-lt"/>
              <a:buAutoNum type="arabicPeriod"/>
            </a:pPr>
            <a:r>
              <a:rPr lang="en-US" dirty="0"/>
              <a:t>Discuss capitalizing on the competitive advantages inherent in the community pharmacy model.</a:t>
            </a:r>
          </a:p>
          <a:p>
            <a:pPr marL="514350" lvl="0" indent="-514350">
              <a:buFont typeface="+mj-lt"/>
              <a:buAutoNum type="arabicPeriod"/>
            </a:pPr>
            <a:r>
              <a:rPr lang="en-US" dirty="0"/>
              <a:t>Outline </a:t>
            </a:r>
            <a:r>
              <a:rPr lang="en-US"/>
              <a:t>an </a:t>
            </a:r>
            <a:r>
              <a:rPr lang="en-US" smtClean="0"/>
              <a:t>outward-facing </a:t>
            </a:r>
            <a:r>
              <a:rPr lang="en-US" dirty="0"/>
              <a:t>marketing strategy for the independent store to compete with big market players.</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What’s In the News</a:t>
            </a:r>
          </a:p>
        </p:txBody>
      </p:sp>
      <p:sp>
        <p:nvSpPr>
          <p:cNvPr id="3" name="Content Placeholder 2"/>
          <p:cNvSpPr>
            <a:spLocks noGrp="1"/>
          </p:cNvSpPr>
          <p:nvPr>
            <p:ph idx="1"/>
          </p:nvPr>
        </p:nvSpPr>
        <p:spPr>
          <a:prstGeom prst="rect">
            <a:avLst/>
          </a:prstGeom>
        </p:spPr>
        <p:txBody>
          <a:bodyPr/>
          <a:lstStyle/>
          <a:p>
            <a:r>
              <a:rPr lang="en-US" b="1" i="1" dirty="0"/>
              <a:t>This Is How Amazon Could Invade the Pharmacy Business</a:t>
            </a:r>
          </a:p>
          <a:p>
            <a:pPr marL="457200" lvl="1" indent="0">
              <a:buNone/>
            </a:pPr>
            <a:r>
              <a:rPr lang="en-US" sz="1400" i="1" dirty="0"/>
              <a:t>	https://www.bloomberg.com/.../six-ways-amazon-could-upend-the-pharmacy-business</a:t>
            </a:r>
          </a:p>
          <a:p>
            <a:r>
              <a:rPr lang="en-US" b="1" i="1" dirty="0"/>
              <a:t>Anthem Partners With CVS Health To Launch New PBM</a:t>
            </a:r>
          </a:p>
          <a:p>
            <a:pPr marL="457200" lvl="1" indent="0">
              <a:buNone/>
            </a:pPr>
            <a:r>
              <a:rPr lang="en-US" dirty="0"/>
              <a:t>	</a:t>
            </a:r>
            <a:r>
              <a:rPr lang="en-US" sz="1400" i="1" dirty="0"/>
              <a:t>https://www.forbes.com/sites/.../anthem-partners-with-</a:t>
            </a:r>
            <a:r>
              <a:rPr lang="en-US" sz="1400" i="1" dirty="0" err="1"/>
              <a:t>cvs</a:t>
            </a:r>
            <a:r>
              <a:rPr lang="en-US" sz="1400" i="1" dirty="0"/>
              <a:t>-health-to-launch-new-</a:t>
            </a:r>
            <a:r>
              <a:rPr lang="en-US" sz="1400" i="1" dirty="0" err="1"/>
              <a:t>pbm</a:t>
            </a:r>
            <a:r>
              <a:rPr lang="en-US" sz="1400" i="1" dirty="0"/>
              <a:t>/</a:t>
            </a:r>
          </a:p>
          <a:p>
            <a:r>
              <a:rPr lang="en-US" b="1" i="1" dirty="0"/>
              <a:t>CVS to Buy Aetna for $69 Billion in a Deal That May Reshape the Health Industry</a:t>
            </a:r>
          </a:p>
          <a:p>
            <a:pPr marL="0" indent="0">
              <a:buNone/>
            </a:pPr>
            <a:r>
              <a:rPr lang="en-US" sz="1200" b="1" i="1" dirty="0"/>
              <a:t>	</a:t>
            </a:r>
            <a:r>
              <a:rPr lang="en-US" sz="1400" i="1" dirty="0"/>
              <a:t>A version of this article appears in print on December 4, 2017, on Page A1 of the New York edition with the 	headline: Buying Aetna, 	CVS Envisions A Shift in Care.</a:t>
            </a:r>
          </a:p>
          <a:p>
            <a:r>
              <a:rPr lang="en-US" b="1" i="1" dirty="0"/>
              <a:t>Amazon, Berkshire Hathaway and JPMorgan Team Up to Try to Disrupt Health Care</a:t>
            </a:r>
          </a:p>
          <a:p>
            <a:pPr marL="457200" lvl="1" indent="0">
              <a:buNone/>
            </a:pPr>
            <a:r>
              <a:rPr lang="en-US" sz="1400" i="1" dirty="0"/>
              <a:t>	A version of this article appears in print on January 31, 2018, on Page A1 of the New York 		edition with the headline: 3 Giants Form Health Alliance, Rocking Insurers.</a:t>
            </a:r>
            <a:endParaRPr lang="en-US" sz="1400" b="1" i="1" dirty="0"/>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i="1" dirty="0"/>
              <a:t>With all this noise in the news</a:t>
            </a:r>
            <a:r>
              <a:rPr lang="mr-IN" i="1" dirty="0"/>
              <a:t>…</a:t>
            </a:r>
            <a:r>
              <a:rPr lang="en-US" dirty="0"/>
              <a:t/>
            </a:r>
            <a:br>
              <a:rPr lang="en-US" dirty="0"/>
            </a:br>
            <a:r>
              <a:rPr lang="en-US" dirty="0">
                <a:solidFill>
                  <a:srgbClr val="FFD612"/>
                </a:solidFill>
              </a:rPr>
              <a:t>Opportunity or Threat?</a:t>
            </a:r>
            <a:endParaRPr lang="en-US" sz="4000" dirty="0"/>
          </a:p>
        </p:txBody>
      </p:sp>
    </p:spTree>
    <p:extLst>
      <p:ext uri="{BB962C8B-B14F-4D97-AF65-F5344CB8AC3E}">
        <p14:creationId xmlns:p14="http://schemas.microsoft.com/office/powerpoint/2010/main" val="1257782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What’s not being said?</a:t>
            </a:r>
          </a:p>
        </p:txBody>
      </p:sp>
      <p:sp>
        <p:nvSpPr>
          <p:cNvPr id="3" name="Content Placeholder 2"/>
          <p:cNvSpPr>
            <a:spLocks noGrp="1"/>
          </p:cNvSpPr>
          <p:nvPr>
            <p:ph idx="1"/>
          </p:nvPr>
        </p:nvSpPr>
        <p:spPr>
          <a:prstGeom prst="rect">
            <a:avLst/>
          </a:prstGeom>
        </p:spPr>
        <p:txBody>
          <a:bodyPr/>
          <a:lstStyle/>
          <a:p>
            <a:r>
              <a:rPr lang="en-US" dirty="0"/>
              <a:t>Pharmacist-Patient relationships</a:t>
            </a:r>
          </a:p>
          <a:p>
            <a:pPr lvl="1"/>
            <a:r>
              <a:rPr lang="en-US" i="1" dirty="0"/>
              <a:t>Therapeutic relationships</a:t>
            </a:r>
          </a:p>
          <a:p>
            <a:pPr lvl="1"/>
            <a:r>
              <a:rPr lang="en-US" i="1" dirty="0"/>
              <a:t>Community Pharmacists are the most accessible providers</a:t>
            </a:r>
          </a:p>
          <a:p>
            <a:r>
              <a:rPr lang="en-US" dirty="0"/>
              <a:t>Ensuring that patients are achieving their therapeutic outcomes with safe and effective medications</a:t>
            </a:r>
          </a:p>
          <a:p>
            <a:pPr lvl="1"/>
            <a:r>
              <a:rPr lang="en-US" i="1" dirty="0"/>
              <a:t>This is OUR DOMAIN, OUR EXPERTISE, OUR TRAINING</a:t>
            </a:r>
          </a:p>
          <a:p>
            <a:pPr lvl="1"/>
            <a:r>
              <a:rPr lang="en-US" i="1" dirty="0"/>
              <a:t>We are uniquely educated and trained as the drug therapy expert</a:t>
            </a:r>
          </a:p>
          <a:p>
            <a:r>
              <a:rPr lang="en-US" dirty="0"/>
              <a:t>Quality patient care</a:t>
            </a:r>
          </a:p>
          <a:p>
            <a:pPr lvl="1"/>
            <a:r>
              <a:rPr lang="en-US" i="1" dirty="0"/>
              <a:t>It’s about VALUE not VOLUME</a:t>
            </a:r>
          </a:p>
          <a:p>
            <a:r>
              <a:rPr lang="en-US" dirty="0"/>
              <a:t>Inexpensive drugs can cause costly adverse events and even death if not appropriately monitored </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Role(s) of the Community Pharmacist</a:t>
            </a:r>
          </a:p>
        </p:txBody>
      </p:sp>
      <p:sp>
        <p:nvSpPr>
          <p:cNvPr id="3" name="Content Placeholder 2"/>
          <p:cNvSpPr>
            <a:spLocks noGrp="1"/>
          </p:cNvSpPr>
          <p:nvPr>
            <p:ph idx="1"/>
          </p:nvPr>
        </p:nvSpPr>
        <p:spPr>
          <a:xfrm>
            <a:off x="628649" y="1675157"/>
            <a:ext cx="10072301" cy="4351338"/>
          </a:xfrm>
          <a:prstGeom prst="rect">
            <a:avLst/>
          </a:prstGeom>
        </p:spPr>
        <p:txBody>
          <a:bodyPr/>
          <a:lstStyle/>
          <a:p>
            <a:pPr>
              <a:lnSpc>
                <a:spcPct val="120000"/>
              </a:lnSpc>
              <a:spcBef>
                <a:spcPts val="0"/>
              </a:spcBef>
            </a:pPr>
            <a:r>
              <a:rPr lang="en-US" dirty="0"/>
              <a:t>Traditional role</a:t>
            </a:r>
          </a:p>
          <a:p>
            <a:pPr lvl="1">
              <a:lnSpc>
                <a:spcPct val="120000"/>
              </a:lnSpc>
              <a:spcBef>
                <a:spcPts val="0"/>
              </a:spcBef>
            </a:pPr>
            <a:r>
              <a:rPr lang="en-US" dirty="0"/>
              <a:t>Ensuring that the patient receives the right drug (as per prescription) with the correct directions (e.g. the right medication (based on Rx) is in the right bottle with the right directions)—volume driven.</a:t>
            </a:r>
          </a:p>
          <a:p>
            <a:pPr lvl="2">
              <a:lnSpc>
                <a:spcPct val="120000"/>
              </a:lnSpc>
              <a:spcBef>
                <a:spcPts val="0"/>
              </a:spcBef>
            </a:pPr>
            <a:r>
              <a:rPr lang="en-US" dirty="0"/>
              <a:t>The goal is an efficient and effective prescription dispensing process</a:t>
            </a:r>
          </a:p>
          <a:p>
            <a:pPr>
              <a:lnSpc>
                <a:spcPct val="120000"/>
              </a:lnSpc>
              <a:spcBef>
                <a:spcPts val="0"/>
              </a:spcBef>
            </a:pPr>
            <a:r>
              <a:rPr lang="en-US" dirty="0"/>
              <a:t>Expanded role</a:t>
            </a:r>
          </a:p>
          <a:p>
            <a:pPr lvl="1">
              <a:lnSpc>
                <a:spcPct val="120000"/>
              </a:lnSpc>
              <a:spcBef>
                <a:spcPts val="0"/>
              </a:spcBef>
            </a:pPr>
            <a:r>
              <a:rPr lang="en-US" dirty="0"/>
              <a:t>Still need to have processes in place to ensure above role, in addition to—</a:t>
            </a:r>
          </a:p>
          <a:p>
            <a:pPr lvl="1">
              <a:lnSpc>
                <a:spcPct val="120000"/>
              </a:lnSpc>
              <a:spcBef>
                <a:spcPts val="0"/>
              </a:spcBef>
            </a:pPr>
            <a:r>
              <a:rPr lang="en-US" dirty="0"/>
              <a:t>Ensuring that the patient is on the most appropriate medication, that he/she is using it correctly, and that he/she is achieving his/her therapeutic outcome—value driven.</a:t>
            </a:r>
          </a:p>
          <a:p>
            <a:pPr lvl="2">
              <a:lnSpc>
                <a:spcPct val="120000"/>
              </a:lnSpc>
              <a:spcBef>
                <a:spcPts val="0"/>
              </a:spcBef>
            </a:pPr>
            <a:r>
              <a:rPr lang="en-US" dirty="0"/>
              <a:t>The goal is an improvement in patient care and patient outcomes</a:t>
            </a:r>
          </a:p>
          <a:p>
            <a:pPr marL="0" indent="0">
              <a:buNone/>
            </a:pPr>
            <a:endParaRPr lang="en-US" b="1" dirty="0"/>
          </a:p>
          <a:p>
            <a:endParaRPr lang="en-US" sz="1400" dirty="0"/>
          </a:p>
        </p:txBody>
      </p:sp>
    </p:spTree>
    <p:extLst>
      <p:ext uri="{BB962C8B-B14F-4D97-AF65-F5344CB8AC3E}">
        <p14:creationId xmlns:p14="http://schemas.microsoft.com/office/powerpoint/2010/main" val="1183788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6F2500A0CEB34C8A2CE435481C92C5" ma:contentTypeVersion="9" ma:contentTypeDescription="Create a new document." ma:contentTypeScope="" ma:versionID="6c61ab8967ff26b49589e1d4c7f98d31">
  <xsd:schema xmlns:xsd="http://www.w3.org/2001/XMLSchema" xmlns:xs="http://www.w3.org/2001/XMLSchema" xmlns:p="http://schemas.microsoft.com/office/2006/metadata/properties" xmlns:ns2="9a9b08c6-6a1a-4248-a5fe-e7e7aed633cd" xmlns:ns3="8272bddb-8de0-4b93-aecf-81a384c34424" targetNamespace="http://schemas.microsoft.com/office/2006/metadata/properties" ma:root="true" ma:fieldsID="e3a6010a2395703252b5ba2c6c6d1325" ns2:_="" ns3:_="">
    <xsd:import namespace="9a9b08c6-6a1a-4248-a5fe-e7e7aed633cd"/>
    <xsd:import namespace="8272bddb-8de0-4b93-aecf-81a384c344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b08c6-6a1a-4248-a5fe-e7e7aed633c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72bddb-8de0-4b93-aecf-81a384c3442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9D04BD-2B0E-404F-9006-53D29A04D122}">
  <ds:schemaRefs>
    <ds:schemaRef ds:uri="http://purl.org/dc/elements/1.1/"/>
    <ds:schemaRef ds:uri="9a9b08c6-6a1a-4248-a5fe-e7e7aed633cd"/>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8272bddb-8de0-4b93-aecf-81a384c3442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ADEA1D0-AC0D-4FED-BA15-F11E29F62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b08c6-6a1a-4248-a5fe-e7e7aed633cd"/>
    <ds:schemaRef ds:uri="8272bddb-8de0-4b93-aecf-81a384c344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ABF218-4FEA-4ACA-A291-E24E51AF5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430</TotalTime>
  <Words>992</Words>
  <Application>Microsoft Office PowerPoint</Application>
  <PresentationFormat>Widescreen</PresentationFormat>
  <Paragraphs>200</Paragraphs>
  <Slides>29</Slides>
  <Notes>27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ＭＳ Ｐゴシック</vt:lpstr>
      <vt:lpstr>Arial</vt:lpstr>
      <vt:lpstr>Calibri</vt:lpstr>
      <vt:lpstr>Lucida Grande</vt:lpstr>
      <vt:lpstr>ヒラギノ角ゴ Pro W3</vt:lpstr>
      <vt:lpstr>1_Office Theme</vt:lpstr>
      <vt:lpstr>Document</vt:lpstr>
      <vt:lpstr>PowerPoint Presentation</vt:lpstr>
      <vt:lpstr>PowerPoint Presentation</vt:lpstr>
      <vt:lpstr>Understanding Amazon’s Challenge &amp; Meeting It Head-on   Randy P. McDonough, Pharm.D., M.S., BCGP, BCPS, FAPhA  Co-Owner &amp; Director of Clinical Services Towncrest, Solon Towncrest, &amp; Towncrest Compounding Pharmacies Co-Owner, Innovative Pharmacy Solutions &amp; Thrive Pharmacy Transformations </vt:lpstr>
      <vt:lpstr>Disclosure</vt:lpstr>
      <vt:lpstr>Learning Objectives</vt:lpstr>
      <vt:lpstr>What’s In the News</vt:lpstr>
      <vt:lpstr>With all this noise in the news… Opportunity or Threat?</vt:lpstr>
      <vt:lpstr>What’s not being said?</vt:lpstr>
      <vt:lpstr>Role(s) of the Community Pharmacist</vt:lpstr>
      <vt:lpstr>Value of Community Pharmacists</vt:lpstr>
      <vt:lpstr>Moving Beyond Traditional Relationships</vt:lpstr>
      <vt:lpstr>Continuum of Patient Care in Community Pharmacy</vt:lpstr>
      <vt:lpstr>Changing Expectations of Patients/Caregivers</vt:lpstr>
      <vt:lpstr>Evolving the relationship with other providers</vt:lpstr>
      <vt:lpstr>Developing Collaborative Working Relationships (CWRs)</vt:lpstr>
      <vt:lpstr>Communicating with Prescribers</vt:lpstr>
      <vt:lpstr>Challenges with this Evolving Role</vt:lpstr>
      <vt:lpstr>Challenges with this Evolving Role</vt:lpstr>
      <vt:lpstr>Challenges with this Evolving Role</vt:lpstr>
      <vt:lpstr>Challenges with this Evolving Role</vt:lpstr>
      <vt:lpstr>Challenges with this Evolving Role</vt:lpstr>
      <vt:lpstr>Developing and Implementing  Services that Generate Revenue</vt:lpstr>
      <vt:lpstr>Practice Change Impact</vt:lpstr>
      <vt:lpstr>Leads to New Opportunities</vt:lpstr>
      <vt:lpstr>Summary of Our Findings</vt:lpstr>
      <vt:lpstr>Conclusion</vt:lpstr>
      <vt:lpstr>Preparing for Amazon</vt:lpstr>
      <vt:lpstr>Randy P. McDonough,  Pharm.D., M.S., BCGP, BCPS, FAPhA  Co-Owner &amp; Director of Clinical Services Towncrest, Solon Towncrest, &amp; Towncrest Compounding Pharmacies Co-Owner, Innovative Pharmacy Solutions &amp; Thrive Pharmacy Transformations  mcdonough@towncrest.com 319-337-3526 (Work) 319-430-4476 (Cell)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Mayhew, Marianela</dc:creator>
  <cp:lastModifiedBy>Doucette, Kathy</cp:lastModifiedBy>
  <cp:revision>35</cp:revision>
  <dcterms:created xsi:type="dcterms:W3CDTF">2017-06-28T18:12:01Z</dcterms:created>
  <dcterms:modified xsi:type="dcterms:W3CDTF">2018-02-21T21:04:51Z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0x010100A96F2500A0CEB34C8A2CE435481C92C5</vt:lpwstr>
  </property>
</Properties>
</file>