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4"/>
    <p:sldMasterId id="2147483685" r:id="rId5"/>
    <p:sldMasterId id="2147483705" r:id="rId6"/>
    <p:sldMasterId id="2147483720" r:id="rId7"/>
  </p:sldMasterIdLst>
  <p:notesMasterIdLst>
    <p:notesMasterId r:id="rId87"/>
  </p:notesMasterIdLst>
  <p:handoutMasterIdLst>
    <p:handoutMasterId r:id="rId88"/>
  </p:handoutMasterIdLst>
  <p:sldIdLst>
    <p:sldId id="263" r:id="rId8"/>
    <p:sldId id="488" r:id="rId9"/>
    <p:sldId id="303" r:id="rId10"/>
    <p:sldId id="355" r:id="rId11"/>
    <p:sldId id="356" r:id="rId12"/>
    <p:sldId id="357" r:id="rId13"/>
    <p:sldId id="358" r:id="rId14"/>
    <p:sldId id="313" r:id="rId15"/>
    <p:sldId id="359" r:id="rId16"/>
    <p:sldId id="360" r:id="rId17"/>
    <p:sldId id="361" r:id="rId18"/>
    <p:sldId id="362" r:id="rId19"/>
    <p:sldId id="344" r:id="rId20"/>
    <p:sldId id="363" r:id="rId21"/>
    <p:sldId id="364" r:id="rId22"/>
    <p:sldId id="365" r:id="rId23"/>
    <p:sldId id="366" r:id="rId24"/>
    <p:sldId id="341" r:id="rId25"/>
    <p:sldId id="367" r:id="rId26"/>
    <p:sldId id="368" r:id="rId27"/>
    <p:sldId id="369" r:id="rId28"/>
    <p:sldId id="370" r:id="rId29"/>
    <p:sldId id="371" r:id="rId30"/>
    <p:sldId id="372" r:id="rId31"/>
    <p:sldId id="373" r:id="rId32"/>
    <p:sldId id="374" r:id="rId33"/>
    <p:sldId id="375" r:id="rId34"/>
    <p:sldId id="376" r:id="rId35"/>
    <p:sldId id="317" r:id="rId36"/>
    <p:sldId id="471" r:id="rId37"/>
    <p:sldId id="467" r:id="rId38"/>
    <p:sldId id="468" r:id="rId39"/>
    <p:sldId id="469" r:id="rId40"/>
    <p:sldId id="492" r:id="rId41"/>
    <p:sldId id="493" r:id="rId42"/>
    <p:sldId id="275" r:id="rId43"/>
    <p:sldId id="494" r:id="rId44"/>
    <p:sldId id="273" r:id="rId45"/>
    <p:sldId id="495" r:id="rId46"/>
    <p:sldId id="266" r:id="rId47"/>
    <p:sldId id="267" r:id="rId48"/>
    <p:sldId id="268" r:id="rId49"/>
    <p:sldId id="269" r:id="rId50"/>
    <p:sldId id="496" r:id="rId51"/>
    <p:sldId id="274" r:id="rId52"/>
    <p:sldId id="270" r:id="rId53"/>
    <p:sldId id="333" r:id="rId54"/>
    <p:sldId id="334" r:id="rId55"/>
    <p:sldId id="335" r:id="rId56"/>
    <p:sldId id="336" r:id="rId57"/>
    <p:sldId id="337" r:id="rId58"/>
    <p:sldId id="338" r:id="rId59"/>
    <p:sldId id="339" r:id="rId60"/>
    <p:sldId id="340" r:id="rId61"/>
    <p:sldId id="499" r:id="rId62"/>
    <p:sldId id="500" r:id="rId63"/>
    <p:sldId id="501" r:id="rId64"/>
    <p:sldId id="502" r:id="rId65"/>
    <p:sldId id="503" r:id="rId66"/>
    <p:sldId id="504" r:id="rId67"/>
    <p:sldId id="505" r:id="rId68"/>
    <p:sldId id="506" r:id="rId69"/>
    <p:sldId id="507" r:id="rId70"/>
    <p:sldId id="419" r:id="rId71"/>
    <p:sldId id="378" r:id="rId72"/>
    <p:sldId id="322" r:id="rId73"/>
    <p:sldId id="473" r:id="rId74"/>
    <p:sldId id="474" r:id="rId75"/>
    <p:sldId id="323" r:id="rId76"/>
    <p:sldId id="475" r:id="rId77"/>
    <p:sldId id="342" r:id="rId78"/>
    <p:sldId id="343" r:id="rId79"/>
    <p:sldId id="325" r:id="rId80"/>
    <p:sldId id="315" r:id="rId81"/>
    <p:sldId id="497" r:id="rId82"/>
    <p:sldId id="314" r:id="rId83"/>
    <p:sldId id="498" r:id="rId84"/>
    <p:sldId id="466" r:id="rId85"/>
    <p:sldId id="440" r:id="rId8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59"/>
    <p:restoredTop sz="84196"/>
  </p:normalViewPr>
  <p:slideViewPr>
    <p:cSldViewPr snapToGrid="0" snapToObjects="1">
      <p:cViewPr varScale="1">
        <p:scale>
          <a:sx n="77" d="100"/>
          <a:sy n="77" d="100"/>
        </p:scale>
        <p:origin x="804" y="96"/>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4" Type="http://schemas.openxmlformats.org/officeDocument/2006/relationships/slideMaster" Target="slideMasters/slideMaster1.xml"/><Relationship Id="rId9"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82D6A7-DDCD-42DC-8D5B-58B44E90E75D}" type="doc">
      <dgm:prSet loTypeId="urn:microsoft.com/office/officeart/2008/layout/LinedList" loCatId="list" qsTypeId="urn:microsoft.com/office/officeart/2005/8/quickstyle/simple1" qsCatId="simple" csTypeId="urn:microsoft.com/office/officeart/2005/8/colors/accent1_3" csCatId="accent1" phldr="1"/>
      <dgm:spPr/>
      <dgm:t>
        <a:bodyPr/>
        <a:lstStyle/>
        <a:p>
          <a:endParaRPr lang="en-US"/>
        </a:p>
      </dgm:t>
    </dgm:pt>
    <dgm:pt modelId="{788FB2A7-9C55-436F-A868-C9B1F83A221C}">
      <dgm:prSet custT="1"/>
      <dgm:spPr/>
      <dgm:t>
        <a:bodyPr/>
        <a:lstStyle/>
        <a:p>
          <a:r>
            <a:rPr lang="en-US" sz="2000" dirty="0"/>
            <a:t>CMS – states they have the statutory authority to mandatory pass-through manufacturer price concessions and pharmacy price concessions. </a:t>
          </a:r>
        </a:p>
      </dgm:t>
    </dgm:pt>
    <dgm:pt modelId="{91B7AB67-6CD0-4A27-86E3-66A956682988}" type="parTrans" cxnId="{E0991A6E-7824-45AF-8053-B58A90D4918E}">
      <dgm:prSet/>
      <dgm:spPr/>
      <dgm:t>
        <a:bodyPr/>
        <a:lstStyle/>
        <a:p>
          <a:endParaRPr lang="en-US"/>
        </a:p>
      </dgm:t>
    </dgm:pt>
    <dgm:pt modelId="{981F0080-78AE-4998-A5FC-3B159F11E91F}" type="sibTrans" cxnId="{E0991A6E-7824-45AF-8053-B58A90D4918E}">
      <dgm:prSet/>
      <dgm:spPr/>
      <dgm:t>
        <a:bodyPr/>
        <a:lstStyle/>
        <a:p>
          <a:endParaRPr lang="en-US"/>
        </a:p>
      </dgm:t>
    </dgm:pt>
    <dgm:pt modelId="{8FC2E94B-6349-4126-B537-5F6C0971812E}">
      <dgm:prSet custT="1"/>
      <dgm:spPr/>
      <dgm:t>
        <a:bodyPr/>
        <a:lstStyle/>
        <a:p>
          <a:r>
            <a:rPr lang="en-US" sz="2000" dirty="0"/>
            <a:t>CSRO supports 100% pass-through for both. (100% of price concessions being passed through would result in less definitional gaming by the PBMs)</a:t>
          </a:r>
        </a:p>
      </dgm:t>
    </dgm:pt>
    <dgm:pt modelId="{78D8964E-9E4C-4F34-A5F7-9C76175C531B}" type="parTrans" cxnId="{0618956F-A676-4844-8A81-9185ED362068}">
      <dgm:prSet/>
      <dgm:spPr/>
      <dgm:t>
        <a:bodyPr/>
        <a:lstStyle/>
        <a:p>
          <a:endParaRPr lang="en-US"/>
        </a:p>
      </dgm:t>
    </dgm:pt>
    <dgm:pt modelId="{093E10FD-5B4C-4F92-8FA3-D40FF5ABA2A8}" type="sibTrans" cxnId="{0618956F-A676-4844-8A81-9185ED362068}">
      <dgm:prSet/>
      <dgm:spPr/>
      <dgm:t>
        <a:bodyPr/>
        <a:lstStyle/>
        <a:p>
          <a:endParaRPr lang="en-US"/>
        </a:p>
      </dgm:t>
    </dgm:pt>
    <dgm:pt modelId="{E4F32A61-6F96-4E50-83C9-2E578F561BA0}">
      <dgm:prSet custT="1"/>
      <dgm:spPr/>
      <dgm:t>
        <a:bodyPr/>
        <a:lstStyle/>
        <a:p>
          <a:r>
            <a:rPr lang="en-US" sz="2000" dirty="0"/>
            <a:t>CMS estimates that, with a 100% pass-through of manufacturer rebates, beneficiaries would see a monthly premium increase of $43.84 but see a monthly $131.97 reduction in cost-sharing</a:t>
          </a:r>
        </a:p>
      </dgm:t>
    </dgm:pt>
    <dgm:pt modelId="{1E002EE6-5FAC-4C58-9F60-C994159B4E46}" type="parTrans" cxnId="{609D3065-28F3-4C2B-B964-48BA450467F3}">
      <dgm:prSet/>
      <dgm:spPr/>
      <dgm:t>
        <a:bodyPr/>
        <a:lstStyle/>
        <a:p>
          <a:endParaRPr lang="en-US"/>
        </a:p>
      </dgm:t>
    </dgm:pt>
    <dgm:pt modelId="{7484D6C1-A252-4035-A30B-8CEAAA5692F6}" type="sibTrans" cxnId="{609D3065-28F3-4C2B-B964-48BA450467F3}">
      <dgm:prSet/>
      <dgm:spPr/>
      <dgm:t>
        <a:bodyPr/>
        <a:lstStyle/>
        <a:p>
          <a:endParaRPr lang="en-US"/>
        </a:p>
      </dgm:t>
    </dgm:pt>
    <dgm:pt modelId="{AFF47ADA-FAFD-494E-8836-05A738E90030}">
      <dgm:prSet custT="1"/>
      <dgm:spPr/>
      <dgm:t>
        <a:bodyPr/>
        <a:lstStyle/>
        <a:p>
          <a:r>
            <a:rPr lang="en-US" sz="2000" dirty="0"/>
            <a:t>The premium increase would be more than offset by the cost-sharing reduction. Overall, over ten years, beneficiaries would save $56.9 billion with a 100% pass-through. Meanwhile, the government would save $82.1 billion. The effect of passing through pharmacy price concessions is similar for beneficiaries, though the numbers may be a bit smaller.</a:t>
          </a:r>
        </a:p>
      </dgm:t>
    </dgm:pt>
    <dgm:pt modelId="{B6F5E92F-BFB8-4341-BFD9-2716A2D8746B}" type="parTrans" cxnId="{BB75333B-EE6A-486E-BC9B-8420341C1F63}">
      <dgm:prSet/>
      <dgm:spPr/>
      <dgm:t>
        <a:bodyPr/>
        <a:lstStyle/>
        <a:p>
          <a:endParaRPr lang="en-US"/>
        </a:p>
      </dgm:t>
    </dgm:pt>
    <dgm:pt modelId="{CDE351DC-52B6-4B8C-8C01-A768C44D1634}" type="sibTrans" cxnId="{BB75333B-EE6A-486E-BC9B-8420341C1F63}">
      <dgm:prSet/>
      <dgm:spPr/>
      <dgm:t>
        <a:bodyPr/>
        <a:lstStyle/>
        <a:p>
          <a:endParaRPr lang="en-US"/>
        </a:p>
      </dgm:t>
    </dgm:pt>
    <dgm:pt modelId="{1F7A92C8-2A2A-4FA1-A970-809EBAE02A66}" type="pres">
      <dgm:prSet presAssocID="{0E82D6A7-DDCD-42DC-8D5B-58B44E90E75D}" presName="vert0" presStyleCnt="0">
        <dgm:presLayoutVars>
          <dgm:dir/>
          <dgm:animOne val="branch"/>
          <dgm:animLvl val="lvl"/>
        </dgm:presLayoutVars>
      </dgm:prSet>
      <dgm:spPr/>
      <dgm:t>
        <a:bodyPr/>
        <a:lstStyle/>
        <a:p>
          <a:endParaRPr lang="en-US"/>
        </a:p>
      </dgm:t>
    </dgm:pt>
    <dgm:pt modelId="{6070F0F0-A3E9-4D1D-B09C-A3C2CF939E2F}" type="pres">
      <dgm:prSet presAssocID="{788FB2A7-9C55-436F-A868-C9B1F83A221C}" presName="thickLine" presStyleLbl="alignNode1" presStyleIdx="0" presStyleCnt="4"/>
      <dgm:spPr/>
    </dgm:pt>
    <dgm:pt modelId="{B76D5C8D-BADC-411F-A4B8-670E2D109611}" type="pres">
      <dgm:prSet presAssocID="{788FB2A7-9C55-436F-A868-C9B1F83A221C}" presName="horz1" presStyleCnt="0"/>
      <dgm:spPr/>
    </dgm:pt>
    <dgm:pt modelId="{F23E3958-EA1D-4778-916D-51107486EDD0}" type="pres">
      <dgm:prSet presAssocID="{788FB2A7-9C55-436F-A868-C9B1F83A221C}" presName="tx1" presStyleLbl="revTx" presStyleIdx="0" presStyleCnt="4"/>
      <dgm:spPr/>
      <dgm:t>
        <a:bodyPr/>
        <a:lstStyle/>
        <a:p>
          <a:endParaRPr lang="en-US"/>
        </a:p>
      </dgm:t>
    </dgm:pt>
    <dgm:pt modelId="{AF9EC69B-CD12-4943-998E-C101F2FAB414}" type="pres">
      <dgm:prSet presAssocID="{788FB2A7-9C55-436F-A868-C9B1F83A221C}" presName="vert1" presStyleCnt="0"/>
      <dgm:spPr/>
    </dgm:pt>
    <dgm:pt modelId="{CBE82166-EA0A-4F32-B14E-9734CDBB319A}" type="pres">
      <dgm:prSet presAssocID="{8FC2E94B-6349-4126-B537-5F6C0971812E}" presName="thickLine" presStyleLbl="alignNode1" presStyleIdx="1" presStyleCnt="4"/>
      <dgm:spPr/>
    </dgm:pt>
    <dgm:pt modelId="{650A173E-9F80-4BED-87C8-6FD7BACF91C5}" type="pres">
      <dgm:prSet presAssocID="{8FC2E94B-6349-4126-B537-5F6C0971812E}" presName="horz1" presStyleCnt="0"/>
      <dgm:spPr/>
    </dgm:pt>
    <dgm:pt modelId="{78469C9C-D088-419B-A977-F959B22A7993}" type="pres">
      <dgm:prSet presAssocID="{8FC2E94B-6349-4126-B537-5F6C0971812E}" presName="tx1" presStyleLbl="revTx" presStyleIdx="1" presStyleCnt="4"/>
      <dgm:spPr/>
      <dgm:t>
        <a:bodyPr/>
        <a:lstStyle/>
        <a:p>
          <a:endParaRPr lang="en-US"/>
        </a:p>
      </dgm:t>
    </dgm:pt>
    <dgm:pt modelId="{1E97C32A-B9B9-4CC2-9A9D-1BC0F64000FD}" type="pres">
      <dgm:prSet presAssocID="{8FC2E94B-6349-4126-B537-5F6C0971812E}" presName="vert1" presStyleCnt="0"/>
      <dgm:spPr/>
    </dgm:pt>
    <dgm:pt modelId="{BF28630A-DBFF-408A-84DE-BBA4874BF980}" type="pres">
      <dgm:prSet presAssocID="{E4F32A61-6F96-4E50-83C9-2E578F561BA0}" presName="thickLine" presStyleLbl="alignNode1" presStyleIdx="2" presStyleCnt="4"/>
      <dgm:spPr/>
    </dgm:pt>
    <dgm:pt modelId="{5A3DD245-85C1-4AA0-9E8B-1FD5224B3A6C}" type="pres">
      <dgm:prSet presAssocID="{E4F32A61-6F96-4E50-83C9-2E578F561BA0}" presName="horz1" presStyleCnt="0"/>
      <dgm:spPr/>
    </dgm:pt>
    <dgm:pt modelId="{474D05D6-B0D5-46F5-B751-99D3679FFC73}" type="pres">
      <dgm:prSet presAssocID="{E4F32A61-6F96-4E50-83C9-2E578F561BA0}" presName="tx1" presStyleLbl="revTx" presStyleIdx="2" presStyleCnt="4"/>
      <dgm:spPr/>
      <dgm:t>
        <a:bodyPr/>
        <a:lstStyle/>
        <a:p>
          <a:endParaRPr lang="en-US"/>
        </a:p>
      </dgm:t>
    </dgm:pt>
    <dgm:pt modelId="{F461DA01-64BD-418C-A2BB-7C1D15F57FE6}" type="pres">
      <dgm:prSet presAssocID="{E4F32A61-6F96-4E50-83C9-2E578F561BA0}" presName="vert1" presStyleCnt="0"/>
      <dgm:spPr/>
    </dgm:pt>
    <dgm:pt modelId="{4259E274-3784-48A0-9B46-DE92EFE2549B}" type="pres">
      <dgm:prSet presAssocID="{AFF47ADA-FAFD-494E-8836-05A738E90030}" presName="thickLine" presStyleLbl="alignNode1" presStyleIdx="3" presStyleCnt="4"/>
      <dgm:spPr/>
    </dgm:pt>
    <dgm:pt modelId="{21F76610-010B-4655-A7C5-5A47B2E4D53D}" type="pres">
      <dgm:prSet presAssocID="{AFF47ADA-FAFD-494E-8836-05A738E90030}" presName="horz1" presStyleCnt="0"/>
      <dgm:spPr/>
    </dgm:pt>
    <dgm:pt modelId="{A506E6CA-5DEE-4EC3-8CF4-ABD469477CEA}" type="pres">
      <dgm:prSet presAssocID="{AFF47ADA-FAFD-494E-8836-05A738E90030}" presName="tx1" presStyleLbl="revTx" presStyleIdx="3" presStyleCnt="4"/>
      <dgm:spPr/>
      <dgm:t>
        <a:bodyPr/>
        <a:lstStyle/>
        <a:p>
          <a:endParaRPr lang="en-US"/>
        </a:p>
      </dgm:t>
    </dgm:pt>
    <dgm:pt modelId="{C9B92BFB-18DD-4C93-8944-49A769D0844B}" type="pres">
      <dgm:prSet presAssocID="{AFF47ADA-FAFD-494E-8836-05A738E90030}" presName="vert1" presStyleCnt="0"/>
      <dgm:spPr/>
    </dgm:pt>
  </dgm:ptLst>
  <dgm:cxnLst>
    <dgm:cxn modelId="{BB75333B-EE6A-486E-BC9B-8420341C1F63}" srcId="{0E82D6A7-DDCD-42DC-8D5B-58B44E90E75D}" destId="{AFF47ADA-FAFD-494E-8836-05A738E90030}" srcOrd="3" destOrd="0" parTransId="{B6F5E92F-BFB8-4341-BFD9-2716A2D8746B}" sibTransId="{CDE351DC-52B6-4B8C-8C01-A768C44D1634}"/>
    <dgm:cxn modelId="{54312701-94AD-4C85-8ED1-C29A7FF2E0E8}" type="presOf" srcId="{8FC2E94B-6349-4126-B537-5F6C0971812E}" destId="{78469C9C-D088-419B-A977-F959B22A7993}" srcOrd="0" destOrd="0" presId="urn:microsoft.com/office/officeart/2008/layout/LinedList"/>
    <dgm:cxn modelId="{9E335B3D-8508-4AF3-8881-F9DB7E86D924}" type="presOf" srcId="{AFF47ADA-FAFD-494E-8836-05A738E90030}" destId="{A506E6CA-5DEE-4EC3-8CF4-ABD469477CEA}" srcOrd="0" destOrd="0" presId="urn:microsoft.com/office/officeart/2008/layout/LinedList"/>
    <dgm:cxn modelId="{0618956F-A676-4844-8A81-9185ED362068}" srcId="{0E82D6A7-DDCD-42DC-8D5B-58B44E90E75D}" destId="{8FC2E94B-6349-4126-B537-5F6C0971812E}" srcOrd="1" destOrd="0" parTransId="{78D8964E-9E4C-4F34-A5F7-9C76175C531B}" sibTransId="{093E10FD-5B4C-4F92-8FA3-D40FF5ABA2A8}"/>
    <dgm:cxn modelId="{8A9DA065-27EE-412B-AF65-3416F5A1D3B9}" type="presOf" srcId="{788FB2A7-9C55-436F-A868-C9B1F83A221C}" destId="{F23E3958-EA1D-4778-916D-51107486EDD0}" srcOrd="0" destOrd="0" presId="urn:microsoft.com/office/officeart/2008/layout/LinedList"/>
    <dgm:cxn modelId="{384B89C8-F73F-4773-89E2-4637A803B6D7}" type="presOf" srcId="{E4F32A61-6F96-4E50-83C9-2E578F561BA0}" destId="{474D05D6-B0D5-46F5-B751-99D3679FFC73}" srcOrd="0" destOrd="0" presId="urn:microsoft.com/office/officeart/2008/layout/LinedList"/>
    <dgm:cxn modelId="{609D3065-28F3-4C2B-B964-48BA450467F3}" srcId="{0E82D6A7-DDCD-42DC-8D5B-58B44E90E75D}" destId="{E4F32A61-6F96-4E50-83C9-2E578F561BA0}" srcOrd="2" destOrd="0" parTransId="{1E002EE6-5FAC-4C58-9F60-C994159B4E46}" sibTransId="{7484D6C1-A252-4035-A30B-8CEAAA5692F6}"/>
    <dgm:cxn modelId="{E0991A6E-7824-45AF-8053-B58A90D4918E}" srcId="{0E82D6A7-DDCD-42DC-8D5B-58B44E90E75D}" destId="{788FB2A7-9C55-436F-A868-C9B1F83A221C}" srcOrd="0" destOrd="0" parTransId="{91B7AB67-6CD0-4A27-86E3-66A956682988}" sibTransId="{981F0080-78AE-4998-A5FC-3B159F11E91F}"/>
    <dgm:cxn modelId="{70E69F23-978F-4508-8C70-A2738928F8C9}" type="presOf" srcId="{0E82D6A7-DDCD-42DC-8D5B-58B44E90E75D}" destId="{1F7A92C8-2A2A-4FA1-A970-809EBAE02A66}" srcOrd="0" destOrd="0" presId="urn:microsoft.com/office/officeart/2008/layout/LinedList"/>
    <dgm:cxn modelId="{4EFB31F4-9235-40D1-BE07-E95A1742C629}" type="presParOf" srcId="{1F7A92C8-2A2A-4FA1-A970-809EBAE02A66}" destId="{6070F0F0-A3E9-4D1D-B09C-A3C2CF939E2F}" srcOrd="0" destOrd="0" presId="urn:microsoft.com/office/officeart/2008/layout/LinedList"/>
    <dgm:cxn modelId="{A1337FFD-38F2-4BA6-93E8-33797468D071}" type="presParOf" srcId="{1F7A92C8-2A2A-4FA1-A970-809EBAE02A66}" destId="{B76D5C8D-BADC-411F-A4B8-670E2D109611}" srcOrd="1" destOrd="0" presId="urn:microsoft.com/office/officeart/2008/layout/LinedList"/>
    <dgm:cxn modelId="{A1722703-2CBF-4E3D-9AD3-EB9765F38F08}" type="presParOf" srcId="{B76D5C8D-BADC-411F-A4B8-670E2D109611}" destId="{F23E3958-EA1D-4778-916D-51107486EDD0}" srcOrd="0" destOrd="0" presId="urn:microsoft.com/office/officeart/2008/layout/LinedList"/>
    <dgm:cxn modelId="{58B4F182-5247-4509-AA32-039429537C2F}" type="presParOf" srcId="{B76D5C8D-BADC-411F-A4B8-670E2D109611}" destId="{AF9EC69B-CD12-4943-998E-C101F2FAB414}" srcOrd="1" destOrd="0" presId="urn:microsoft.com/office/officeart/2008/layout/LinedList"/>
    <dgm:cxn modelId="{4E0A05B7-A039-4805-9F93-D16F03804EE8}" type="presParOf" srcId="{1F7A92C8-2A2A-4FA1-A970-809EBAE02A66}" destId="{CBE82166-EA0A-4F32-B14E-9734CDBB319A}" srcOrd="2" destOrd="0" presId="urn:microsoft.com/office/officeart/2008/layout/LinedList"/>
    <dgm:cxn modelId="{1D15F7EE-7AB5-4697-ADC6-21EEBCA7F046}" type="presParOf" srcId="{1F7A92C8-2A2A-4FA1-A970-809EBAE02A66}" destId="{650A173E-9F80-4BED-87C8-6FD7BACF91C5}" srcOrd="3" destOrd="0" presId="urn:microsoft.com/office/officeart/2008/layout/LinedList"/>
    <dgm:cxn modelId="{09C2B6E4-02D8-4E87-BBA8-7329C172A7D2}" type="presParOf" srcId="{650A173E-9F80-4BED-87C8-6FD7BACF91C5}" destId="{78469C9C-D088-419B-A977-F959B22A7993}" srcOrd="0" destOrd="0" presId="urn:microsoft.com/office/officeart/2008/layout/LinedList"/>
    <dgm:cxn modelId="{61BEBD9B-C315-43A6-BA83-224B9AEF8799}" type="presParOf" srcId="{650A173E-9F80-4BED-87C8-6FD7BACF91C5}" destId="{1E97C32A-B9B9-4CC2-9A9D-1BC0F64000FD}" srcOrd="1" destOrd="0" presId="urn:microsoft.com/office/officeart/2008/layout/LinedList"/>
    <dgm:cxn modelId="{243FA7D7-0A5D-4127-9486-54545D9AF7E7}" type="presParOf" srcId="{1F7A92C8-2A2A-4FA1-A970-809EBAE02A66}" destId="{BF28630A-DBFF-408A-84DE-BBA4874BF980}" srcOrd="4" destOrd="0" presId="urn:microsoft.com/office/officeart/2008/layout/LinedList"/>
    <dgm:cxn modelId="{45C4919A-013C-4B93-AB17-5C568DE59E92}" type="presParOf" srcId="{1F7A92C8-2A2A-4FA1-A970-809EBAE02A66}" destId="{5A3DD245-85C1-4AA0-9E8B-1FD5224B3A6C}" srcOrd="5" destOrd="0" presId="urn:microsoft.com/office/officeart/2008/layout/LinedList"/>
    <dgm:cxn modelId="{DC6DCBD9-6CED-4602-AA17-BE2FA7D7931A}" type="presParOf" srcId="{5A3DD245-85C1-4AA0-9E8B-1FD5224B3A6C}" destId="{474D05D6-B0D5-46F5-B751-99D3679FFC73}" srcOrd="0" destOrd="0" presId="urn:microsoft.com/office/officeart/2008/layout/LinedList"/>
    <dgm:cxn modelId="{78C08391-9453-4B28-B7F3-77E50BFEA452}" type="presParOf" srcId="{5A3DD245-85C1-4AA0-9E8B-1FD5224B3A6C}" destId="{F461DA01-64BD-418C-A2BB-7C1D15F57FE6}" srcOrd="1" destOrd="0" presId="urn:microsoft.com/office/officeart/2008/layout/LinedList"/>
    <dgm:cxn modelId="{5DF48D8B-F248-422E-A7AB-6909DC4EBDC4}" type="presParOf" srcId="{1F7A92C8-2A2A-4FA1-A970-809EBAE02A66}" destId="{4259E274-3784-48A0-9B46-DE92EFE2549B}" srcOrd="6" destOrd="0" presId="urn:microsoft.com/office/officeart/2008/layout/LinedList"/>
    <dgm:cxn modelId="{D2FF12BF-26B3-4CED-804A-BF9F5947E542}" type="presParOf" srcId="{1F7A92C8-2A2A-4FA1-A970-809EBAE02A66}" destId="{21F76610-010B-4655-A7C5-5A47B2E4D53D}" srcOrd="7" destOrd="0" presId="urn:microsoft.com/office/officeart/2008/layout/LinedList"/>
    <dgm:cxn modelId="{05CC37E3-F59D-4889-88ED-9153DF977D36}" type="presParOf" srcId="{21F76610-010B-4655-A7C5-5A47B2E4D53D}" destId="{A506E6CA-5DEE-4EC3-8CF4-ABD469477CEA}" srcOrd="0" destOrd="0" presId="urn:microsoft.com/office/officeart/2008/layout/LinedList"/>
    <dgm:cxn modelId="{4CF8FA95-3962-4B43-8E87-C9990C28B0BA}" type="presParOf" srcId="{21F76610-010B-4655-A7C5-5A47B2E4D53D}" destId="{C9B92BFB-18DD-4C93-8944-49A769D0844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1"/>
            <a:ext cx="3043343" cy="467072"/>
          </a:xfrm>
          <a:prstGeom prst="rect">
            <a:avLst/>
          </a:prstGeom>
        </p:spPr>
        <p:txBody>
          <a:bodyPr vert="horz" lIns="93324" tIns="46662" rIns="93324" bIns="46662" rtlCol="0"/>
          <a:lstStyle>
            <a:lvl1pPr algn="r">
              <a:defRPr sz="1200"/>
            </a:lvl1pPr>
          </a:lstStyle>
          <a:p>
            <a:fld id="{C5807F71-4D8B-7347-B3EC-E50E56CD55EB}" type="datetimeFigureOut">
              <a:rPr lang="en-US" smtClean="0"/>
              <a:t>4/12/2018</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6D52DEC0-DFCC-634D-83EE-A33C6305BF4D}" type="slidenum">
              <a:rPr lang="en-US" smtClean="0"/>
              <a:t>‹#›</a:t>
            </a:fld>
            <a:endParaRPr lang="en-US"/>
          </a:p>
        </p:txBody>
      </p:sp>
    </p:spTree>
    <p:extLst>
      <p:ext uri="{BB962C8B-B14F-4D97-AF65-F5344CB8AC3E}">
        <p14:creationId xmlns:p14="http://schemas.microsoft.com/office/powerpoint/2010/main" val="11260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1"/>
            <a:ext cx="3043343" cy="467072"/>
          </a:xfrm>
          <a:prstGeom prst="rect">
            <a:avLst/>
          </a:prstGeom>
        </p:spPr>
        <p:txBody>
          <a:bodyPr vert="horz" lIns="93324" tIns="46662" rIns="93324" bIns="46662" rtlCol="0"/>
          <a:lstStyle>
            <a:lvl1pPr algn="r">
              <a:defRPr sz="1200"/>
            </a:lvl1pPr>
          </a:lstStyle>
          <a:p>
            <a:fld id="{A58A1F48-CB7D-C642-945C-4F2E85D1AFF1}" type="datetimeFigureOut">
              <a:rPr lang="en-US" smtClean="0"/>
              <a:t>4/12/2018</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C234AE1-4AAD-0242-A0E3-671F6B2BA785}" type="slidenum">
              <a:rPr lang="en-US" smtClean="0"/>
              <a:t>‹#›</a:t>
            </a:fld>
            <a:endParaRPr lang="en-US"/>
          </a:p>
        </p:txBody>
      </p:sp>
    </p:spTree>
    <p:extLst>
      <p:ext uri="{BB962C8B-B14F-4D97-AF65-F5344CB8AC3E}">
        <p14:creationId xmlns:p14="http://schemas.microsoft.com/office/powerpoint/2010/main" val="1164624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234AE1-4AAD-0242-A0E3-671F6B2BA785}" type="slidenum">
              <a:rPr lang="en-US" smtClean="0"/>
              <a:t>1</a:t>
            </a:fld>
            <a:endParaRPr lang="en-US"/>
          </a:p>
        </p:txBody>
      </p:sp>
    </p:spTree>
    <p:extLst>
      <p:ext uri="{BB962C8B-B14F-4D97-AF65-F5344CB8AC3E}">
        <p14:creationId xmlns:p14="http://schemas.microsoft.com/office/powerpoint/2010/main" val="749282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234AE1-4AAD-0242-A0E3-671F6B2BA785}" type="slidenum">
              <a:rPr lang="en-US" smtClean="0"/>
              <a:t>32</a:t>
            </a:fld>
            <a:endParaRPr lang="en-US"/>
          </a:p>
        </p:txBody>
      </p:sp>
    </p:spTree>
    <p:extLst>
      <p:ext uri="{BB962C8B-B14F-4D97-AF65-F5344CB8AC3E}">
        <p14:creationId xmlns:p14="http://schemas.microsoft.com/office/powerpoint/2010/main" val="193270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234AE1-4AAD-0242-A0E3-671F6B2BA785}" type="slidenum">
              <a:rPr lang="en-US" smtClean="0"/>
              <a:t>33</a:t>
            </a:fld>
            <a:endParaRPr lang="en-US"/>
          </a:p>
        </p:txBody>
      </p:sp>
    </p:spTree>
    <p:extLst>
      <p:ext uri="{BB962C8B-B14F-4D97-AF65-F5344CB8AC3E}">
        <p14:creationId xmlns:p14="http://schemas.microsoft.com/office/powerpoint/2010/main" val="3285743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6618">
              <a:defRPr/>
            </a:pPr>
            <a:fld id="{25150CD9-3297-4FB9-B1E8-D544AAFFFF5C}" type="slidenum">
              <a:rPr lang="en-US">
                <a:solidFill>
                  <a:prstClr val="black"/>
                </a:solidFill>
                <a:latin typeface="Calibri" panose="020F0502020204030204"/>
              </a:rPr>
              <a:pPr defTabSz="466618">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238166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6618">
              <a:defRPr/>
            </a:pPr>
            <a:fld id="{25150CD9-3297-4FB9-B1E8-D544AAFFFF5C}" type="slidenum">
              <a:rPr lang="en-US">
                <a:solidFill>
                  <a:prstClr val="black"/>
                </a:solidFill>
                <a:latin typeface="Calibri" panose="020F0502020204030204"/>
              </a:rPr>
              <a:pPr defTabSz="466618">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745105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6618">
              <a:defRPr/>
            </a:pPr>
            <a:fld id="{25150CD9-3297-4FB9-B1E8-D544AAFFFF5C}" type="slidenum">
              <a:rPr lang="en-US">
                <a:solidFill>
                  <a:prstClr val="black"/>
                </a:solidFill>
                <a:latin typeface="Calibri" panose="020F0502020204030204"/>
              </a:rPr>
              <a:pPr defTabSz="466618">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117777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6618">
              <a:defRPr/>
            </a:pPr>
            <a:fld id="{25150CD9-3297-4FB9-B1E8-D544AAFFFF5C}" type="slidenum">
              <a:rPr lang="en-US">
                <a:solidFill>
                  <a:prstClr val="black"/>
                </a:solidFill>
                <a:latin typeface="Calibri" panose="020F0502020204030204"/>
              </a:rPr>
              <a:pPr defTabSz="466618">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2309457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6618">
              <a:defRPr/>
            </a:pPr>
            <a:fld id="{25150CD9-3297-4FB9-B1E8-D544AAFFFF5C}" type="slidenum">
              <a:rPr lang="en-US">
                <a:solidFill>
                  <a:prstClr val="black"/>
                </a:solidFill>
                <a:latin typeface="Calibri" panose="020F0502020204030204"/>
              </a:rPr>
              <a:pPr defTabSz="466618">
                <a:def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340628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6618">
              <a:defRPr/>
            </a:pPr>
            <a:fld id="{25150CD9-3297-4FB9-B1E8-D544AAFFFF5C}" type="slidenum">
              <a:rPr lang="en-US">
                <a:solidFill>
                  <a:prstClr val="black"/>
                </a:solidFill>
                <a:latin typeface="Calibri" panose="020F0502020204030204"/>
              </a:rPr>
              <a:pPr defTabSz="466618">
                <a:defRPr/>
              </a:pPr>
              <a:t>40</a:t>
            </a:fld>
            <a:endParaRPr lang="en-US">
              <a:solidFill>
                <a:prstClr val="black"/>
              </a:solidFill>
              <a:latin typeface="Calibri" panose="020F0502020204030204"/>
            </a:endParaRPr>
          </a:p>
        </p:txBody>
      </p:sp>
    </p:spTree>
    <p:extLst>
      <p:ext uri="{BB962C8B-B14F-4D97-AF65-F5344CB8AC3E}">
        <p14:creationId xmlns:p14="http://schemas.microsoft.com/office/powerpoint/2010/main" val="3750148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6618">
              <a:defRPr/>
            </a:pPr>
            <a:fld id="{25150CD9-3297-4FB9-B1E8-D544AAFFFF5C}" type="slidenum">
              <a:rPr lang="en-US">
                <a:solidFill>
                  <a:prstClr val="black"/>
                </a:solidFill>
                <a:latin typeface="Calibri" panose="020F0502020204030204"/>
              </a:rPr>
              <a:pPr defTabSz="466618">
                <a:defRPr/>
              </a:pPr>
              <a:t>41</a:t>
            </a:fld>
            <a:endParaRPr lang="en-US">
              <a:solidFill>
                <a:prstClr val="black"/>
              </a:solidFill>
              <a:latin typeface="Calibri" panose="020F0502020204030204"/>
            </a:endParaRPr>
          </a:p>
        </p:txBody>
      </p:sp>
    </p:spTree>
    <p:extLst>
      <p:ext uri="{BB962C8B-B14F-4D97-AF65-F5344CB8AC3E}">
        <p14:creationId xmlns:p14="http://schemas.microsoft.com/office/powerpoint/2010/main" val="3424313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466618">
              <a:defRPr/>
            </a:pPr>
            <a:fld id="{D1457B95-ABE7-4C40-9558-82931C9F7587}" type="slidenum">
              <a:rPr lang="en-US">
                <a:solidFill>
                  <a:prstClr val="black"/>
                </a:solidFill>
                <a:latin typeface="Calibri" panose="020F0502020204030204"/>
              </a:rPr>
              <a:pPr defTabSz="466618">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4158601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234AE1-4AAD-0242-A0E3-671F6B2BA785}" type="slidenum">
              <a:rPr lang="en-US" smtClean="0"/>
              <a:t>3</a:t>
            </a:fld>
            <a:endParaRPr lang="en-US"/>
          </a:p>
        </p:txBody>
      </p:sp>
    </p:spTree>
    <p:extLst>
      <p:ext uri="{BB962C8B-B14F-4D97-AF65-F5344CB8AC3E}">
        <p14:creationId xmlns:p14="http://schemas.microsoft.com/office/powerpoint/2010/main" val="1401121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466618">
              <a:defRPr/>
            </a:pPr>
            <a:fld id="{D1457B95-ABE7-4C40-9558-82931C9F7587}" type="slidenum">
              <a:rPr lang="en-US">
                <a:solidFill>
                  <a:prstClr val="black"/>
                </a:solidFill>
                <a:latin typeface="Calibri" panose="020F0502020204030204"/>
              </a:rPr>
              <a:pPr defTabSz="466618">
                <a:def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1180237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6618">
              <a:defRPr/>
            </a:pPr>
            <a:fld id="{25150CD9-3297-4FB9-B1E8-D544AAFFFF5C}" type="slidenum">
              <a:rPr lang="en-US">
                <a:solidFill>
                  <a:prstClr val="black"/>
                </a:solidFill>
                <a:latin typeface="Calibri" panose="020F0502020204030204"/>
              </a:rPr>
              <a:pPr defTabSz="466618">
                <a:defRPr/>
              </a:pPr>
              <a:t>44</a:t>
            </a:fld>
            <a:endParaRPr lang="en-US">
              <a:solidFill>
                <a:prstClr val="black"/>
              </a:solidFill>
              <a:latin typeface="Calibri" panose="020F0502020204030204"/>
            </a:endParaRPr>
          </a:p>
        </p:txBody>
      </p:sp>
    </p:spTree>
    <p:extLst>
      <p:ext uri="{BB962C8B-B14F-4D97-AF65-F5344CB8AC3E}">
        <p14:creationId xmlns:p14="http://schemas.microsoft.com/office/powerpoint/2010/main" val="3763044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711200"/>
            <a:ext cx="6319837" cy="3554413"/>
          </a:xfrm>
        </p:spPr>
      </p:sp>
      <p:sp>
        <p:nvSpPr>
          <p:cNvPr id="3" name="Notes Placeholder 2"/>
          <p:cNvSpPr>
            <a:spLocks noGrp="1"/>
          </p:cNvSpPr>
          <p:nvPr>
            <p:ph type="body" idx="1"/>
          </p:nvPr>
        </p:nvSpPr>
        <p:spPr>
          <a:xfrm>
            <a:off x="722696" y="4501665"/>
            <a:ext cx="5777670" cy="4264731"/>
          </a:xfrm>
        </p:spPr>
        <p:txBody>
          <a:bodyPr>
            <a:normAutofit/>
          </a:bodyPr>
          <a:lstStyle/>
          <a:p>
            <a:pPr marL="93324" lvl="1" indent="-93324">
              <a:buFont typeface="Arial" pitchFamily="34" charset="0"/>
              <a:buChar char="•"/>
              <a:defRPr/>
            </a:pPr>
            <a:r>
              <a:rPr lang="en-US" dirty="0">
                <a:latin typeface="Times New Roman" pitchFamily="18" charset="0"/>
                <a:cs typeface="Times New Roman" pitchFamily="18" charset="0"/>
              </a:rPr>
              <a:t>Insurers “are sophisticated purchasers who receive full visibility into our approach, and they can audit our pricing and guarantees at any time. By definition, all PBMs are transparent, meaning that they provide their clients with full disclosure to contractually agreed upon pricing terms, rebates and other guarantees.” – Brian Henry, ESI </a:t>
            </a:r>
          </a:p>
          <a:p>
            <a:pPr marL="93324" lvl="1" indent="-93324">
              <a:buFont typeface="Arial" pitchFamily="34" charset="0"/>
              <a:buChar char="•"/>
              <a:defRPr/>
            </a:pPr>
            <a:r>
              <a:rPr lang="en-US" dirty="0">
                <a:latin typeface="Times New Roman" pitchFamily="18" charset="0"/>
                <a:cs typeface="Times New Roman" pitchFamily="18" charset="0"/>
              </a:rPr>
              <a:t>These positions fail to consider other critical information not included in or relevant to the contract (i.e. amount pharmacies receive for dispensing drug). </a:t>
            </a:r>
          </a:p>
          <a:p>
            <a:pPr marL="0" lvl="1">
              <a:defRPr/>
            </a:pPr>
            <a:r>
              <a:rPr lang="en-US" sz="1100" dirty="0">
                <a:latin typeface="Times New Roman" pitchFamily="18" charset="0"/>
                <a:cs typeface="Times New Roman" pitchFamily="18" charset="0"/>
              </a:rPr>
              <a:t>(</a:t>
            </a:r>
            <a:r>
              <a:rPr lang="en-US" sz="1100" dirty="0" err="1">
                <a:latin typeface="Times New Roman" pitchFamily="18" charset="0"/>
                <a:cs typeface="Times New Roman" pitchFamily="18" charset="0"/>
              </a:rPr>
              <a:t>Langreth</a:t>
            </a:r>
            <a:r>
              <a:rPr lang="en-US" sz="1100" dirty="0">
                <a:latin typeface="Times New Roman" pitchFamily="18" charset="0"/>
                <a:cs typeface="Times New Roman" pitchFamily="18" charset="0"/>
              </a:rPr>
              <a:t> R. Champion of lower drug prices fights own overcharging allegation. Bloomberg. https://www.bloomberg.com/news/articles/2016-01-14/champion-of-lower-drug-prices-fights-own-overcharging-allegation. January 14, 2016. Accessed January 10, 2017.) </a:t>
            </a:r>
          </a:p>
        </p:txBody>
      </p:sp>
      <p:sp>
        <p:nvSpPr>
          <p:cNvPr id="4" name="Slide Number Placeholder 3"/>
          <p:cNvSpPr>
            <a:spLocks noGrp="1"/>
          </p:cNvSpPr>
          <p:nvPr>
            <p:ph type="sldNum" sz="quarter" idx="10"/>
          </p:nvPr>
        </p:nvSpPr>
        <p:spPr/>
        <p:txBody>
          <a:bodyPr/>
          <a:lstStyle/>
          <a:p>
            <a:pPr defTabSz="466618">
              <a:defRPr/>
            </a:pPr>
            <a:fld id="{5988F11E-5C23-4FD3-9166-D7B41FBB242B}" type="slidenum">
              <a:rPr lang="en-US">
                <a:solidFill>
                  <a:prstClr val="black"/>
                </a:solidFill>
                <a:latin typeface="Calibri" panose="020F0502020204030204"/>
              </a:rPr>
              <a:pPr defTabSz="466618">
                <a:defRPr/>
              </a:pPr>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1957077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9938" y="1193800"/>
            <a:ext cx="5734050" cy="3225800"/>
          </a:xfrm>
        </p:spPr>
      </p:sp>
      <p:sp>
        <p:nvSpPr>
          <p:cNvPr id="3" name="Notes Placeholder 2"/>
          <p:cNvSpPr>
            <a:spLocks noGrp="1"/>
          </p:cNvSpPr>
          <p:nvPr>
            <p:ph type="body" idx="1"/>
          </p:nvPr>
        </p:nvSpPr>
        <p:spPr>
          <a:xfrm>
            <a:off x="750581" y="4578729"/>
            <a:ext cx="6004646" cy="3715761"/>
          </a:xfrm>
        </p:spPr>
        <p:txBody>
          <a:bodyPr/>
          <a:lstStyle/>
          <a:p>
            <a:r>
              <a:rPr lang="en-US" sz="1900" b="1" dirty="0"/>
              <a:t>POINTS TO MAKE:</a:t>
            </a:r>
          </a:p>
          <a:p>
            <a:endParaRPr lang="en-US" sz="1900" b="1" dirty="0"/>
          </a:p>
          <a:p>
            <a:pPr marL="300531" indent="-300531">
              <a:buFont typeface="Arial" panose="020B0604020202020204" pitchFamily="34" charset="0"/>
              <a:buChar char="•"/>
            </a:pPr>
            <a:r>
              <a:rPr lang="en-US" sz="1900" b="1" dirty="0"/>
              <a:t>PEER SUPPORT</a:t>
            </a:r>
          </a:p>
          <a:p>
            <a:endParaRPr lang="en-US" sz="1900" b="1" dirty="0"/>
          </a:p>
          <a:p>
            <a:pPr marL="300531" indent="-300531">
              <a:buFont typeface="Arial" panose="020B0604020202020204" pitchFamily="34" charset="0"/>
              <a:buChar char="•"/>
            </a:pPr>
            <a:r>
              <a:rPr lang="en-US" sz="1900" b="1" dirty="0"/>
              <a:t>CAN IS THE “WHITE HAT” THAT’S THE ADVANTAGE OF WORKING WITH A NON-PROFIT</a:t>
            </a:r>
          </a:p>
          <a:p>
            <a:endParaRPr lang="en-US" sz="1900" b="1" dirty="0"/>
          </a:p>
          <a:p>
            <a:endParaRPr lang="en-US" dirty="0"/>
          </a:p>
        </p:txBody>
      </p:sp>
      <p:sp>
        <p:nvSpPr>
          <p:cNvPr id="4" name="Slide Number Placeholder 3"/>
          <p:cNvSpPr>
            <a:spLocks noGrp="1"/>
          </p:cNvSpPr>
          <p:nvPr>
            <p:ph type="sldNum" sz="quarter" idx="10"/>
          </p:nvPr>
        </p:nvSpPr>
        <p:spPr/>
        <p:txBody>
          <a:bodyPr/>
          <a:lstStyle/>
          <a:p>
            <a:fld id="{1909F230-FAFB-4051-8DE4-0EB90E210FDA}"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790567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b="1" dirty="0">
                <a:solidFill>
                  <a:srgbClr val="FF0000"/>
                </a:solidFill>
              </a:rPr>
              <a:t>&gt; GO TO CAN’S WEBSITE AFTER THIS SLIDE</a:t>
            </a:r>
          </a:p>
          <a:p>
            <a:endParaRPr lang="en-US" sz="1600" b="1" dirty="0"/>
          </a:p>
        </p:txBody>
      </p:sp>
      <p:sp>
        <p:nvSpPr>
          <p:cNvPr id="4" name="Slide Number Placeholder 3"/>
          <p:cNvSpPr>
            <a:spLocks noGrp="1"/>
          </p:cNvSpPr>
          <p:nvPr>
            <p:ph type="sldNum" sz="quarter" idx="10"/>
          </p:nvPr>
        </p:nvSpPr>
        <p:spPr/>
        <p:txBody>
          <a:bodyPr/>
          <a:lstStyle/>
          <a:p>
            <a:fld id="{1909F230-FAFB-4051-8DE4-0EB90E210FDA}"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928103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D3B363-9E5C-C34E-A363-0983D091A2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754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Views are my own.  Members across issue campaigns.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97E77-2ECC-4EFC-856C-3D16FE1A1F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5191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D3B363-9E5C-C34E-A363-0983D091A2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822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These changes reflect a desire from the administration to address rising gross drug prices and increasing cost sharing for consumers.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D3B363-9E5C-C34E-A363-0983D091A2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9743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Specifically, CMS is considering requiring, through future rulemaking that Part D sponsors to include in the negotiated price reported to CMS for a covered Part D drug a specified minimum percentage of the cost-weighted average of rebates provided by drug manufacturers for covered Part D drugs in the same therapeutic category or class. </a:t>
            </a:r>
          </a:p>
          <a:p>
            <a:pPr marL="0" indent="0">
              <a:buNone/>
            </a:pPr>
            <a:r>
              <a:rPr lang="en-US" sz="1200" dirty="0">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D3B363-9E5C-C34E-A363-0983D091A2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678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4063" y="1184275"/>
            <a:ext cx="5686425" cy="31988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3237">
              <a:defRPr/>
            </a:pPr>
            <a:fld id="{DC234AE1-4AAD-0242-A0E3-671F6B2BA785}" type="slidenum">
              <a:rPr lang="en-US">
                <a:solidFill>
                  <a:prstClr val="black"/>
                </a:solidFill>
                <a:latin typeface="Calibri" panose="020F0502020204030204"/>
              </a:rPr>
              <a:pPr defTabSz="933237">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1267444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59 million people</a:t>
            </a:r>
          </a:p>
          <a:p>
            <a:endParaRPr lang="en-US" dirty="0"/>
          </a:p>
          <a:p>
            <a:r>
              <a:rPr lang="en-US" dirty="0"/>
              <a:t>$700 </a:t>
            </a:r>
          </a:p>
          <a:p>
            <a:r>
              <a:rPr lang="en-US" dirty="0"/>
              <a:t>10,000 people enrolling in </a:t>
            </a:r>
            <a:r>
              <a:rPr lang="en-US" dirty="0" err="1"/>
              <a:t>medicare</a:t>
            </a:r>
            <a:r>
              <a:rPr lang="en-US" dirty="0"/>
              <a:t> every day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D3B363-9E5C-C34E-A363-0983D091A2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8734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Medicare still faces a substantial financial shortfall that will need to be addressed with further legislation. Such legislation should be enacted sooner rather than later to minimize the impact on beneficiaries, providers, and taxpayers.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That’s your job. Get to work.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ADC1D-DA8D-4BC5-A2EB-780D2A0667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1620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234AE1-4AAD-0242-A0E3-671F6B2BA785}" type="slidenum">
              <a:rPr lang="en-US" smtClean="0"/>
              <a:t>64</a:t>
            </a:fld>
            <a:endParaRPr lang="en-US"/>
          </a:p>
        </p:txBody>
      </p:sp>
    </p:spTree>
    <p:extLst>
      <p:ext uri="{BB962C8B-B14F-4D97-AF65-F5344CB8AC3E}">
        <p14:creationId xmlns:p14="http://schemas.microsoft.com/office/powerpoint/2010/main" val="15039166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234AE1-4AAD-0242-A0E3-671F6B2BA785}" type="slidenum">
              <a:rPr lang="en-US" smtClean="0"/>
              <a:t>65</a:t>
            </a:fld>
            <a:endParaRPr lang="en-US"/>
          </a:p>
        </p:txBody>
      </p:sp>
    </p:spTree>
    <p:extLst>
      <p:ext uri="{BB962C8B-B14F-4D97-AF65-F5344CB8AC3E}">
        <p14:creationId xmlns:p14="http://schemas.microsoft.com/office/powerpoint/2010/main" val="30915039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234AE1-4AAD-0242-A0E3-671F6B2BA785}"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6913467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1182688"/>
            <a:ext cx="5676900" cy="3194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234AE1-4AAD-0242-A0E3-671F6B2BA785}"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3429643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234AE1-4AAD-0242-A0E3-671F6B2BA785}" type="slidenum">
              <a:rPr lang="en-US" smtClean="0"/>
              <a:t>79</a:t>
            </a:fld>
            <a:endParaRPr lang="en-US"/>
          </a:p>
        </p:txBody>
      </p:sp>
    </p:spTree>
    <p:extLst>
      <p:ext uri="{BB962C8B-B14F-4D97-AF65-F5344CB8AC3E}">
        <p14:creationId xmlns:p14="http://schemas.microsoft.com/office/powerpoint/2010/main" val="2122354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3237">
              <a:defRPr/>
            </a:pPr>
            <a:fld id="{DC234AE1-4AAD-0242-A0E3-671F6B2BA785}" type="slidenum">
              <a:rPr lang="en-US">
                <a:solidFill>
                  <a:prstClr val="black"/>
                </a:solidFill>
                <a:latin typeface="Calibri" panose="020F0502020204030204"/>
              </a:rPr>
              <a:pPr defTabSz="933237">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468414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defTabSz="933237">
              <a:defRPr/>
            </a:pPr>
            <a:endParaRPr lang="en-US"/>
          </a:p>
        </p:txBody>
      </p:sp>
      <p:sp>
        <p:nvSpPr>
          <p:cNvPr id="4" name="Slide Number Placeholder 3"/>
          <p:cNvSpPr>
            <a:spLocks noGrp="1"/>
          </p:cNvSpPr>
          <p:nvPr>
            <p:ph type="sldNum" sz="quarter" idx="10"/>
          </p:nvPr>
        </p:nvSpPr>
        <p:spPr/>
        <p:txBody>
          <a:bodyPr/>
          <a:lstStyle/>
          <a:p>
            <a:pPr defTabSz="933237">
              <a:defRPr/>
            </a:pPr>
            <a:fld id="{DC234AE1-4AAD-0242-A0E3-671F6B2BA785}" type="slidenum">
              <a:rPr lang="en-US">
                <a:solidFill>
                  <a:prstClr val="black"/>
                </a:solidFill>
                <a:latin typeface="Calibri" panose="020F0502020204030204"/>
              </a:rPr>
              <a:pPr defTabSz="933237">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838566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3237">
              <a:defRPr/>
            </a:pPr>
            <a:fld id="{DC234AE1-4AAD-0242-A0E3-671F6B2BA785}" type="slidenum">
              <a:rPr lang="en-US">
                <a:solidFill>
                  <a:prstClr val="black"/>
                </a:solidFill>
                <a:latin typeface="Calibri" panose="020F0502020204030204"/>
              </a:rPr>
              <a:pPr defTabSz="933237">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344687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 2553: Stabenow, Collins, Wyden, Cassidy, McCaskill, </a:t>
            </a:r>
            <a:r>
              <a:rPr lang="en-US" dirty="0" err="1"/>
              <a:t>Barrasso</a:t>
            </a:r>
            <a:r>
              <a:rPr lang="en-US" dirty="0"/>
              <a:t>- allows pharmacists to tell Part D beneficiaries if cash price is lower than through their insurance coverage</a:t>
            </a:r>
          </a:p>
          <a:p>
            <a:r>
              <a:rPr lang="en-US" dirty="0"/>
              <a:t>S. 2554:  Collins, McCaskill, </a:t>
            </a:r>
            <a:r>
              <a:rPr lang="en-US" dirty="0" err="1"/>
              <a:t>Barrasso</a:t>
            </a:r>
            <a:r>
              <a:rPr lang="en-US" dirty="0"/>
              <a:t>, Stabenow, Cassidy- applies S. 2253 to ACA exchanges and ERISA plans</a:t>
            </a:r>
          </a:p>
          <a:p>
            <a:r>
              <a:rPr lang="en-US" dirty="0"/>
              <a:t>H.R. 5343:  Carter (GA), Welch, Griffith, Scott (GA)), McMorris Rodgers, Collins (GA)- grants pharmacists the ability to make patients aware if there is a lower </a:t>
            </a:r>
            <a:r>
              <a:rPr lang="en-US"/>
              <a:t>cost option</a:t>
            </a:r>
            <a:endParaRPr lang="en-US" dirty="0"/>
          </a:p>
        </p:txBody>
      </p:sp>
      <p:sp>
        <p:nvSpPr>
          <p:cNvPr id="4" name="Slide Number Placeholder 3"/>
          <p:cNvSpPr>
            <a:spLocks noGrp="1"/>
          </p:cNvSpPr>
          <p:nvPr>
            <p:ph type="sldNum" sz="quarter" idx="10"/>
          </p:nvPr>
        </p:nvSpPr>
        <p:spPr/>
        <p:txBody>
          <a:bodyPr/>
          <a:lstStyle/>
          <a:p>
            <a:pPr defTabSz="933237">
              <a:defRPr/>
            </a:pPr>
            <a:fld id="{DC234AE1-4AAD-0242-A0E3-671F6B2BA785}" type="slidenum">
              <a:rPr lang="en-US">
                <a:solidFill>
                  <a:prstClr val="black"/>
                </a:solidFill>
                <a:latin typeface="Calibri" panose="020F0502020204030204"/>
              </a:rPr>
              <a:pPr defTabSz="933237">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565354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3237">
              <a:defRPr/>
            </a:pPr>
            <a:fld id="{DC234AE1-4AAD-0242-A0E3-671F6B2BA785}" type="slidenum">
              <a:rPr lang="en-US">
                <a:solidFill>
                  <a:prstClr val="black"/>
                </a:solidFill>
                <a:latin typeface="Calibri" panose="020F0502020204030204"/>
              </a:rPr>
              <a:pPr defTabSz="933237">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3541041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4063" y="1184275"/>
            <a:ext cx="5686425" cy="31988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3237">
              <a:defRPr/>
            </a:pPr>
            <a:fld id="{DC234AE1-4AAD-0242-A0E3-671F6B2BA785}" type="slidenum">
              <a:rPr lang="en-US">
                <a:solidFill>
                  <a:prstClr val="black"/>
                </a:solidFill>
                <a:latin typeface="Calibri" panose="020F0502020204030204"/>
              </a:rPr>
              <a:pPr defTabSz="933237">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15812294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NCPA Logo Open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223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26565" y="6247"/>
            <a:ext cx="8168640" cy="1243584"/>
          </a:xfrm>
          <a:prstGeom prst="rect">
            <a:avLst/>
          </a:prstGeom>
        </p:spPr>
      </p:pic>
      <p:sp>
        <p:nvSpPr>
          <p:cNvPr id="2" name="Title 1"/>
          <p:cNvSpPr>
            <a:spLocks noGrp="1"/>
          </p:cNvSpPr>
          <p:nvPr>
            <p:ph type="title"/>
          </p:nvPr>
        </p:nvSpPr>
        <p:spPr>
          <a:xfrm>
            <a:off x="1679605" y="105247"/>
            <a:ext cx="9716707" cy="1325563"/>
          </a:xfrm>
        </p:spPr>
        <p:txBody>
          <a:bodyPr>
            <a:normAutofit/>
          </a:bodyPr>
          <a:lstStyle>
            <a:lvl1pPr algn="r">
              <a:defRPr sz="3600">
                <a:solidFill>
                  <a:schemeClr val="bg1"/>
                </a:solidFill>
              </a:defRPr>
            </a:lvl1pPr>
          </a:lstStyle>
          <a:p>
            <a:r>
              <a:rPr lang="en-US" dirty="0"/>
              <a:t>Click to edit Master title style</a:t>
            </a:r>
          </a:p>
        </p:txBody>
      </p:sp>
      <p:sp>
        <p:nvSpPr>
          <p:cNvPr id="7" name="Content Placeholder 2"/>
          <p:cNvSpPr>
            <a:spLocks noGrp="1"/>
          </p:cNvSpPr>
          <p:nvPr>
            <p:ph idx="1"/>
          </p:nvPr>
        </p:nvSpPr>
        <p:spPr>
          <a:xfrm>
            <a:off x="1248875" y="1604250"/>
            <a:ext cx="10515600" cy="4351338"/>
          </a:xfrm>
        </p:spPr>
        <p:txBody>
          <a:bodyPr>
            <a:normAutofit/>
          </a:bodyPr>
          <a:lstStyle>
            <a:lvl1pPr marL="171450" indent="-171450">
              <a:buClr>
                <a:srgbClr val="FF6600"/>
              </a:buClr>
              <a:buSzPct val="110000"/>
              <a:buFont typeface="Wingdings" panose="05000000000000000000" pitchFamily="2" charset="2"/>
              <a:buChar char="ü"/>
              <a:defRPr sz="2800"/>
            </a:lvl1pPr>
            <a:lvl2pPr marL="514350" indent="-171450">
              <a:buClr>
                <a:srgbClr val="FF6600"/>
              </a:buClr>
              <a:buFont typeface="Wingdings" panose="05000000000000000000" pitchFamily="2" charset="2"/>
              <a:buChar char="§"/>
              <a:defRPr sz="2400"/>
            </a:lvl2pPr>
            <a:lvl3pPr>
              <a:defRPr sz="1800"/>
            </a:lvl3pPr>
            <a:lvl4pPr marL="1200150" indent="-171450">
              <a:buFont typeface="Calibri" panose="020F0502020204030204" pitchFamily="34" charset="0"/>
              <a:buChar cha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9346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5290731" y="5801907"/>
            <a:ext cx="6901271" cy="1048603"/>
          </a:xfrm>
          <a:prstGeom prst="rect">
            <a:avLst/>
          </a:prstGeom>
        </p:spPr>
      </p:pic>
    </p:spTree>
    <p:extLst>
      <p:ext uri="{BB962C8B-B14F-4D97-AF65-F5344CB8AC3E}">
        <p14:creationId xmlns:p14="http://schemas.microsoft.com/office/powerpoint/2010/main" val="465957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p>
            <a:fld id="{399B896F-9F50-448B-B0DC-A1F12360A73D}" type="datetimeFigureOut">
              <a:rPr lang="en-US">
                <a:solidFill>
                  <a:prstClr val="black"/>
                </a:solidFill>
              </a:rPr>
              <a:pPr/>
              <a:t>4/12/2018</a:t>
            </a:fld>
            <a:endParaRPr lang="en-US">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p>
            <a:fld id="{FF405EB5-6888-4253-A9EE-F774BAD40A3F}"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02728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p>
            <a:fld id="{399B896F-9F50-448B-B0DC-A1F12360A73D}" type="datetimeFigureOut">
              <a:rPr lang="en-US">
                <a:solidFill>
                  <a:prstClr val="black"/>
                </a:solidFill>
              </a:rPr>
              <a:pPr/>
              <a:t>4/12/2018</a:t>
            </a:fld>
            <a:endParaRPr lang="en-US">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p>
            <a:fld id="{FF405EB5-6888-4253-A9EE-F774BAD40A3F}"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42958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4"/>
            <a:ext cx="2743200" cy="365125"/>
          </a:xfrm>
          <a:prstGeom prst="rect">
            <a:avLst/>
          </a:prstGeom>
        </p:spPr>
        <p:txBody>
          <a:bodyPr/>
          <a:lstStyle/>
          <a:p>
            <a:fld id="{399B896F-9F50-448B-B0DC-A1F12360A73D}" type="datetimeFigureOut">
              <a:rPr lang="en-US">
                <a:solidFill>
                  <a:prstClr val="black"/>
                </a:solidFill>
              </a:rPr>
              <a:pPr/>
              <a:t>4/12/2018</a:t>
            </a:fld>
            <a:endParaRPr lang="en-US">
              <a:solidFill>
                <a:prstClr val="black"/>
              </a:solidFill>
            </a:endParaRPr>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p>
            <a:fld id="{FF405EB5-6888-4253-A9EE-F774BAD40A3F}"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97912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4"/>
            <a:ext cx="2743200" cy="365125"/>
          </a:xfrm>
          <a:prstGeom prst="rect">
            <a:avLst/>
          </a:prstGeom>
        </p:spPr>
        <p:txBody>
          <a:bodyPr/>
          <a:lstStyle/>
          <a:p>
            <a:fld id="{399B896F-9F50-448B-B0DC-A1F12360A73D}" type="datetimeFigureOut">
              <a:rPr lang="en-US">
                <a:solidFill>
                  <a:prstClr val="black"/>
                </a:solidFill>
              </a:rPr>
              <a:pPr/>
              <a:t>4/12/2018</a:t>
            </a:fld>
            <a:endParaRPr lang="en-US">
              <a:solidFill>
                <a:prstClr val="black"/>
              </a:solidFill>
            </a:endParaRPr>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p>
            <a:fld id="{FF405EB5-6888-4253-A9EE-F774BAD40A3F}"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49907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72974397-3577-4062-850A-0A5F4273CAC4}" type="datetimeFigureOut">
              <a:rPr lang="en-US" smtClean="0">
                <a:solidFill>
                  <a:prstClr val="black"/>
                </a:solidFill>
              </a:rPr>
              <a:pPr/>
              <a:t>4/12/2018</a:t>
            </a:fld>
            <a:endParaRPr lang="en-US">
              <a:solidFill>
                <a:prstClr val="black"/>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FAD4702F-D04C-436A-B35C-332FDAA06CE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91156392"/>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993022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8901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8118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28650" y="365126"/>
            <a:ext cx="10970874" cy="1325563"/>
          </a:xfrm>
          <a:prstGeom prst="rect">
            <a:avLst/>
          </a:prstGeom>
        </p:spPr>
        <p:txBody>
          <a:bodyPr/>
          <a:lstStyle>
            <a:lvl1pPr>
              <a:defRPr sz="4400" b="1" i="0">
                <a:solidFill>
                  <a:schemeClr val="bg1"/>
                </a:solidFill>
                <a:latin typeface="Calibri" charset="0"/>
                <a:ea typeface="Calibri" charset="0"/>
                <a:cs typeface="Calibri" charset="0"/>
              </a:defRPr>
            </a:lvl1pPr>
          </a:lstStyle>
          <a:p>
            <a:r>
              <a:rPr lang="en-US" dirty="0"/>
              <a:t>Your Title Will Appear Here</a:t>
            </a:r>
          </a:p>
        </p:txBody>
      </p:sp>
      <p:sp>
        <p:nvSpPr>
          <p:cNvPr id="8" name="Content Placeholder 2"/>
          <p:cNvSpPr>
            <a:spLocks noGrp="1"/>
          </p:cNvSpPr>
          <p:nvPr>
            <p:ph idx="1" hasCustomPrompt="1"/>
          </p:nvPr>
        </p:nvSpPr>
        <p:spPr>
          <a:xfrm>
            <a:off x="628650" y="1825625"/>
            <a:ext cx="9172896" cy="3871790"/>
          </a:xfrm>
          <a:prstGeom prst="rect">
            <a:avLst/>
          </a:prstGeom>
        </p:spPr>
        <p:txBody>
          <a:bodyPr/>
          <a:lstStyle>
            <a:lvl1pPr>
              <a:defRPr b="0" i="0">
                <a:latin typeface="Calibri" charset="0"/>
                <a:ea typeface="Calibri" charset="0"/>
                <a:cs typeface="Calibri" charset="0"/>
              </a:defRPr>
            </a:lvl1pPr>
          </a:lstStyle>
          <a:p>
            <a:pPr lvl="0"/>
            <a:r>
              <a:rPr lang="en-US" dirty="0"/>
              <a:t>Click to add text</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24299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64167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904035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4/12/2018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91914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48224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B61BEF0D-F0BB-DE4B-95CE-6DB70DBA9567}" type="datetimeFigureOut">
              <a:rPr lang="en-US" smtClean="0"/>
              <a:pPr/>
              <a:t>4/12/2018</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46242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74017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195158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B61BEF0D-F0BB-DE4B-95CE-6DB70DBA9567}" type="datetimeFigureOut">
              <a:rPr lang="en-US" smtClean="0"/>
              <a:pPr/>
              <a:t>4/12/2018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69022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58806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651164"/>
            <a:ext cx="9172896" cy="5046251"/>
          </a:xfrm>
          <a:prstGeom prst="rect">
            <a:avLst/>
          </a:prstGeom>
        </p:spPr>
        <p:txBody>
          <a:bodyPr/>
          <a:lstStyle>
            <a:lvl1pPr>
              <a:defRPr b="0" i="0">
                <a:latin typeface="Calibri" charset="0"/>
                <a:ea typeface="Calibri" charset="0"/>
                <a:cs typeface="Calibri" charset="0"/>
              </a:defRPr>
            </a:lvl1pPr>
          </a:lstStyle>
          <a:p>
            <a:pPr lvl="0"/>
            <a:r>
              <a:rPr lang="en-US" dirty="0"/>
              <a:t>Click to add text</a:t>
            </a:r>
          </a:p>
        </p:txBody>
      </p:sp>
    </p:spTree>
    <p:extLst>
      <p:ext uri="{BB962C8B-B14F-4D97-AF65-F5344CB8AC3E}">
        <p14:creationId xmlns:p14="http://schemas.microsoft.com/office/powerpoint/2010/main" val="4270397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611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020603"/>
            <a:ext cx="10363200" cy="1640065"/>
          </a:xfrm>
        </p:spPr>
        <p:txBody>
          <a:bodyPr anchor="b"/>
          <a:lstStyle>
            <a:lvl1pPr algn="ctr">
              <a:defRPr sz="6000">
                <a:latin typeface="Aharoni" panose="02010803020104030203" pitchFamily="2" charset="-79"/>
                <a:cs typeface="Aharoni" panose="02010803020104030203" pitchFamily="2" charset="-79"/>
              </a:defRPr>
            </a:lvl1pPr>
          </a:lstStyle>
          <a:p>
            <a:r>
              <a:rPr lang="en-US"/>
              <a:t>Click to edit Master title style</a:t>
            </a:r>
            <a:endParaRPr lang="en-US" dirty="0"/>
          </a:p>
        </p:txBody>
      </p:sp>
      <p:sp>
        <p:nvSpPr>
          <p:cNvPr id="3" name="Subtitle 2"/>
          <p:cNvSpPr>
            <a:spLocks noGrp="1"/>
          </p:cNvSpPr>
          <p:nvPr>
            <p:ph type="subTitle" idx="1"/>
          </p:nvPr>
        </p:nvSpPr>
        <p:spPr>
          <a:xfrm>
            <a:off x="1524000" y="5640511"/>
            <a:ext cx="9144000" cy="583058"/>
          </a:xfrm>
        </p:spPr>
        <p:txBody>
          <a:bodyPr/>
          <a:lstStyle>
            <a:lvl1pPr marL="0" indent="0" algn="ctr">
              <a:buNone/>
              <a:defRPr sz="2400">
                <a:latin typeface="Aharoni" panose="02010803020104030203" pitchFamily="2" charset="-79"/>
                <a:cs typeface="Aharoni" panose="02010803020104030203"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958E7F5-FCEF-43F8-90CF-2FEAC8739C07}" type="datetime1">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75000"/>
                    <a:lumOff val="25000"/>
                  </a:schemeClr>
                </a:solidFill>
              </a:defRPr>
            </a:lvl1pPr>
          </a:lstStyle>
          <a:p>
            <a:fld id="{98B75FEB-8233-41AF-AE25-1ACB0E3A5A07}" type="slidenum">
              <a:rPr lang="en-US" smtClean="0"/>
              <a:pPr/>
              <a:t>‹#›</a:t>
            </a:fld>
            <a:endParaRPr lang="en-US"/>
          </a:p>
        </p:txBody>
      </p:sp>
    </p:spTree>
    <p:extLst>
      <p:ext uri="{BB962C8B-B14F-4D97-AF65-F5344CB8AC3E}">
        <p14:creationId xmlns:p14="http://schemas.microsoft.com/office/powerpoint/2010/main" val="2444344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13CC99-7E9F-48B2-8C2B-E96B7EBFCCE7}" type="datetime1">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75FEB-8233-41AF-AE25-1ACB0E3A5A07}" type="slidenum">
              <a:rPr lang="en-US" smtClean="0"/>
              <a:t>‹#›</a:t>
            </a:fld>
            <a:endParaRPr lang="en-US"/>
          </a:p>
        </p:txBody>
      </p:sp>
    </p:spTree>
    <p:extLst>
      <p:ext uri="{BB962C8B-B14F-4D97-AF65-F5344CB8AC3E}">
        <p14:creationId xmlns:p14="http://schemas.microsoft.com/office/powerpoint/2010/main" val="8065623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96D896-9E89-456E-AC6A-527BB290084A}" type="datetime1">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75FEB-8233-41AF-AE25-1ACB0E3A5A07}" type="slidenum">
              <a:rPr lang="en-US" smtClean="0"/>
              <a:t>‹#›</a:t>
            </a:fld>
            <a:endParaRPr lang="en-US"/>
          </a:p>
        </p:txBody>
      </p:sp>
    </p:spTree>
    <p:extLst>
      <p:ext uri="{BB962C8B-B14F-4D97-AF65-F5344CB8AC3E}">
        <p14:creationId xmlns:p14="http://schemas.microsoft.com/office/powerpoint/2010/main" val="9849747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454A73-C617-4AEC-AE85-BA1F2172B225}" type="datetime1">
              <a:rPr lang="en-US" smtClean="0"/>
              <a:t>4/12/2018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B75FEB-8233-41AF-AE25-1ACB0E3A5A07}" type="slidenum">
              <a:rPr lang="en-US" smtClean="0"/>
              <a:t>‹#›</a:t>
            </a:fld>
            <a:endParaRPr lang="en-US"/>
          </a:p>
        </p:txBody>
      </p:sp>
    </p:spTree>
    <p:extLst>
      <p:ext uri="{BB962C8B-B14F-4D97-AF65-F5344CB8AC3E}">
        <p14:creationId xmlns:p14="http://schemas.microsoft.com/office/powerpoint/2010/main" val="2872925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531A42-FBCC-464B-9329-D29A8D31AF48}" type="datetime1">
              <a:rPr lang="en-US" smtClean="0"/>
              <a:t>4/12/2018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B75FEB-8233-41AF-AE25-1ACB0E3A5A07}" type="slidenum">
              <a:rPr lang="en-US" smtClean="0"/>
              <a:t>‹#›</a:t>
            </a:fld>
            <a:endParaRPr lang="en-US"/>
          </a:p>
        </p:txBody>
      </p:sp>
    </p:spTree>
    <p:extLst>
      <p:ext uri="{BB962C8B-B14F-4D97-AF65-F5344CB8AC3E}">
        <p14:creationId xmlns:p14="http://schemas.microsoft.com/office/powerpoint/2010/main" val="1221045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75A6CE-46F2-4C58-9009-01F4CAC3EAEF}" type="datetime1">
              <a:rPr lang="en-US" smtClean="0"/>
              <a:t>4/12/2018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B75FEB-8233-41AF-AE25-1ACB0E3A5A07}" type="slidenum">
              <a:rPr lang="en-US" smtClean="0"/>
              <a:t>‹#›</a:t>
            </a:fld>
            <a:endParaRPr lang="en-US"/>
          </a:p>
        </p:txBody>
      </p:sp>
    </p:spTree>
    <p:extLst>
      <p:ext uri="{BB962C8B-B14F-4D97-AF65-F5344CB8AC3E}">
        <p14:creationId xmlns:p14="http://schemas.microsoft.com/office/powerpoint/2010/main" val="15668284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34D793-CEFD-4878-88B0-824EBF6228F3}" type="datetime1">
              <a:rPr lang="en-US" smtClean="0"/>
              <a:t>4/12/2018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B75FEB-8233-41AF-AE25-1ACB0E3A5A07}" type="slidenum">
              <a:rPr lang="en-US" smtClean="0"/>
              <a:t>‹#›</a:t>
            </a:fld>
            <a:endParaRPr lang="en-US"/>
          </a:p>
        </p:txBody>
      </p:sp>
    </p:spTree>
    <p:extLst>
      <p:ext uri="{BB962C8B-B14F-4D97-AF65-F5344CB8AC3E}">
        <p14:creationId xmlns:p14="http://schemas.microsoft.com/office/powerpoint/2010/main" val="78035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E6710D-128B-4B47-A996-49D5232FE548}" type="datetime1">
              <a:rPr lang="en-US" smtClean="0"/>
              <a:t>4/12/2018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B75FEB-8233-41AF-AE25-1ACB0E3A5A07}" type="slidenum">
              <a:rPr lang="en-US" smtClean="0"/>
              <a:t>‹#›</a:t>
            </a:fld>
            <a:endParaRPr lang="en-US"/>
          </a:p>
        </p:txBody>
      </p:sp>
    </p:spTree>
    <p:extLst>
      <p:ext uri="{BB962C8B-B14F-4D97-AF65-F5344CB8AC3E}">
        <p14:creationId xmlns:p14="http://schemas.microsoft.com/office/powerpoint/2010/main" val="4154799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AF466B-BE64-47FC-AB23-51F9652F2B9A}" type="datetime1">
              <a:rPr lang="en-US" smtClean="0"/>
              <a:t>4/12/2018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B75FEB-8233-41AF-AE25-1ACB0E3A5A07}" type="slidenum">
              <a:rPr lang="en-US" smtClean="0"/>
              <a:t>‹#›</a:t>
            </a:fld>
            <a:endParaRPr lang="en-US"/>
          </a:p>
        </p:txBody>
      </p:sp>
    </p:spTree>
    <p:extLst>
      <p:ext uri="{BB962C8B-B14F-4D97-AF65-F5344CB8AC3E}">
        <p14:creationId xmlns:p14="http://schemas.microsoft.com/office/powerpoint/2010/main" val="2273067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CPA Blue Splash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7"/>
          <p:cNvSpPr>
            <a:spLocks noGrp="1"/>
          </p:cNvSpPr>
          <p:nvPr>
            <p:ph type="title" hasCustomPrompt="1"/>
          </p:nvPr>
        </p:nvSpPr>
        <p:spPr>
          <a:xfrm>
            <a:off x="1308751" y="2242480"/>
            <a:ext cx="9602404" cy="1325563"/>
          </a:xfrm>
          <a:prstGeom prst="rect">
            <a:avLst/>
          </a:prstGeom>
        </p:spPr>
        <p:txBody>
          <a:bodyPr/>
          <a:lstStyle>
            <a:lvl1pPr algn="ctr">
              <a:defRPr sz="4400" b="1" i="0">
                <a:solidFill>
                  <a:schemeClr val="bg1"/>
                </a:solidFill>
                <a:latin typeface="Calibri" charset="0"/>
                <a:ea typeface="Calibri" charset="0"/>
                <a:cs typeface="Calibri" charset="0"/>
              </a:defRPr>
            </a:lvl1pPr>
          </a:lstStyle>
          <a:p>
            <a:r>
              <a:rPr lang="en-US" dirty="0"/>
              <a:t>Words Will Appear Here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D59CC8-ACCC-4B47-AA54-50BB688D7C30}" type="datetime1">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75FEB-8233-41AF-AE25-1ACB0E3A5A07}" type="slidenum">
              <a:rPr lang="en-US" smtClean="0"/>
              <a:t>‹#›</a:t>
            </a:fld>
            <a:endParaRPr lang="en-US"/>
          </a:p>
        </p:txBody>
      </p:sp>
    </p:spTree>
    <p:extLst>
      <p:ext uri="{BB962C8B-B14F-4D97-AF65-F5344CB8AC3E}">
        <p14:creationId xmlns:p14="http://schemas.microsoft.com/office/powerpoint/2010/main" val="32864403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4B56BA-1636-4596-AA7B-C82BBE46C886}" type="datetime1">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75FEB-8233-41AF-AE25-1ACB0E3A5A07}" type="slidenum">
              <a:rPr lang="en-US" smtClean="0"/>
              <a:t>‹#›</a:t>
            </a:fld>
            <a:endParaRPr lang="en-US"/>
          </a:p>
        </p:txBody>
      </p:sp>
    </p:spTree>
    <p:extLst>
      <p:ext uri="{BB962C8B-B14F-4D97-AF65-F5344CB8AC3E}">
        <p14:creationId xmlns:p14="http://schemas.microsoft.com/office/powerpoint/2010/main" val="1658584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90256"/>
            <a:ext cx="9144000" cy="2387600"/>
          </a:xfrm>
        </p:spPr>
        <p:txBody>
          <a:bodyPr anchor="b">
            <a:normAutofit/>
          </a:bodyPr>
          <a:lstStyle>
            <a:lvl1pPr algn="ctr">
              <a:defRPr sz="5400">
                <a:latin typeface="+mn-lt"/>
              </a:defRPr>
            </a:lvl1pPr>
          </a:lstStyle>
          <a:p>
            <a:r>
              <a:rPr lang="en-US" dirty="0"/>
              <a:t>Click to edit Master title style</a:t>
            </a:r>
          </a:p>
        </p:txBody>
      </p:sp>
      <p:sp>
        <p:nvSpPr>
          <p:cNvPr id="3" name="Subtitle 2"/>
          <p:cNvSpPr>
            <a:spLocks noGrp="1"/>
          </p:cNvSpPr>
          <p:nvPr>
            <p:ph type="subTitle" idx="1"/>
          </p:nvPr>
        </p:nvSpPr>
        <p:spPr>
          <a:xfrm>
            <a:off x="1524000" y="4169931"/>
            <a:ext cx="9144000" cy="1655762"/>
          </a:xfrm>
        </p:spPr>
        <p:txBody>
          <a:bodyPr>
            <a:normAutofit/>
          </a:bodyPr>
          <a:lstStyle>
            <a:lvl1pPr marL="0" indent="0" algn="ctr">
              <a:buNone/>
              <a:defRPr sz="2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7821" y="0"/>
            <a:ext cx="1554179"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833" y="3"/>
            <a:ext cx="2819400" cy="1647825"/>
          </a:xfrm>
          <a:prstGeom prst="rect">
            <a:avLst/>
          </a:prstGeom>
        </p:spPr>
      </p:pic>
    </p:spTree>
    <p:extLst>
      <p:ext uri="{BB962C8B-B14F-4D97-AF65-F5344CB8AC3E}">
        <p14:creationId xmlns:p14="http://schemas.microsoft.com/office/powerpoint/2010/main" val="2052155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3154187" cy="1436960"/>
          </a:xfrm>
          <a:prstGeom prst="rect">
            <a:avLst/>
          </a:prstGeom>
        </p:spPr>
      </p:pic>
      <p:sp>
        <p:nvSpPr>
          <p:cNvPr id="2" name="Title 1"/>
          <p:cNvSpPr>
            <a:spLocks noGrp="1"/>
          </p:cNvSpPr>
          <p:nvPr>
            <p:ph type="title"/>
          </p:nvPr>
        </p:nvSpPr>
        <p:spPr>
          <a:xfrm>
            <a:off x="2618073" y="1"/>
            <a:ext cx="8803907" cy="1325563"/>
          </a:xfrm>
        </p:spPr>
        <p:txBody>
          <a:bodyPr>
            <a:normAutofit/>
          </a:bodyPr>
          <a:lstStyle>
            <a:lvl1pPr algn="ctr">
              <a:defRPr sz="4000">
                <a:latin typeface="+mn-lt"/>
              </a:defRPr>
            </a:lvl1pPr>
          </a:lstStyle>
          <a:p>
            <a:r>
              <a:rPr lang="en-US" dirty="0"/>
              <a:t>Click to edit Master title style</a:t>
            </a:r>
          </a:p>
        </p:txBody>
      </p:sp>
      <p:sp>
        <p:nvSpPr>
          <p:cNvPr id="3" name="Content Placeholder 2"/>
          <p:cNvSpPr>
            <a:spLocks noGrp="1"/>
          </p:cNvSpPr>
          <p:nvPr>
            <p:ph idx="1"/>
          </p:nvPr>
        </p:nvSpPr>
        <p:spPr>
          <a:xfrm>
            <a:off x="1274541" y="1662002"/>
            <a:ext cx="10515600" cy="4351338"/>
          </a:xfrm>
        </p:spPr>
        <p:txBody>
          <a:bodyPr>
            <a:normAutofit/>
          </a:bodyPr>
          <a:lstStyle>
            <a:lvl1pPr marL="171450" indent="-171450">
              <a:buClr>
                <a:srgbClr val="FF6600"/>
              </a:buClr>
              <a:buSzPct val="110000"/>
              <a:buFont typeface="Wingdings" panose="05000000000000000000" pitchFamily="2" charset="2"/>
              <a:buChar char="ü"/>
              <a:defRPr sz="2800"/>
            </a:lvl1pPr>
            <a:lvl2pPr marL="514350" indent="-171450">
              <a:buClr>
                <a:srgbClr val="FF6600"/>
              </a:buClr>
              <a:buFont typeface="Wingdings" panose="05000000000000000000" pitchFamily="2" charset="2"/>
              <a:buChar char="§"/>
              <a:defRPr sz="2400"/>
            </a:lvl2pPr>
            <a:lvl3pPr>
              <a:defRPr sz="1800"/>
            </a:lvl3pPr>
            <a:lvl4pPr marL="1200150" indent="-171450">
              <a:buFont typeface="Calibri" panose="020F0502020204030204" pitchFamily="34" charset="0"/>
              <a:buChar cha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0128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37" y="3"/>
            <a:ext cx="2819400" cy="1647825"/>
          </a:xfrm>
          <a:prstGeom prst="rect">
            <a:avLst/>
          </a:prstGeom>
        </p:spPr>
      </p:pic>
    </p:spTree>
    <p:extLst>
      <p:ext uri="{BB962C8B-B14F-4D97-AF65-F5344CB8AC3E}">
        <p14:creationId xmlns:p14="http://schemas.microsoft.com/office/powerpoint/2010/main" val="2319389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4"/>
            <a:ext cx="2743200" cy="365125"/>
          </a:xfrm>
          <a:prstGeom prst="rect">
            <a:avLst/>
          </a:prstGeom>
        </p:spPr>
        <p:txBody>
          <a:bodyPr/>
          <a:lstStyle/>
          <a:p>
            <a:fld id="{399B896F-9F50-448B-B0DC-A1F12360A73D}" type="datetimeFigureOut">
              <a:rPr lang="en-US">
                <a:solidFill>
                  <a:prstClr val="black"/>
                </a:solidFill>
              </a:rPr>
              <a:pPr/>
              <a:t>4/12/2018</a:t>
            </a:fld>
            <a:endParaRPr lang="en-US">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p>
            <a:fld id="{FF405EB5-6888-4253-A9EE-F774BAD40A3F}"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64649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4"/>
            <a:ext cx="2743200" cy="365125"/>
          </a:xfrm>
          <a:prstGeom prst="rect">
            <a:avLst/>
          </a:prstGeom>
        </p:spPr>
        <p:txBody>
          <a:bodyPr/>
          <a:lstStyle/>
          <a:p>
            <a:fld id="{399B896F-9F50-448B-B0DC-A1F12360A73D}" type="datetimeFigureOut">
              <a:rPr lang="en-US">
                <a:solidFill>
                  <a:prstClr val="black"/>
                </a:solidFill>
              </a:rPr>
              <a:pPr/>
              <a:t>4/12/2018</a:t>
            </a:fld>
            <a:endParaRPr lang="en-US">
              <a:solidFill>
                <a:prstClr val="black"/>
              </a:solidFill>
            </a:endParaRPr>
          </a:p>
        </p:txBody>
      </p:sp>
      <p:sp>
        <p:nvSpPr>
          <p:cNvPr id="8" name="Footer Placeholder 7"/>
          <p:cNvSpPr>
            <a:spLocks noGrp="1"/>
          </p:cNvSpPr>
          <p:nvPr>
            <p:ph type="ftr" sz="quarter" idx="11"/>
          </p:nvPr>
        </p:nvSpPr>
        <p:spPr>
          <a:xfrm>
            <a:off x="4038600" y="6356354"/>
            <a:ext cx="41148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8610600" y="6356354"/>
            <a:ext cx="2743200" cy="365125"/>
          </a:xfrm>
          <a:prstGeom prst="rect">
            <a:avLst/>
          </a:prstGeom>
        </p:spPr>
        <p:txBody>
          <a:bodyPr/>
          <a:lstStyle/>
          <a:p>
            <a:fld id="{FF405EB5-6888-4253-A9EE-F774BAD40A3F}"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83611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3.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012080"/>
      </p:ext>
    </p:extLst>
  </p:cSld>
  <p:clrMap bg1="lt1" tx1="dk1" bg2="lt2" tx2="dk2" accent1="accent1" accent2="accent2" accent3="accent3" accent4="accent4" accent5="accent5" accent6="accent6" hlink="hlink" folHlink="folHlink"/>
  <p:sldLayoutIdLst>
    <p:sldLayoutId id="2147483679" r:id="rId1"/>
    <p:sldLayoutId id="2147483669" r:id="rId2"/>
    <p:sldLayoutId id="2147483684" r:id="rId3"/>
    <p:sldLayoutId id="214748368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835203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6858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Clr>
          <a:srgbClr val="FF6600"/>
        </a:buClr>
        <a:buSzPct val="110000"/>
        <a:buFont typeface="Wingdings" panose="05000000000000000000" pitchFamily="2" charset="2"/>
        <a:buChar char="ü"/>
        <a:defRPr sz="2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FF6600"/>
        </a:buClr>
        <a:buFont typeface="Wingdings" panose="05000000000000000000" pitchFamily="2" charset="2"/>
        <a:buChar char="§"/>
        <a:defRPr sz="2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Calibri" panose="020F050202020403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B61BEF0D-F0BB-DE4B-95CE-6DB70DBA9567}" type="datetimeFigureOut">
              <a:rPr lang="en-US" smtClean="0"/>
              <a:pPr/>
              <a:t>4/12/2018</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75634593"/>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5074" y="365127"/>
            <a:ext cx="11534455" cy="75475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15074" y="1202077"/>
            <a:ext cx="11534455" cy="49748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41029" y="652073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63DA93-09B3-4FF3-BA14-F5C17D8518D1}" type="datetime1">
              <a:rPr lang="en-US" smtClean="0"/>
              <a:t>4/12/2018</a:t>
            </a:fld>
            <a:endParaRPr lang="en-US"/>
          </a:p>
        </p:txBody>
      </p:sp>
      <p:sp>
        <p:nvSpPr>
          <p:cNvPr id="5" name="Footer Placeholder 4"/>
          <p:cNvSpPr>
            <a:spLocks noGrp="1"/>
          </p:cNvSpPr>
          <p:nvPr>
            <p:ph type="ftr" sz="quarter" idx="3"/>
          </p:nvPr>
        </p:nvSpPr>
        <p:spPr>
          <a:xfrm>
            <a:off x="38532" y="6520736"/>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02940" y="6520736"/>
            <a:ext cx="545387"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fld id="{98B75FEB-8233-41AF-AE25-1ACB0E3A5A07}" type="slidenum">
              <a:rPr lang="en-US" smtClean="0"/>
              <a:pPr/>
              <a:t>‹#›</a:t>
            </a:fld>
            <a:endParaRPr lang="en-US"/>
          </a:p>
        </p:txBody>
      </p:sp>
    </p:spTree>
    <p:extLst>
      <p:ext uri="{BB962C8B-B14F-4D97-AF65-F5344CB8AC3E}">
        <p14:creationId xmlns:p14="http://schemas.microsoft.com/office/powerpoint/2010/main" val="44037484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hyperlink" Target="https://payorsolutions.cvshealth.com/programs-and-services/specialty/specialty-cost-management" TargetMode="External"/><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en.wikipedia.org/wiki/Elderly_care" TargetMode="Externa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hyperlink" Target="http://www.caregiveraction.org/" TargetMode="External"/><Relationship Id="rId7"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37.xml"/><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4.jpeg"/><Relationship Id="rId3" Type="http://schemas.openxmlformats.org/officeDocument/2006/relationships/image" Target="../media/image41.png"/><Relationship Id="rId21" Type="http://schemas.openxmlformats.org/officeDocument/2006/relationships/image" Target="../media/image59.png"/><Relationship Id="rId34" Type="http://schemas.openxmlformats.org/officeDocument/2006/relationships/image" Target="../media/image72.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63.png"/><Relationship Id="rId33" Type="http://schemas.openxmlformats.org/officeDocument/2006/relationships/image" Target="../media/image71.jpeg"/><Relationship Id="rId38" Type="http://schemas.openxmlformats.org/officeDocument/2006/relationships/image" Target="../media/image76.tiff"/><Relationship Id="rId2" Type="http://schemas.openxmlformats.org/officeDocument/2006/relationships/notesSlide" Target="../notesSlides/notesSlide26.xml"/><Relationship Id="rId16" Type="http://schemas.openxmlformats.org/officeDocument/2006/relationships/image" Target="../media/image54.png"/><Relationship Id="rId20" Type="http://schemas.openxmlformats.org/officeDocument/2006/relationships/image" Target="../media/image58.png"/><Relationship Id="rId29" Type="http://schemas.openxmlformats.org/officeDocument/2006/relationships/image" Target="../media/image67.png"/><Relationship Id="rId1" Type="http://schemas.openxmlformats.org/officeDocument/2006/relationships/slideLayout" Target="../slideLayouts/slideLayout32.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62.png"/><Relationship Id="rId32" Type="http://schemas.openxmlformats.org/officeDocument/2006/relationships/image" Target="../media/image70.png"/><Relationship Id="rId37" Type="http://schemas.openxmlformats.org/officeDocument/2006/relationships/image" Target="../media/image75.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28" Type="http://schemas.openxmlformats.org/officeDocument/2006/relationships/image" Target="../media/image66.png"/><Relationship Id="rId36" Type="http://schemas.openxmlformats.org/officeDocument/2006/relationships/image" Target="../media/image74.png"/><Relationship Id="rId10" Type="http://schemas.openxmlformats.org/officeDocument/2006/relationships/image" Target="../media/image48.png"/><Relationship Id="rId19" Type="http://schemas.openxmlformats.org/officeDocument/2006/relationships/image" Target="../media/image57.png"/><Relationship Id="rId31" Type="http://schemas.openxmlformats.org/officeDocument/2006/relationships/image" Target="../media/image69.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60.png"/><Relationship Id="rId27" Type="http://schemas.openxmlformats.org/officeDocument/2006/relationships/image" Target="../media/image65.png"/><Relationship Id="rId30" Type="http://schemas.openxmlformats.org/officeDocument/2006/relationships/image" Target="../media/image68.png"/><Relationship Id="rId35" Type="http://schemas.openxmlformats.org/officeDocument/2006/relationships/image" Target="../media/image73.jpeg"/></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3" Type="http://schemas.openxmlformats.org/officeDocument/2006/relationships/image" Target="../media/image77.tiff"/><Relationship Id="rId7"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32.xml"/><Relationship Id="rId6" Type="http://schemas.openxmlformats.org/officeDocument/2006/relationships/image" Target="../media/image80.tiff"/><Relationship Id="rId5" Type="http://schemas.openxmlformats.org/officeDocument/2006/relationships/image" Target="../media/image79.tiff"/><Relationship Id="rId4" Type="http://schemas.openxmlformats.org/officeDocument/2006/relationships/image" Target="../media/image78.tiff"/></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able.madmimi.com/c/29106?id=10974327.82483.1.3a695a53ddbad00b0f3b3ea1281a169d"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8802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359" y="230351"/>
            <a:ext cx="11686783" cy="1325563"/>
          </a:xfrm>
        </p:spPr>
        <p:txBody>
          <a:bodyPr/>
          <a:lstStyle/>
          <a:p>
            <a:r>
              <a:rPr lang="en-US" altLang="en-US" dirty="0">
                <a:latin typeface="Calibri" panose="020F0502020204030204" pitchFamily="34" charset="0"/>
              </a:rPr>
              <a:t>“What CVS is doing to mom-and-pop pharmacies in the US will make your blood boil”</a:t>
            </a:r>
            <a:r>
              <a:rPr lang="en-US" altLang="en-US" i="1" dirty="0">
                <a:solidFill>
                  <a:srgbClr val="111516"/>
                </a:solidFill>
                <a:latin typeface="Calibri" panose="020F0502020204030204" pitchFamily="34" charset="0"/>
              </a:rPr>
              <a:t/>
            </a:r>
            <a:br>
              <a:rPr lang="en-US" altLang="en-US" i="1" dirty="0">
                <a:solidFill>
                  <a:srgbClr val="111516"/>
                </a:solidFill>
                <a:latin typeface="Calibri" panose="020F0502020204030204" pitchFamily="34" charset="0"/>
              </a:rPr>
            </a:br>
            <a:endParaRPr lang="en-US" dirty="0"/>
          </a:p>
        </p:txBody>
      </p:sp>
      <p:pic>
        <p:nvPicPr>
          <p:cNvPr id="1027" name="Picture 3" descr="https://tse3.mm.bing.net/th?id=OIP.jgOurLDw8r94KYORhOKXIgHaDX&amp;pid=15.1&amp;P=0&amp;w=431&amp;h=1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808" y="1762346"/>
            <a:ext cx="2782701" cy="126545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p:cNvSpPr>
            <a:spLocks noGrp="1"/>
          </p:cNvSpPr>
          <p:nvPr>
            <p:ph idx="1"/>
          </p:nvPr>
        </p:nvSpPr>
        <p:spPr>
          <a:xfrm>
            <a:off x="3131838" y="1762346"/>
            <a:ext cx="8755362" cy="4600875"/>
          </a:xfrm>
        </p:spPr>
        <p:txBody>
          <a:bodyPr/>
          <a:lstStyle/>
          <a:p>
            <a:pPr marL="0" indent="0">
              <a:buNone/>
            </a:pPr>
            <a:r>
              <a:rPr lang="en-US" sz="2400" b="1" i="1" dirty="0">
                <a:solidFill>
                  <a:srgbClr val="111516"/>
                </a:solidFill>
                <a:latin typeface="+mn-lt"/>
              </a:rPr>
              <a:t>March 30, 2018</a:t>
            </a:r>
          </a:p>
          <a:p>
            <a:pPr marL="342900" indent="-342900">
              <a:buFont typeface="Wingdings" panose="05000000000000000000" pitchFamily="2" charset="2"/>
              <a:buChar char="ü"/>
            </a:pPr>
            <a:r>
              <a:rPr lang="en-US" sz="2400" dirty="0">
                <a:solidFill>
                  <a:srgbClr val="111516"/>
                </a:solidFill>
                <a:latin typeface="+mn-lt"/>
              </a:rPr>
              <a:t>CVS Caremark, the in-house pharmacy benefit manager for CVS, has been accused of squeezing small pharmacies, driving some out of business.</a:t>
            </a:r>
          </a:p>
          <a:p>
            <a:pPr marL="0" indent="0">
              <a:buNone/>
            </a:pPr>
            <a:endParaRPr lang="en-US" sz="800" dirty="0">
              <a:solidFill>
                <a:srgbClr val="111516"/>
              </a:solidFill>
              <a:latin typeface="+mn-lt"/>
            </a:endParaRPr>
          </a:p>
          <a:p>
            <a:pPr marL="342900" indent="-342900">
              <a:buFont typeface="Wingdings" panose="05000000000000000000" pitchFamily="2" charset="2"/>
              <a:buChar char="ü"/>
            </a:pPr>
            <a:r>
              <a:rPr lang="en-US" sz="2400" dirty="0">
                <a:solidFill>
                  <a:srgbClr val="111516"/>
                </a:solidFill>
                <a:latin typeface="+mn-lt"/>
              </a:rPr>
              <a:t>Lawmakers in Arkansas and Ohio have been quick to pass laws designed to end this by demanding higher transparency or regulatory oversight.</a:t>
            </a:r>
          </a:p>
          <a:p>
            <a:pPr marL="0" indent="0">
              <a:buNone/>
            </a:pPr>
            <a:endParaRPr lang="en-US" sz="800" dirty="0">
              <a:solidFill>
                <a:srgbClr val="111516"/>
              </a:solidFill>
              <a:latin typeface="+mn-lt"/>
            </a:endParaRPr>
          </a:p>
          <a:p>
            <a:pPr marL="342900" indent="-342900">
              <a:buFont typeface="Wingdings" panose="05000000000000000000" pitchFamily="2" charset="2"/>
              <a:buChar char="ü"/>
            </a:pPr>
            <a:r>
              <a:rPr lang="en-US" sz="2400" dirty="0">
                <a:solidFill>
                  <a:srgbClr val="111516"/>
                </a:solidFill>
                <a:latin typeface="+mn-lt"/>
              </a:rPr>
              <a:t>CVS is also trying to buy up small pharmacies, which is much easier to do if they're going out of business.</a:t>
            </a:r>
          </a:p>
          <a:p>
            <a:endParaRPr lang="en-US" dirty="0"/>
          </a:p>
        </p:txBody>
      </p:sp>
    </p:spTree>
    <p:extLst>
      <p:ext uri="{BB962C8B-B14F-4D97-AF65-F5344CB8AC3E}">
        <p14:creationId xmlns:p14="http://schemas.microsoft.com/office/powerpoint/2010/main" val="847702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a:t>State Government Affairs</a:t>
            </a:r>
          </a:p>
        </p:txBody>
      </p:sp>
      <p:sp>
        <p:nvSpPr>
          <p:cNvPr id="3" name="Content Placeholder 2"/>
          <p:cNvSpPr>
            <a:spLocks noGrp="1"/>
          </p:cNvSpPr>
          <p:nvPr>
            <p:ph idx="1"/>
          </p:nvPr>
        </p:nvSpPr>
        <p:spPr>
          <a:xfrm>
            <a:off x="628650" y="1690689"/>
            <a:ext cx="9172896" cy="3871790"/>
          </a:xfrm>
          <a:prstGeom prst="rect">
            <a:avLst/>
          </a:prstGeom>
        </p:spPr>
        <p:txBody>
          <a:bodyPr anchor="t"/>
          <a:lstStyle/>
          <a:p>
            <a:pPr marL="0" indent="0">
              <a:buNone/>
            </a:pPr>
            <a:r>
              <a:rPr lang="en-US" b="1" dirty="0"/>
              <a:t>NCPA assistance to states</a:t>
            </a:r>
          </a:p>
          <a:p>
            <a:pPr lvl="1">
              <a:lnSpc>
                <a:spcPct val="100000"/>
              </a:lnSpc>
            </a:pPr>
            <a:r>
              <a:rPr lang="en-US" sz="2800" dirty="0"/>
              <a:t>Currently working with 35 states on legislative and regulatory issues</a:t>
            </a:r>
          </a:p>
          <a:p>
            <a:pPr lvl="1">
              <a:lnSpc>
                <a:spcPct val="100000"/>
              </a:lnSpc>
            </a:pPr>
            <a:r>
              <a:rPr lang="en-US" sz="2800" dirty="0"/>
              <a:t>Comprehensive PBM reform, patient protections, Medicaid reforms, scope of practice and prescriptive authority</a:t>
            </a:r>
            <a:endParaRPr lang="en-US" sz="2800" dirty="0">
              <a:cs typeface="Calibri"/>
            </a:endParaRPr>
          </a:p>
          <a:p>
            <a:pPr lvl="1">
              <a:lnSpc>
                <a:spcPct val="100000"/>
              </a:lnSpc>
            </a:pPr>
            <a:r>
              <a:rPr lang="en-US" sz="2800" dirty="0"/>
              <a:t>6 NCPA-assisted bills signed into law, 3 additional bills sent to governor</a:t>
            </a:r>
            <a:endParaRPr lang="en-US" dirty="0"/>
          </a:p>
          <a:p>
            <a:pPr marL="0" indent="0">
              <a:buNone/>
            </a:pPr>
            <a:endParaRPr lang="en-US" b="1" dirty="0"/>
          </a:p>
          <a:p>
            <a:pPr marL="0" indent="0">
              <a:buNone/>
            </a:pPr>
            <a:r>
              <a:rPr lang="en-US" b="1" dirty="0"/>
              <a:t>		Great leadership by state partners this session</a:t>
            </a:r>
          </a:p>
          <a:p>
            <a:endParaRPr lang="en-US" sz="1400" dirty="0"/>
          </a:p>
        </p:txBody>
      </p:sp>
    </p:spTree>
    <p:extLst>
      <p:ext uri="{BB962C8B-B14F-4D97-AF65-F5344CB8AC3E}">
        <p14:creationId xmlns:p14="http://schemas.microsoft.com/office/powerpoint/2010/main" val="1183788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3D9857-9659-4307-BB94-B7C6D37B6958}"/>
              </a:ext>
            </a:extLst>
          </p:cNvPr>
          <p:cNvSpPr>
            <a:spLocks noGrp="1"/>
          </p:cNvSpPr>
          <p:nvPr>
            <p:ph type="title"/>
          </p:nvPr>
        </p:nvSpPr>
        <p:spPr/>
        <p:txBody>
          <a:bodyPr/>
          <a:lstStyle/>
          <a:p>
            <a:r>
              <a:rPr lang="en-US" dirty="0"/>
              <a:t>NCPA Being Heard on Capitol Hill</a:t>
            </a:r>
          </a:p>
        </p:txBody>
      </p:sp>
      <p:pic>
        <p:nvPicPr>
          <p:cNvPr id="4" name="Content Placeholder 3">
            <a:extLst>
              <a:ext uri="{FF2B5EF4-FFF2-40B4-BE49-F238E27FC236}">
                <a16:creationId xmlns:a16="http://schemas.microsoft.com/office/drawing/2014/main" xmlns="" id="{AB34762F-9DA5-4E09-99E6-909E27357D1E}"/>
              </a:ext>
            </a:extLst>
          </p:cNvPr>
          <p:cNvPicPr>
            <a:picLocks noGrp="1" noChangeAspect="1"/>
          </p:cNvPicPr>
          <p:nvPr>
            <p:ph idx="1"/>
          </p:nvPr>
        </p:nvPicPr>
        <p:blipFill>
          <a:blip r:embed="rId2"/>
          <a:stretch>
            <a:fillRect/>
          </a:stretch>
        </p:blipFill>
        <p:spPr>
          <a:xfrm>
            <a:off x="98474" y="1808652"/>
            <a:ext cx="3559126" cy="3030634"/>
          </a:xfrm>
          <a:prstGeom prst="rect">
            <a:avLst/>
          </a:prstGeom>
        </p:spPr>
      </p:pic>
      <p:pic>
        <p:nvPicPr>
          <p:cNvPr id="5" name="Picture 4">
            <a:extLst>
              <a:ext uri="{FF2B5EF4-FFF2-40B4-BE49-F238E27FC236}">
                <a16:creationId xmlns:a16="http://schemas.microsoft.com/office/drawing/2014/main" xmlns="" id="{F668DDCC-43F7-4F39-B6B1-47C4FD0D2033}"/>
              </a:ext>
            </a:extLst>
          </p:cNvPr>
          <p:cNvPicPr>
            <a:picLocks noChangeAspect="1"/>
          </p:cNvPicPr>
          <p:nvPr/>
        </p:nvPicPr>
        <p:blipFill>
          <a:blip r:embed="rId3"/>
          <a:stretch>
            <a:fillRect/>
          </a:stretch>
        </p:blipFill>
        <p:spPr>
          <a:xfrm>
            <a:off x="7387809" y="1904866"/>
            <a:ext cx="4211715" cy="2807811"/>
          </a:xfrm>
          <a:prstGeom prst="rect">
            <a:avLst/>
          </a:prstGeom>
        </p:spPr>
      </p:pic>
      <p:pic>
        <p:nvPicPr>
          <p:cNvPr id="6" name="Picture 5">
            <a:extLst>
              <a:ext uri="{FF2B5EF4-FFF2-40B4-BE49-F238E27FC236}">
                <a16:creationId xmlns:a16="http://schemas.microsoft.com/office/drawing/2014/main" xmlns="" id="{D319B400-03BF-40B6-8B89-37AD077755FA}"/>
              </a:ext>
            </a:extLst>
          </p:cNvPr>
          <p:cNvPicPr>
            <a:picLocks noChangeAspect="1"/>
          </p:cNvPicPr>
          <p:nvPr/>
        </p:nvPicPr>
        <p:blipFill>
          <a:blip r:embed="rId4"/>
          <a:stretch>
            <a:fillRect/>
          </a:stretch>
        </p:blipFill>
        <p:spPr>
          <a:xfrm>
            <a:off x="3797300" y="2906533"/>
            <a:ext cx="3403600" cy="2744567"/>
          </a:xfrm>
          <a:prstGeom prst="rect">
            <a:avLst/>
          </a:prstGeom>
        </p:spPr>
      </p:pic>
      <p:sp>
        <p:nvSpPr>
          <p:cNvPr id="7" name="TextBox 6">
            <a:extLst>
              <a:ext uri="{FF2B5EF4-FFF2-40B4-BE49-F238E27FC236}">
                <a16:creationId xmlns:a16="http://schemas.microsoft.com/office/drawing/2014/main" xmlns="" id="{DBF937A0-F0FE-487F-A802-66DD0CC7C293}"/>
              </a:ext>
            </a:extLst>
          </p:cNvPr>
          <p:cNvSpPr txBox="1"/>
          <p:nvPr/>
        </p:nvSpPr>
        <p:spPr>
          <a:xfrm>
            <a:off x="3657600" y="1816688"/>
            <a:ext cx="31816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12/13/17:  NCPA CEO Doug Hoey testifying at House E&amp;C Committee Drug Supply Chain Hearing</a:t>
            </a:r>
          </a:p>
        </p:txBody>
      </p:sp>
      <p:sp>
        <p:nvSpPr>
          <p:cNvPr id="14" name="TextBox 13">
            <a:extLst>
              <a:ext uri="{FF2B5EF4-FFF2-40B4-BE49-F238E27FC236}">
                <a16:creationId xmlns:a16="http://schemas.microsoft.com/office/drawing/2014/main" xmlns="" id="{E3CAB242-9604-4E38-8765-E4C75016DCB6}"/>
              </a:ext>
            </a:extLst>
          </p:cNvPr>
          <p:cNvSpPr txBox="1"/>
          <p:nvPr/>
        </p:nvSpPr>
        <p:spPr>
          <a:xfrm>
            <a:off x="3797299" y="5438503"/>
            <a:ext cx="359050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1/30/18:  Pharmacy Owner Jake Olson testifying on behalf of NCPA at House E&amp;C Subcommittee on Health Compounding Hearing</a:t>
            </a:r>
          </a:p>
        </p:txBody>
      </p:sp>
      <p:sp>
        <p:nvSpPr>
          <p:cNvPr id="16" name="TextBox 15">
            <a:extLst>
              <a:ext uri="{FF2B5EF4-FFF2-40B4-BE49-F238E27FC236}">
                <a16:creationId xmlns:a16="http://schemas.microsoft.com/office/drawing/2014/main" xmlns="" id="{64B806FB-5937-42D1-8947-ACC9E3A28F1E}"/>
              </a:ext>
            </a:extLst>
          </p:cNvPr>
          <p:cNvSpPr txBox="1"/>
          <p:nvPr/>
        </p:nvSpPr>
        <p:spPr>
          <a:xfrm>
            <a:off x="7654509" y="4795461"/>
            <a:ext cx="45374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2/28/18:  Pharmacy Owner Richard Logan testifying on behalf of NCPA at House E&amp;C Subcommittee on Health Opioid Crisis Hearing</a:t>
            </a:r>
          </a:p>
        </p:txBody>
      </p:sp>
      <p:pic>
        <p:nvPicPr>
          <p:cNvPr id="2056" name="Picture 8" descr="Image result for House energy &amp; commerce committ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2932" y="207939"/>
            <a:ext cx="1767536" cy="1332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614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2018 NCPA Advocacy Priorities</a:t>
            </a:r>
          </a:p>
        </p:txBody>
      </p:sp>
      <p:sp>
        <p:nvSpPr>
          <p:cNvPr id="3" name="Content Placeholder 2"/>
          <p:cNvSpPr>
            <a:spLocks noGrp="1"/>
          </p:cNvSpPr>
          <p:nvPr>
            <p:ph idx="1"/>
          </p:nvPr>
        </p:nvSpPr>
        <p:spPr>
          <a:xfrm>
            <a:off x="189536" y="2054225"/>
            <a:ext cx="11900863" cy="3871790"/>
          </a:xfrm>
        </p:spPr>
        <p:txBody>
          <a:bodyPr/>
          <a:lstStyle/>
          <a:p>
            <a:pPr marL="0" indent="0">
              <a:buNone/>
              <a:defRPr/>
            </a:pPr>
            <a:r>
              <a:rPr lang="en-US" dirty="0"/>
              <a:t>1. Ban on Retroactive Pharmacy DIR Fees (H.R. 1038 / S. 413 )</a:t>
            </a:r>
          </a:p>
          <a:p>
            <a:pPr marL="0" indent="0">
              <a:buNone/>
              <a:defRPr/>
            </a:pPr>
            <a:endParaRPr lang="en-US" dirty="0"/>
          </a:p>
          <a:p>
            <a:pPr marL="0" indent="0">
              <a:buNone/>
              <a:defRPr/>
            </a:pPr>
            <a:r>
              <a:rPr lang="en-US" dirty="0"/>
              <a:t>2. MACs/Generic Drug Reimbursement (H.R. 1316)</a:t>
            </a:r>
          </a:p>
          <a:p>
            <a:pPr marL="0" indent="0">
              <a:buNone/>
              <a:defRPr/>
            </a:pPr>
            <a:endParaRPr lang="en-US" dirty="0"/>
          </a:p>
          <a:p>
            <a:pPr marL="0" indent="0">
              <a:buNone/>
              <a:defRPr/>
            </a:pPr>
            <a:r>
              <a:rPr lang="en-US" dirty="0"/>
              <a:t>3. Pharmacy Choice in Medicare Part D/Preferred Networks (H.R. 1939 / S. 1044)</a:t>
            </a:r>
          </a:p>
        </p:txBody>
      </p:sp>
    </p:spTree>
    <p:extLst>
      <p:ext uri="{BB962C8B-B14F-4D97-AF65-F5344CB8AC3E}">
        <p14:creationId xmlns:p14="http://schemas.microsoft.com/office/powerpoint/2010/main" val="370596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 Fees – H.R. 1038 / S. 413  </a:t>
            </a:r>
          </a:p>
        </p:txBody>
      </p:sp>
      <p:sp>
        <p:nvSpPr>
          <p:cNvPr id="3" name="Content Placeholder 2"/>
          <p:cNvSpPr>
            <a:spLocks noGrp="1"/>
          </p:cNvSpPr>
          <p:nvPr>
            <p:ph idx="1"/>
          </p:nvPr>
        </p:nvSpPr>
        <p:spPr>
          <a:xfrm>
            <a:off x="0" y="1825625"/>
            <a:ext cx="12192000" cy="3871790"/>
          </a:xfrm>
        </p:spPr>
        <p:txBody>
          <a:bodyPr/>
          <a:lstStyle/>
          <a:p>
            <a:pPr marL="0" indent="0">
              <a:buNone/>
            </a:pPr>
            <a:r>
              <a:rPr lang="en-US" dirty="0"/>
              <a:t>“The Improving Transparency and Accuracy in Medicare Part D Drug Spending Act”</a:t>
            </a:r>
          </a:p>
          <a:p>
            <a:pPr lvl="1"/>
            <a:r>
              <a:rPr lang="en-US" dirty="0"/>
              <a:t>Bans retroactively reducing payment on clean claims submitted by pharmacies under Medicare Part D </a:t>
            </a:r>
          </a:p>
          <a:p>
            <a:pPr lvl="1"/>
            <a:r>
              <a:rPr lang="en-US" dirty="0"/>
              <a:t>Increases transparency in Medicare</a:t>
            </a:r>
          </a:p>
          <a:p>
            <a:pPr lvl="2" indent="-342900">
              <a:buFont typeface="Courier New" panose="02070309020205020404" pitchFamily="49" charset="0"/>
              <a:buChar char="o"/>
            </a:pPr>
            <a:r>
              <a:rPr lang="en-US" sz="2200" dirty="0"/>
              <a:t>Lowers cost sharing levels for seniors</a:t>
            </a:r>
          </a:p>
          <a:p>
            <a:pPr lvl="2" indent="-342900">
              <a:buFont typeface="Courier New" panose="02070309020205020404" pitchFamily="49" charset="0"/>
              <a:buChar char="o"/>
            </a:pPr>
            <a:r>
              <a:rPr lang="en-US" sz="2200" dirty="0"/>
              <a:t>Reduces the program’s catastrophic costs (DIR up from $8.7B to $23.6B)</a:t>
            </a:r>
          </a:p>
          <a:p>
            <a:pPr lvl="2" indent="-342900">
              <a:buFont typeface="Courier New" panose="02070309020205020404" pitchFamily="49" charset="0"/>
              <a:buChar char="o"/>
            </a:pPr>
            <a:r>
              <a:rPr lang="en-US" sz="2200" dirty="0"/>
              <a:t>Saves $3.4B/10 years, according to </a:t>
            </a:r>
            <a:r>
              <a:rPr lang="en-US" sz="2200" dirty="0" err="1"/>
              <a:t>Wakely</a:t>
            </a:r>
            <a:r>
              <a:rPr lang="en-US" sz="2200" dirty="0"/>
              <a:t> Group score</a:t>
            </a:r>
          </a:p>
          <a:p>
            <a:pPr lvl="1" indent="-342900">
              <a:buFont typeface="Arial" charset="0"/>
              <a:buChar char="•"/>
            </a:pPr>
            <a:r>
              <a:rPr lang="en-US" dirty="0"/>
              <a:t>Broad industry support shown via NCPA-generated sign-on letter resulting in over 120 signatories:  Grocers, Health Systems, Regional Chains, Specialty, State Assoc.’s, Wholesalers  </a:t>
            </a:r>
          </a:p>
        </p:txBody>
      </p:sp>
    </p:spTree>
    <p:extLst>
      <p:ext uri="{BB962C8B-B14F-4D97-AF65-F5344CB8AC3E}">
        <p14:creationId xmlns:p14="http://schemas.microsoft.com/office/powerpoint/2010/main" val="4024181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 Fees – H.R. 1038</a:t>
            </a:r>
          </a:p>
        </p:txBody>
      </p:sp>
      <p:sp>
        <p:nvSpPr>
          <p:cNvPr id="3" name="Content Placeholder 2"/>
          <p:cNvSpPr>
            <a:spLocks noGrp="1"/>
          </p:cNvSpPr>
          <p:nvPr>
            <p:ph idx="1"/>
          </p:nvPr>
        </p:nvSpPr>
        <p:spPr>
          <a:xfrm>
            <a:off x="2273300" y="1930400"/>
            <a:ext cx="9738046" cy="4109915"/>
          </a:xfrm>
        </p:spPr>
        <p:txBody>
          <a:bodyPr/>
          <a:lstStyle/>
          <a:p>
            <a:pPr marL="0" indent="0">
              <a:buNone/>
            </a:pPr>
            <a:r>
              <a:rPr lang="en-US" sz="3000" b="1" i="1" dirty="0"/>
              <a:t>67 Co-Sponsors</a:t>
            </a:r>
          </a:p>
          <a:p>
            <a:pPr marL="0" indent="0">
              <a:buNone/>
            </a:pPr>
            <a:r>
              <a:rPr lang="en-US" sz="2400" b="1" dirty="0"/>
              <a:t>Introduced by Reps. Morgan Griffith (R-VA) and Peter Welch (D-VT) </a:t>
            </a:r>
            <a:r>
              <a:rPr lang="en-US" sz="2400" dirty="0"/>
              <a:t>with </a:t>
            </a:r>
          </a:p>
          <a:p>
            <a:pPr marL="0" indent="0">
              <a:buNone/>
            </a:pPr>
            <a:r>
              <a:rPr lang="en-US" sz="2400" dirty="0"/>
              <a:t>Bruce </a:t>
            </a:r>
            <a:r>
              <a:rPr lang="en-US" sz="2400" dirty="0" err="1"/>
              <a:t>Babin</a:t>
            </a:r>
            <a:r>
              <a:rPr lang="en-US" sz="2400" dirty="0"/>
              <a:t> (R-TX), Lou Barletta (R-PA), Rod Blum (R-IA), </a:t>
            </a:r>
          </a:p>
          <a:p>
            <a:pPr marL="0" indent="0">
              <a:buNone/>
            </a:pPr>
            <a:r>
              <a:rPr lang="en-US" sz="2400" dirty="0"/>
              <a:t>Buddy Carter (R-GA), Doug Collins (R-GA), Rick Crawford (R-AR), </a:t>
            </a:r>
          </a:p>
          <a:p>
            <a:pPr marL="0" indent="0">
              <a:buNone/>
            </a:pPr>
            <a:r>
              <a:rPr lang="en-US" sz="2400" dirty="0"/>
              <a:t>Lloyd Doggett (D-TX), Drew Ferguson (R-GA), Bob Goodlatte (R-VA), </a:t>
            </a:r>
          </a:p>
          <a:p>
            <a:pPr marL="0" indent="0">
              <a:buNone/>
            </a:pPr>
            <a:r>
              <a:rPr lang="en-US" sz="2400" dirty="0"/>
              <a:t>Gregg Harper (R-MS), Walter Jones (R-NC), Thomas Massie (R-KY), </a:t>
            </a:r>
          </a:p>
          <a:p>
            <a:pPr marL="0" indent="0">
              <a:buNone/>
            </a:pPr>
            <a:r>
              <a:rPr lang="en-US" sz="2400" dirty="0"/>
              <a:t>Martha Roby (R-AL), Cathy McMorris Rodgers (R-WA), Phil Roe (R-TN), and </a:t>
            </a:r>
          </a:p>
          <a:p>
            <a:pPr marL="0" indent="0">
              <a:buNone/>
            </a:pPr>
            <a:r>
              <a:rPr lang="en-US" sz="2400" dirty="0"/>
              <a:t>Pete Sessions (R-TX)</a:t>
            </a:r>
          </a:p>
          <a:p>
            <a:pPr lvl="1"/>
            <a:endParaRPr lang="en-US" dirty="0"/>
          </a:p>
          <a:p>
            <a:endParaRPr lang="en-US" dirty="0"/>
          </a:p>
        </p:txBody>
      </p:sp>
      <p:pic>
        <p:nvPicPr>
          <p:cNvPr id="1026" name="Picture 2" descr="Image result for house of representatives seal">
            <a:extLst>
              <a:ext uri="{FF2B5EF4-FFF2-40B4-BE49-F238E27FC236}">
                <a16:creationId xmlns:a16="http://schemas.microsoft.com/office/drawing/2014/main" xmlns="" id="{BE28655C-D361-412C-BE89-B99C11B3E0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 y="1716284"/>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135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 Fees – S. 413</a:t>
            </a:r>
          </a:p>
        </p:txBody>
      </p:sp>
      <p:sp>
        <p:nvSpPr>
          <p:cNvPr id="3" name="Content Placeholder 2"/>
          <p:cNvSpPr>
            <a:spLocks noGrp="1"/>
          </p:cNvSpPr>
          <p:nvPr>
            <p:ph idx="1"/>
          </p:nvPr>
        </p:nvSpPr>
        <p:spPr>
          <a:xfrm>
            <a:off x="2501900" y="1952625"/>
            <a:ext cx="9306246" cy="3871790"/>
          </a:xfrm>
        </p:spPr>
        <p:txBody>
          <a:bodyPr/>
          <a:lstStyle/>
          <a:p>
            <a:pPr marL="0" indent="0">
              <a:buNone/>
            </a:pPr>
            <a:r>
              <a:rPr lang="en-US" sz="3000" b="1" i="1" dirty="0"/>
              <a:t>13 Co-Sponsors</a:t>
            </a:r>
          </a:p>
          <a:p>
            <a:pPr marL="0" indent="0">
              <a:buNone/>
            </a:pPr>
            <a:r>
              <a:rPr lang="en-US" sz="2400" b="1" dirty="0"/>
              <a:t>Introduced by Sens. Shelley Moore Capito (R-WV) and Jon Tester (D-MT) </a:t>
            </a:r>
          </a:p>
          <a:p>
            <a:pPr marL="0" indent="0">
              <a:buNone/>
            </a:pPr>
            <a:r>
              <a:rPr lang="en-US" sz="2400" dirty="0"/>
              <a:t>with John </a:t>
            </a:r>
            <a:r>
              <a:rPr lang="en-US" sz="2400" dirty="0" err="1"/>
              <a:t>Boozman</a:t>
            </a:r>
            <a:r>
              <a:rPr lang="en-US" sz="2400" dirty="0"/>
              <a:t> (R-AR), Tom Cotton (R-AR), Chuck Grassley (R-IA), </a:t>
            </a:r>
          </a:p>
          <a:p>
            <a:pPr marL="0" indent="0">
              <a:buNone/>
            </a:pPr>
            <a:r>
              <a:rPr lang="en-US" sz="2400" dirty="0"/>
              <a:t>Heidi Heitkamp (D-ND), James Lankford (R-OK), and Roger Wicker (R-MS)</a:t>
            </a:r>
          </a:p>
        </p:txBody>
      </p:sp>
      <p:pic>
        <p:nvPicPr>
          <p:cNvPr id="2050" name="Picture 2" descr="Image result for us senate seal">
            <a:extLst>
              <a:ext uri="{FF2B5EF4-FFF2-40B4-BE49-F238E27FC236}">
                <a16:creationId xmlns:a16="http://schemas.microsoft.com/office/drawing/2014/main" xmlns="" id="{C1ADAC3C-DD6A-44A2-8AF4-5F99A3753D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564" y="1763714"/>
            <a:ext cx="1961271" cy="1961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978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NCPA Part D Rule Efforts</a:t>
            </a:r>
          </a:p>
        </p:txBody>
      </p:sp>
      <p:sp>
        <p:nvSpPr>
          <p:cNvPr id="3" name="Content Placeholder 2"/>
          <p:cNvSpPr>
            <a:spLocks noGrp="1"/>
          </p:cNvSpPr>
          <p:nvPr>
            <p:ph idx="1"/>
          </p:nvPr>
        </p:nvSpPr>
        <p:spPr>
          <a:xfrm>
            <a:off x="62537" y="1730378"/>
            <a:ext cx="12103100" cy="4006726"/>
          </a:xfrm>
        </p:spPr>
        <p:txBody>
          <a:bodyPr/>
          <a:lstStyle/>
          <a:p>
            <a:r>
              <a:rPr lang="en-US" sz="2400" dirty="0"/>
              <a:t>NCPA supported CMS' recommendation that PBMs be required to account for pharmacy price concessions (DIR) at point of sale, rather than retrospectively</a:t>
            </a:r>
          </a:p>
          <a:p>
            <a:r>
              <a:rPr lang="en-US" sz="2400" dirty="0"/>
              <a:t>CMS in Final Rule asserted its authority to propose a future rule that would shift pharmacy price concessions (DIR) to point of sale</a:t>
            </a:r>
          </a:p>
          <a:p>
            <a:r>
              <a:rPr lang="en-US" sz="2400" dirty="0"/>
              <a:t>CMS' recognition of the need to address the issue at all is largely the result of NCPA's forceful lobbying efforts and input </a:t>
            </a:r>
          </a:p>
          <a:p>
            <a:pPr lvl="1">
              <a:buFont typeface="Courier New" panose="02070309020205020404" pitchFamily="49" charset="0"/>
              <a:buChar char="o"/>
            </a:pPr>
            <a:r>
              <a:rPr lang="en-US" dirty="0"/>
              <a:t>NCPA meetings with CMS, HHS, and White House Office of Management &amp; Budget (OMB)</a:t>
            </a:r>
          </a:p>
          <a:p>
            <a:endParaRPr lang="en-US" sz="2400" dirty="0"/>
          </a:p>
          <a:p>
            <a:endParaRPr lang="en-US" sz="1400" dirty="0"/>
          </a:p>
          <a:p>
            <a:pPr marL="0" indent="0">
              <a:buNone/>
            </a:pPr>
            <a:endParaRPr lang="en-US" dirty="0"/>
          </a:p>
          <a:p>
            <a:endParaRPr lang="en-US" dirty="0"/>
          </a:p>
        </p:txBody>
      </p:sp>
      <p:pic>
        <p:nvPicPr>
          <p:cNvPr id="3074" name="Picture 2" descr="Image result for hhs logo">
            <a:extLst>
              <a:ext uri="{FF2B5EF4-FFF2-40B4-BE49-F238E27FC236}">
                <a16:creationId xmlns:a16="http://schemas.microsoft.com/office/drawing/2014/main" xmlns="" id="{AB8F2138-EE4A-4315-AA5A-B7A9E91FF6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5292" y="4569769"/>
            <a:ext cx="1862759" cy="18627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omb">
            <a:extLst>
              <a:ext uri="{FF2B5EF4-FFF2-40B4-BE49-F238E27FC236}">
                <a16:creationId xmlns:a16="http://schemas.microsoft.com/office/drawing/2014/main" xmlns="" id="{7F309A43-E738-4463-A25E-E5984C8E1D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4299" y="4563439"/>
            <a:ext cx="1985964" cy="19859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cms logo">
            <a:extLst>
              <a:ext uri="{FF2B5EF4-FFF2-40B4-BE49-F238E27FC236}">
                <a16:creationId xmlns:a16="http://schemas.microsoft.com/office/drawing/2014/main" xmlns="" id="{9FCE0D90-22E2-40A2-9E7A-CF944E93B0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0849" y="4819076"/>
            <a:ext cx="3037854" cy="1518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62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NCPA Part D Rule Efforts by the #’s</a:t>
            </a:r>
          </a:p>
        </p:txBody>
      </p:sp>
      <p:sp>
        <p:nvSpPr>
          <p:cNvPr id="3" name="Content Placeholder 2"/>
          <p:cNvSpPr>
            <a:spLocks noGrp="1"/>
          </p:cNvSpPr>
          <p:nvPr>
            <p:ph idx="1"/>
          </p:nvPr>
        </p:nvSpPr>
        <p:spPr>
          <a:xfrm>
            <a:off x="355600" y="1790700"/>
            <a:ext cx="11455400" cy="4610099"/>
          </a:xfrm>
        </p:spPr>
        <p:txBody>
          <a:bodyPr/>
          <a:lstStyle/>
          <a:p>
            <a:pPr marL="0" indent="0">
              <a:buNone/>
            </a:pPr>
            <a:r>
              <a:rPr lang="en-US" b="1" dirty="0"/>
              <a:t>1,000 +: </a:t>
            </a:r>
            <a:r>
              <a:rPr lang="en-US" dirty="0">
                <a:cs typeface="Arial" panose="020B0604020202020204" pitchFamily="34" charset="0"/>
              </a:rPr>
              <a:t>P</a:t>
            </a:r>
            <a:r>
              <a:rPr lang="en-US" altLang="en-US" dirty="0">
                <a:ea typeface="Calibri" panose="020F0502020204030204" pitchFamily="34" charset="0"/>
                <a:cs typeface="Arial" panose="020B0604020202020204" pitchFamily="34" charset="0"/>
              </a:rPr>
              <a:t>harmacies that responded to NCPA to submit comments to CMS</a:t>
            </a:r>
          </a:p>
          <a:p>
            <a:pPr marL="0" indent="0">
              <a:buNone/>
            </a:pPr>
            <a:endParaRPr lang="en-US" altLang="en-US" sz="800" dirty="0">
              <a:ea typeface="Calibri" panose="020F0502020204030204" pitchFamily="34" charset="0"/>
              <a:cs typeface="Arial" panose="020B0604020202020204" pitchFamily="34" charset="0"/>
            </a:endParaRPr>
          </a:p>
          <a:p>
            <a:pPr marL="0" indent="0">
              <a:buNone/>
            </a:pPr>
            <a:r>
              <a:rPr lang="en-US" b="1" dirty="0">
                <a:cs typeface="Arial" panose="020B0604020202020204" pitchFamily="34" charset="0"/>
              </a:rPr>
              <a:t>120:</a:t>
            </a:r>
            <a:r>
              <a:rPr lang="en-US" dirty="0">
                <a:cs typeface="Arial" panose="020B0604020202020204" pitchFamily="34" charset="0"/>
              </a:rPr>
              <a:t>  Pharmacy groups and stakeholders signed onto NCPA led letter to CMS </a:t>
            </a:r>
          </a:p>
          <a:p>
            <a:pPr marL="0" indent="0">
              <a:buNone/>
            </a:pPr>
            <a:endParaRPr lang="en-US" sz="800" dirty="0">
              <a:cs typeface="Arial" panose="020B0604020202020204" pitchFamily="34" charset="0"/>
            </a:endParaRPr>
          </a:p>
          <a:p>
            <a:pPr marL="0" indent="0">
              <a:buNone/>
            </a:pPr>
            <a:r>
              <a:rPr lang="en-US" b="1" dirty="0">
                <a:cs typeface="Arial" panose="020B0604020202020204" pitchFamily="34" charset="0"/>
              </a:rPr>
              <a:t>80:</a:t>
            </a:r>
            <a:r>
              <a:rPr lang="en-US" dirty="0">
                <a:cs typeface="Arial" panose="020B0604020202020204" pitchFamily="34" charset="0"/>
              </a:rPr>
              <a:t>  House members signed onto NCPA led letter to CMS </a:t>
            </a:r>
          </a:p>
          <a:p>
            <a:pPr marL="0" indent="0">
              <a:buNone/>
            </a:pPr>
            <a:endParaRPr lang="en-US" sz="800" dirty="0">
              <a:cs typeface="Arial" panose="020B0604020202020204" pitchFamily="34" charset="0"/>
            </a:endParaRPr>
          </a:p>
          <a:p>
            <a:pPr marL="0" indent="0">
              <a:buNone/>
            </a:pPr>
            <a:r>
              <a:rPr lang="en-US" b="1" dirty="0">
                <a:cs typeface="Arial" panose="020B0604020202020204" pitchFamily="34" charset="0"/>
              </a:rPr>
              <a:t>21:</a:t>
            </a:r>
            <a:r>
              <a:rPr lang="en-US" dirty="0">
                <a:cs typeface="Arial" panose="020B0604020202020204" pitchFamily="34" charset="0"/>
              </a:rPr>
              <a:t>  Senators signed onto NCPA led letter to CMS </a:t>
            </a:r>
          </a:p>
          <a:p>
            <a:pPr marL="0" indent="0">
              <a:buNone/>
            </a:pPr>
            <a:endParaRPr lang="en-US" sz="800" dirty="0">
              <a:cs typeface="Arial" panose="020B0604020202020204" pitchFamily="34" charset="0"/>
            </a:endParaRPr>
          </a:p>
          <a:p>
            <a:pPr marL="0" indent="0">
              <a:buNone/>
            </a:pPr>
            <a:r>
              <a:rPr lang="en-US" b="1" dirty="0">
                <a:cs typeface="Arial" panose="020B0604020202020204" pitchFamily="34" charset="0"/>
              </a:rPr>
              <a:t>9:</a:t>
            </a:r>
            <a:r>
              <a:rPr lang="en-US" dirty="0">
                <a:cs typeface="Arial" panose="020B0604020202020204" pitchFamily="34" charset="0"/>
              </a:rPr>
              <a:t>  Consumer groups signed onto NCPA led letter to CMS</a:t>
            </a:r>
            <a:endParaRPr lang="en-US" dirty="0"/>
          </a:p>
          <a:p>
            <a:pPr marL="0" indent="0">
              <a:buNone/>
            </a:pPr>
            <a:endParaRPr lang="en-US" dirty="0"/>
          </a:p>
        </p:txBody>
      </p:sp>
    </p:spTree>
    <p:extLst>
      <p:ext uri="{BB962C8B-B14F-4D97-AF65-F5344CB8AC3E}">
        <p14:creationId xmlns:p14="http://schemas.microsoft.com/office/powerpoint/2010/main" val="3505072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Generic Drugs &amp; MACs – H.R. 1316</a:t>
            </a:r>
          </a:p>
        </p:txBody>
      </p:sp>
      <p:sp>
        <p:nvSpPr>
          <p:cNvPr id="3" name="Content Placeholder 2"/>
          <p:cNvSpPr>
            <a:spLocks noGrp="1"/>
          </p:cNvSpPr>
          <p:nvPr>
            <p:ph idx="1"/>
          </p:nvPr>
        </p:nvSpPr>
        <p:spPr>
          <a:xfrm>
            <a:off x="304800" y="1825625"/>
            <a:ext cx="11544300" cy="3871790"/>
          </a:xfrm>
        </p:spPr>
        <p:txBody>
          <a:bodyPr/>
          <a:lstStyle/>
          <a:p>
            <a:pPr marL="0" indent="0">
              <a:buNone/>
            </a:pPr>
            <a:r>
              <a:rPr lang="en-US" dirty="0"/>
              <a:t>“The Prescription Drug Price Transparency Act,” H.R. 1316</a:t>
            </a:r>
          </a:p>
          <a:p>
            <a:pPr lvl="1">
              <a:buFont typeface="Arial" charset="0"/>
              <a:buChar char="•"/>
            </a:pPr>
            <a:r>
              <a:rPr lang="en-US" dirty="0"/>
              <a:t>Brings clarity to generic payments in Medicare, TRICARE, FEHB</a:t>
            </a:r>
          </a:p>
          <a:p>
            <a:pPr lvl="1">
              <a:buFont typeface="Arial" charset="0"/>
              <a:buChar char="•"/>
            </a:pPr>
            <a:r>
              <a:rPr lang="en-US" dirty="0"/>
              <a:t>Protects taxpayer dollars in federal health programs</a:t>
            </a:r>
          </a:p>
          <a:p>
            <a:pPr lvl="1">
              <a:buFont typeface="Arial" charset="0"/>
              <a:buChar char="•"/>
            </a:pPr>
            <a:r>
              <a:rPr lang="en-US" dirty="0"/>
              <a:t>Encourages cost-saving generics whenever appropriate</a:t>
            </a:r>
          </a:p>
          <a:p>
            <a:pPr lvl="1">
              <a:buFont typeface="Arial" charset="0"/>
              <a:buChar char="•"/>
            </a:pPr>
            <a:r>
              <a:rPr lang="en-US" dirty="0"/>
              <a:t>Supports access to independent community pharmacies</a:t>
            </a:r>
          </a:p>
          <a:p>
            <a:pPr lvl="1">
              <a:buFont typeface="Arial" charset="0"/>
              <a:buChar char="•"/>
            </a:pPr>
            <a:r>
              <a:rPr lang="en-US" dirty="0"/>
              <a:t>Protects patient choice of pharmacy</a:t>
            </a:r>
          </a:p>
          <a:p>
            <a:pPr lvl="1">
              <a:buFont typeface="Arial" charset="0"/>
              <a:buChar char="•"/>
            </a:pPr>
            <a:r>
              <a:rPr lang="en-US" b="1" i="1" dirty="0"/>
              <a:t>44 Co-Sponsors:  </a:t>
            </a:r>
            <a:r>
              <a:rPr lang="en-US" b="1" dirty="0"/>
              <a:t>Introduced by Reps. Doug Collins (R-GA) and Dave </a:t>
            </a:r>
            <a:r>
              <a:rPr lang="en-US" b="1" dirty="0" err="1"/>
              <a:t>Loebsack</a:t>
            </a:r>
            <a:r>
              <a:rPr lang="en-US" b="1" dirty="0"/>
              <a:t> (D-IA) </a:t>
            </a:r>
            <a:r>
              <a:rPr lang="en-US" dirty="0"/>
              <a:t>with Brian </a:t>
            </a:r>
            <a:r>
              <a:rPr lang="en-US" dirty="0" err="1"/>
              <a:t>Babin</a:t>
            </a:r>
            <a:r>
              <a:rPr lang="en-US" dirty="0"/>
              <a:t> (R-TX), Rod Blum (R-IA), Buddy Carter (R-GA), John Duncan, Jr. (R-TN), Cathy McMorris Rodgers (R-WA), and John Sarbanes (D-MD)</a:t>
            </a:r>
          </a:p>
          <a:p>
            <a:endParaRPr lang="en-US" dirty="0"/>
          </a:p>
        </p:txBody>
      </p:sp>
    </p:spTree>
    <p:extLst>
      <p:ext uri="{BB962C8B-B14F-4D97-AF65-F5344CB8AC3E}">
        <p14:creationId xmlns:p14="http://schemas.microsoft.com/office/powerpoint/2010/main" val="2567930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DF5C7A-E675-4822-B182-AFFC56745E0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5DCA32C8-853B-4CFD-A776-F62F4EF3361D}"/>
              </a:ext>
            </a:extLst>
          </p:cNvPr>
          <p:cNvPicPr>
            <a:picLocks noGrp="1" noChangeAspect="1"/>
          </p:cNvPicPr>
          <p:nvPr>
            <p:ph idx="1"/>
          </p:nvPr>
        </p:nvPicPr>
        <p:blipFill>
          <a:blip r:embed="rId2"/>
          <a:stretch>
            <a:fillRect/>
          </a:stretch>
        </p:blipFill>
        <p:spPr>
          <a:xfrm>
            <a:off x="0" y="0"/>
            <a:ext cx="12191998" cy="6858000"/>
          </a:xfrm>
        </p:spPr>
      </p:pic>
    </p:spTree>
    <p:extLst>
      <p:ext uri="{BB962C8B-B14F-4D97-AF65-F5344CB8AC3E}">
        <p14:creationId xmlns:p14="http://schemas.microsoft.com/office/powerpoint/2010/main" val="3143923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288926"/>
            <a:ext cx="12052300" cy="1325563"/>
          </a:xfrm>
        </p:spPr>
        <p:txBody>
          <a:bodyPr/>
          <a:lstStyle/>
          <a:p>
            <a:r>
              <a:rPr lang="en-US" dirty="0"/>
              <a:t>Pharmacy Choice in Medicare – H.R. 1939 / S. 1044</a:t>
            </a:r>
          </a:p>
        </p:txBody>
      </p:sp>
      <p:sp>
        <p:nvSpPr>
          <p:cNvPr id="3" name="Content Placeholder 2"/>
          <p:cNvSpPr>
            <a:spLocks noGrp="1"/>
          </p:cNvSpPr>
          <p:nvPr>
            <p:ph idx="1"/>
          </p:nvPr>
        </p:nvSpPr>
        <p:spPr>
          <a:xfrm>
            <a:off x="469900" y="1674814"/>
            <a:ext cx="11087100" cy="3871790"/>
          </a:xfrm>
        </p:spPr>
        <p:txBody>
          <a:bodyPr/>
          <a:lstStyle/>
          <a:p>
            <a:pPr marL="0" indent="0">
              <a:buNone/>
            </a:pPr>
            <a:r>
              <a:rPr lang="en-US" dirty="0"/>
              <a:t>“The Ensuring Seniors Access to Local Pharmacies Act”</a:t>
            </a:r>
          </a:p>
          <a:p>
            <a:pPr lvl="1"/>
            <a:r>
              <a:rPr lang="en-US" dirty="0"/>
              <a:t>Previously the “Any Willing Pharmacy” bill</a:t>
            </a:r>
          </a:p>
          <a:p>
            <a:pPr lvl="1">
              <a:buFont typeface="Arial" charset="0"/>
              <a:buChar char="•"/>
            </a:pPr>
            <a:r>
              <a:rPr lang="en-US" dirty="0"/>
              <a:t>Gives seniors more access to discounted copays for prescription drugs at their pharmacy of choice</a:t>
            </a:r>
          </a:p>
          <a:p>
            <a:pPr lvl="1">
              <a:buFont typeface="Arial" charset="0"/>
              <a:buChar char="•"/>
            </a:pPr>
            <a:r>
              <a:rPr lang="en-US" dirty="0"/>
              <a:t>Allows pharmacies in medically underserved areas to participate in Medicare preferred pharmacy networks if they accept the drug plan’s terms and conditions </a:t>
            </a:r>
          </a:p>
          <a:p>
            <a:pPr lvl="2">
              <a:buFont typeface="Courier New" panose="02070309020205020404" pitchFamily="49" charset="0"/>
              <a:buChar char="o"/>
            </a:pPr>
            <a:r>
              <a:rPr lang="en-US" sz="2200" dirty="0"/>
              <a:t>25 Co-Sponsors in the House, Introduced by Reps. Morgan Griffith (R-VA) and       Peter Welch (D-VT)</a:t>
            </a:r>
          </a:p>
          <a:p>
            <a:pPr lvl="2">
              <a:buFont typeface="Courier New" panose="02070309020205020404" pitchFamily="49" charset="0"/>
              <a:buChar char="o"/>
            </a:pPr>
            <a:r>
              <a:rPr lang="en-US" sz="2200" dirty="0"/>
              <a:t>4 Co-Sponsors in the Senate, Introduced by Sens. Shelley Moore Capito (R-WV) and Sherrod Brown (D-OH)</a:t>
            </a:r>
          </a:p>
        </p:txBody>
      </p:sp>
    </p:spTree>
    <p:extLst>
      <p:ext uri="{BB962C8B-B14F-4D97-AF65-F5344CB8AC3E}">
        <p14:creationId xmlns:p14="http://schemas.microsoft.com/office/powerpoint/2010/main" val="2212333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46C40B-E286-47FA-ACF5-9FF00CB6935E}"/>
              </a:ext>
            </a:extLst>
          </p:cNvPr>
          <p:cNvSpPr>
            <a:spLocks noGrp="1"/>
          </p:cNvSpPr>
          <p:nvPr>
            <p:ph type="title"/>
          </p:nvPr>
        </p:nvSpPr>
        <p:spPr/>
        <p:txBody>
          <a:bodyPr/>
          <a:lstStyle/>
          <a:p>
            <a:r>
              <a:rPr lang="en-US" dirty="0"/>
              <a:t>Opioid Abuse</a:t>
            </a:r>
          </a:p>
        </p:txBody>
      </p:sp>
      <p:sp>
        <p:nvSpPr>
          <p:cNvPr id="3" name="Content Placeholder 2">
            <a:extLst>
              <a:ext uri="{FF2B5EF4-FFF2-40B4-BE49-F238E27FC236}">
                <a16:creationId xmlns:a16="http://schemas.microsoft.com/office/drawing/2014/main" xmlns="" id="{5B9565FB-147C-4BBD-A535-9903D9FD4C9F}"/>
              </a:ext>
            </a:extLst>
          </p:cNvPr>
          <p:cNvSpPr>
            <a:spLocks noGrp="1"/>
          </p:cNvSpPr>
          <p:nvPr>
            <p:ph idx="1"/>
          </p:nvPr>
        </p:nvSpPr>
        <p:spPr>
          <a:xfrm>
            <a:off x="628650" y="1825625"/>
            <a:ext cx="10970874" cy="3871790"/>
          </a:xfrm>
        </p:spPr>
        <p:txBody>
          <a:bodyPr/>
          <a:lstStyle/>
          <a:p>
            <a:pPr marL="0" indent="0">
              <a:buNone/>
            </a:pPr>
            <a:r>
              <a:rPr lang="en-US" dirty="0"/>
              <a:t>NCPA Recommended Solutions</a:t>
            </a:r>
          </a:p>
          <a:p>
            <a:pPr marL="0" indent="0">
              <a:buNone/>
            </a:pPr>
            <a:endParaRPr lang="en-US" sz="800" dirty="0"/>
          </a:p>
          <a:p>
            <a:pPr lvl="1"/>
            <a:r>
              <a:rPr lang="en-US" sz="2600" dirty="0"/>
              <a:t>Expand Consumer Access to Naloxone with pharmacists participating in wider distribution of naloxone, including allowing pharmacists to directly prescribe</a:t>
            </a:r>
          </a:p>
          <a:p>
            <a:pPr marL="457200" lvl="1" indent="0">
              <a:buNone/>
            </a:pPr>
            <a:endParaRPr lang="en-US" sz="800" dirty="0"/>
          </a:p>
          <a:p>
            <a:pPr lvl="1"/>
            <a:r>
              <a:rPr lang="en-US" sz="2600" dirty="0"/>
              <a:t>Establish Limits on Maximum Day Supply for Certain Controlled Substances</a:t>
            </a:r>
          </a:p>
          <a:p>
            <a:pPr marL="457200" lvl="1" indent="0">
              <a:buNone/>
            </a:pPr>
            <a:endParaRPr lang="en-US" sz="800" dirty="0"/>
          </a:p>
          <a:p>
            <a:pPr lvl="1"/>
            <a:r>
              <a:rPr lang="en-US" sz="2600" dirty="0"/>
              <a:t>Expand Electronic Prescribing of Controlled Substances (EPCS)</a:t>
            </a:r>
          </a:p>
        </p:txBody>
      </p:sp>
    </p:spTree>
    <p:extLst>
      <p:ext uri="{BB962C8B-B14F-4D97-AF65-F5344CB8AC3E}">
        <p14:creationId xmlns:p14="http://schemas.microsoft.com/office/powerpoint/2010/main" val="3799012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Topics</a:t>
            </a:r>
          </a:p>
        </p:txBody>
      </p:sp>
      <p:sp>
        <p:nvSpPr>
          <p:cNvPr id="3" name="Content Placeholder 2"/>
          <p:cNvSpPr>
            <a:spLocks noGrp="1"/>
          </p:cNvSpPr>
          <p:nvPr>
            <p:ph idx="1"/>
          </p:nvPr>
        </p:nvSpPr>
        <p:spPr>
          <a:xfrm>
            <a:off x="508000" y="1690689"/>
            <a:ext cx="11091524" cy="3871790"/>
          </a:xfrm>
        </p:spPr>
        <p:txBody>
          <a:bodyPr/>
          <a:lstStyle/>
          <a:p>
            <a:r>
              <a:rPr lang="en-US" dirty="0"/>
              <a:t>Provider Status – “The Pharmacy and Medically Underserved Areas Act,” S. 109 / H.R.592 </a:t>
            </a:r>
          </a:p>
          <a:p>
            <a:r>
              <a:rPr lang="en-US" dirty="0"/>
              <a:t>Compounding – “The Preserving Patient Access to Compounded Medications Act,” H.R. 2871</a:t>
            </a:r>
          </a:p>
          <a:p>
            <a:r>
              <a:rPr lang="en-US" dirty="0"/>
              <a:t>TRICARE – Senate/House sign on letters asking DoD to form a stakeholder working group to improve TRICARE access to pharmacies</a:t>
            </a:r>
          </a:p>
          <a:p>
            <a:r>
              <a:rPr lang="en-US" dirty="0"/>
              <a:t>Prescription Drug Prices</a:t>
            </a:r>
          </a:p>
          <a:p>
            <a:r>
              <a:rPr lang="en-US" dirty="0"/>
              <a:t>“Gag Clause” Legislation – S. 2553, S. 2554, H.R. 5343 </a:t>
            </a:r>
          </a:p>
        </p:txBody>
      </p:sp>
    </p:spTree>
    <p:extLst>
      <p:ext uri="{BB962C8B-B14F-4D97-AF65-F5344CB8AC3E}">
        <p14:creationId xmlns:p14="http://schemas.microsoft.com/office/powerpoint/2010/main" val="305864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46C40B-E286-47FA-ACF5-9FF00CB6935E}"/>
              </a:ext>
            </a:extLst>
          </p:cNvPr>
          <p:cNvSpPr>
            <a:spLocks noGrp="1"/>
          </p:cNvSpPr>
          <p:nvPr>
            <p:ph type="title"/>
          </p:nvPr>
        </p:nvSpPr>
        <p:spPr/>
        <p:txBody>
          <a:bodyPr/>
          <a:lstStyle/>
          <a:p>
            <a:r>
              <a:rPr lang="en-US" dirty="0"/>
              <a:t>What you’re walking into…</a:t>
            </a:r>
          </a:p>
        </p:txBody>
      </p:sp>
      <p:sp>
        <p:nvSpPr>
          <p:cNvPr id="3" name="Content Placeholder 2">
            <a:extLst>
              <a:ext uri="{FF2B5EF4-FFF2-40B4-BE49-F238E27FC236}">
                <a16:creationId xmlns:a16="http://schemas.microsoft.com/office/drawing/2014/main" xmlns="" id="{5B9565FB-147C-4BBD-A535-9903D9FD4C9F}"/>
              </a:ext>
            </a:extLst>
          </p:cNvPr>
          <p:cNvSpPr>
            <a:spLocks noGrp="1"/>
          </p:cNvSpPr>
          <p:nvPr>
            <p:ph idx="1"/>
          </p:nvPr>
        </p:nvSpPr>
        <p:spPr>
          <a:xfrm>
            <a:off x="628650" y="1825625"/>
            <a:ext cx="9632950" cy="3871790"/>
          </a:xfrm>
        </p:spPr>
        <p:txBody>
          <a:bodyPr/>
          <a:lstStyle/>
          <a:p>
            <a:pPr marL="0" indent="0">
              <a:buNone/>
            </a:pPr>
            <a:r>
              <a:rPr lang="en-US" dirty="0"/>
              <a:t>Be prompt and flexible... </a:t>
            </a:r>
          </a:p>
          <a:p>
            <a:pPr lvl="1"/>
            <a:r>
              <a:rPr lang="en-US" dirty="0"/>
              <a:t>If the member of Congress is unavailable or late, convey points to the staffer as if they were the member. </a:t>
            </a:r>
          </a:p>
          <a:p>
            <a:pPr lvl="1"/>
            <a:r>
              <a:rPr lang="en-US" dirty="0"/>
              <a:t>Call the office to communicate if you are running late. Do not be surprised or offended if your meeting takes place in a hallway.</a:t>
            </a:r>
          </a:p>
          <a:p>
            <a:pPr marL="0" indent="0">
              <a:buNone/>
            </a:pPr>
            <a:r>
              <a:rPr lang="en-US" dirty="0"/>
              <a:t>Be engaged… </a:t>
            </a:r>
          </a:p>
          <a:p>
            <a:pPr lvl="1"/>
            <a:r>
              <a:rPr lang="en-US" dirty="0"/>
              <a:t>Distribute and collect business cards. Follow up with a thank you note reiterating points you made in the meeting; develop a relationship with them; and invite them to visit your pharmacy.</a:t>
            </a:r>
          </a:p>
          <a:p>
            <a:endParaRPr lang="en-US" dirty="0"/>
          </a:p>
        </p:txBody>
      </p:sp>
    </p:spTree>
    <p:extLst>
      <p:ext uri="{BB962C8B-B14F-4D97-AF65-F5344CB8AC3E}">
        <p14:creationId xmlns:p14="http://schemas.microsoft.com/office/powerpoint/2010/main" val="3136197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46C40B-E286-47FA-ACF5-9FF00CB6935E}"/>
              </a:ext>
            </a:extLst>
          </p:cNvPr>
          <p:cNvSpPr>
            <a:spLocks noGrp="1"/>
          </p:cNvSpPr>
          <p:nvPr>
            <p:ph type="title"/>
          </p:nvPr>
        </p:nvSpPr>
        <p:spPr/>
        <p:txBody>
          <a:bodyPr/>
          <a:lstStyle/>
          <a:p>
            <a:r>
              <a:rPr lang="en-US" dirty="0"/>
              <a:t>How to talk about our issues</a:t>
            </a:r>
          </a:p>
        </p:txBody>
      </p:sp>
      <p:sp>
        <p:nvSpPr>
          <p:cNvPr id="3" name="Content Placeholder 2">
            <a:extLst>
              <a:ext uri="{FF2B5EF4-FFF2-40B4-BE49-F238E27FC236}">
                <a16:creationId xmlns:a16="http://schemas.microsoft.com/office/drawing/2014/main" xmlns="" id="{5B9565FB-147C-4BBD-A535-9903D9FD4C9F}"/>
              </a:ext>
            </a:extLst>
          </p:cNvPr>
          <p:cNvSpPr>
            <a:spLocks noGrp="1"/>
          </p:cNvSpPr>
          <p:nvPr>
            <p:ph idx="1"/>
          </p:nvPr>
        </p:nvSpPr>
        <p:spPr>
          <a:xfrm>
            <a:off x="628650" y="1825625"/>
            <a:ext cx="10217150" cy="3871790"/>
          </a:xfrm>
        </p:spPr>
        <p:txBody>
          <a:bodyPr/>
          <a:lstStyle/>
          <a:p>
            <a:r>
              <a:rPr lang="en-US" dirty="0">
                <a:latin typeface="Calibri" panose="020F0502020204030204" pitchFamily="34" charset="0"/>
                <a:cs typeface="Arial" panose="020B0604020202020204" pitchFamily="34" charset="0"/>
              </a:rPr>
              <a:t>Keep it simple</a:t>
            </a:r>
          </a:p>
          <a:p>
            <a:r>
              <a:rPr lang="en-US" dirty="0">
                <a:latin typeface="Calibri" panose="020F0502020204030204" pitchFamily="34" charset="0"/>
                <a:cs typeface="Arial" panose="020B0604020202020204" pitchFamily="34" charset="0"/>
              </a:rPr>
              <a:t>Avoid industry jargon and acronyms</a:t>
            </a:r>
          </a:p>
          <a:p>
            <a:r>
              <a:rPr lang="en-US" dirty="0">
                <a:latin typeface="Calibri" panose="020F0502020204030204" pitchFamily="34" charset="0"/>
                <a:cs typeface="Arial" panose="020B0604020202020204" pitchFamily="34" charset="0"/>
              </a:rPr>
              <a:t>Relate it to patients</a:t>
            </a:r>
          </a:p>
          <a:p>
            <a:r>
              <a:rPr lang="en-US" dirty="0">
                <a:latin typeface="Calibri" panose="020F0502020204030204" pitchFamily="34" charset="0"/>
                <a:cs typeface="Arial" panose="020B0604020202020204" pitchFamily="34" charset="0"/>
              </a:rPr>
              <a:t>Share examples to illustrate solutions</a:t>
            </a:r>
          </a:p>
          <a:p>
            <a:r>
              <a:rPr lang="en-US" dirty="0">
                <a:latin typeface="Calibri" panose="020F0502020204030204" pitchFamily="34" charset="0"/>
                <a:cs typeface="Arial" panose="020B0604020202020204" pitchFamily="34" charset="0"/>
              </a:rPr>
              <a:t>Understand limits on staff awareness of independent pharmacy</a:t>
            </a:r>
          </a:p>
          <a:p>
            <a:r>
              <a:rPr lang="en-US" dirty="0">
                <a:latin typeface="Calibri" panose="020F0502020204030204" pitchFamily="34" charset="0"/>
                <a:cs typeface="Arial" panose="020B0604020202020204" pitchFamily="34" charset="0"/>
              </a:rPr>
              <a:t>Do your homework: Thank those already co-sponsoring legislation, are there others in their delegation co-sponsoring?</a:t>
            </a:r>
          </a:p>
          <a:p>
            <a:endParaRPr lang="en-US" dirty="0"/>
          </a:p>
        </p:txBody>
      </p:sp>
    </p:spTree>
    <p:extLst>
      <p:ext uri="{BB962C8B-B14F-4D97-AF65-F5344CB8AC3E}">
        <p14:creationId xmlns:p14="http://schemas.microsoft.com/office/powerpoint/2010/main" val="4026367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F1A383-2653-40BE-81E7-01F988D8299D}"/>
              </a:ext>
            </a:extLst>
          </p:cNvPr>
          <p:cNvSpPr>
            <a:spLocks noGrp="1"/>
          </p:cNvSpPr>
          <p:nvPr>
            <p:ph type="title"/>
          </p:nvPr>
        </p:nvSpPr>
        <p:spPr/>
        <p:txBody>
          <a:bodyPr/>
          <a:lstStyle/>
          <a:p>
            <a:r>
              <a:rPr lang="en-US" dirty="0"/>
              <a:t>Asks for House Visits</a:t>
            </a:r>
          </a:p>
        </p:txBody>
      </p:sp>
      <p:sp>
        <p:nvSpPr>
          <p:cNvPr id="3" name="Content Placeholder 2">
            <a:extLst>
              <a:ext uri="{FF2B5EF4-FFF2-40B4-BE49-F238E27FC236}">
                <a16:creationId xmlns:a16="http://schemas.microsoft.com/office/drawing/2014/main" xmlns="" id="{E6A06286-67A4-4748-85C7-C96832FEF08D}"/>
              </a:ext>
            </a:extLst>
          </p:cNvPr>
          <p:cNvSpPr>
            <a:spLocks noGrp="1"/>
          </p:cNvSpPr>
          <p:nvPr>
            <p:ph idx="1"/>
          </p:nvPr>
        </p:nvSpPr>
        <p:spPr>
          <a:xfrm>
            <a:off x="628650" y="1965325"/>
            <a:ext cx="11169650" cy="3871790"/>
          </a:xfrm>
        </p:spPr>
        <p:txBody>
          <a:bodyPr/>
          <a:lstStyle/>
          <a:p>
            <a:pPr>
              <a:buFont typeface="Wingdings" panose="05000000000000000000" pitchFamily="2" charset="2"/>
              <a:buChar char="ü"/>
            </a:pPr>
            <a:r>
              <a:rPr lang="en-US" b="1" dirty="0">
                <a:latin typeface="Calibri"/>
              </a:rPr>
              <a:t>Co-Sponsor H.R. 1038</a:t>
            </a:r>
            <a:r>
              <a:rPr lang="en-US" dirty="0">
                <a:latin typeface="Calibri"/>
              </a:rPr>
              <a:t>, “The Improving Transparency and Accuracy in Medicare Part D Drug Spending Act;” thank them if they are already a co-sponsor </a:t>
            </a:r>
          </a:p>
          <a:p>
            <a:pPr>
              <a:buFont typeface="Wingdings" panose="05000000000000000000" pitchFamily="2" charset="2"/>
              <a:buChar char="ü"/>
            </a:pPr>
            <a:r>
              <a:rPr lang="en-US" b="1" dirty="0">
                <a:latin typeface="Calibri"/>
              </a:rPr>
              <a:t>Co-Sponsor H.R. 1316</a:t>
            </a:r>
            <a:r>
              <a:rPr lang="en-US" dirty="0">
                <a:latin typeface="Calibri"/>
              </a:rPr>
              <a:t>, “The Prescription Drug Price Transparency Act;” thank them if they are already a co-sponsor </a:t>
            </a:r>
          </a:p>
          <a:p>
            <a:pPr>
              <a:buFont typeface="Wingdings" panose="05000000000000000000" pitchFamily="2" charset="2"/>
              <a:buChar char="ü"/>
            </a:pPr>
            <a:r>
              <a:rPr lang="en-US" b="1" dirty="0">
                <a:latin typeface="Calibri"/>
              </a:rPr>
              <a:t>Co-Sponsor H.R. 1939</a:t>
            </a:r>
            <a:r>
              <a:rPr lang="en-US" dirty="0">
                <a:latin typeface="Calibri"/>
              </a:rPr>
              <a:t>, “The Ensuring Seniors Access to Local Pharmacies Act;” thank them if they are already a co-sponsor</a:t>
            </a:r>
          </a:p>
          <a:p>
            <a:pPr marL="0" indent="0">
              <a:buNone/>
            </a:pPr>
            <a:endParaRPr lang="en-US" dirty="0"/>
          </a:p>
        </p:txBody>
      </p:sp>
      <p:pic>
        <p:nvPicPr>
          <p:cNvPr id="4" name="Picture 2" descr="Image result for house of representatives seal">
            <a:extLst>
              <a:ext uri="{FF2B5EF4-FFF2-40B4-BE49-F238E27FC236}">
                <a16:creationId xmlns:a16="http://schemas.microsoft.com/office/drawing/2014/main" xmlns="" id="{AA3F233D-2A7B-4A88-A861-EB7464D01B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4533" y="90490"/>
            <a:ext cx="1557412" cy="1557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209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F188D2-2737-407A-9DBF-6605126A96B6}"/>
              </a:ext>
            </a:extLst>
          </p:cNvPr>
          <p:cNvSpPr>
            <a:spLocks noGrp="1"/>
          </p:cNvSpPr>
          <p:nvPr>
            <p:ph type="title"/>
          </p:nvPr>
        </p:nvSpPr>
        <p:spPr/>
        <p:txBody>
          <a:bodyPr/>
          <a:lstStyle/>
          <a:p>
            <a:r>
              <a:rPr lang="en-US" dirty="0"/>
              <a:t>Asks for Senate Visits</a:t>
            </a:r>
          </a:p>
        </p:txBody>
      </p:sp>
      <p:sp>
        <p:nvSpPr>
          <p:cNvPr id="3" name="Content Placeholder 2">
            <a:extLst>
              <a:ext uri="{FF2B5EF4-FFF2-40B4-BE49-F238E27FC236}">
                <a16:creationId xmlns:a16="http://schemas.microsoft.com/office/drawing/2014/main" xmlns="" id="{3B80425E-2937-4564-B344-477868D28EE4}"/>
              </a:ext>
            </a:extLst>
          </p:cNvPr>
          <p:cNvSpPr>
            <a:spLocks noGrp="1"/>
          </p:cNvSpPr>
          <p:nvPr>
            <p:ph idx="1"/>
          </p:nvPr>
        </p:nvSpPr>
        <p:spPr>
          <a:xfrm>
            <a:off x="628650" y="1927225"/>
            <a:ext cx="9429750" cy="3871790"/>
          </a:xfrm>
        </p:spPr>
        <p:txBody>
          <a:bodyPr/>
          <a:lstStyle/>
          <a:p>
            <a:pPr>
              <a:buFont typeface="Wingdings" panose="05000000000000000000" pitchFamily="2" charset="2"/>
              <a:buChar char="ü"/>
            </a:pPr>
            <a:r>
              <a:rPr lang="en-US" b="1" dirty="0">
                <a:latin typeface="Calibri" panose="020F0502020204030204" pitchFamily="34" charset="0"/>
                <a:cs typeface="Arial" panose="020B0604020202020204" pitchFamily="34" charset="0"/>
              </a:rPr>
              <a:t>Co-Sponsor S. 413</a:t>
            </a:r>
            <a:r>
              <a:rPr lang="en-US" dirty="0">
                <a:latin typeface="Calibri" panose="020F0502020204030204" pitchFamily="34" charset="0"/>
                <a:cs typeface="Arial" panose="020B0604020202020204" pitchFamily="34" charset="0"/>
              </a:rPr>
              <a:t>, “The Improving Transparency and Accuracy in Medicare Part D Drug Spending Act;” thank them if they are already a co-sponsor</a:t>
            </a:r>
          </a:p>
          <a:p>
            <a:pPr marL="0" indent="0">
              <a:buNone/>
            </a:pPr>
            <a:endParaRPr lang="en-US" dirty="0">
              <a:latin typeface="Calibri" panose="020F0502020204030204" pitchFamily="34" charset="0"/>
              <a:cs typeface="Arial" panose="020B0604020202020204" pitchFamily="34" charset="0"/>
            </a:endParaRPr>
          </a:p>
          <a:p>
            <a:pPr>
              <a:buFont typeface="Wingdings" panose="05000000000000000000" pitchFamily="2" charset="2"/>
              <a:buChar char="ü"/>
            </a:pPr>
            <a:r>
              <a:rPr lang="en-US" b="1" dirty="0">
                <a:latin typeface="Calibri" panose="020F0502020204030204" pitchFamily="34" charset="0"/>
                <a:cs typeface="Arial" panose="020B0604020202020204" pitchFamily="34" charset="0"/>
              </a:rPr>
              <a:t>Co-Sponsor S. 1044</a:t>
            </a:r>
            <a:r>
              <a:rPr lang="en-US" dirty="0">
                <a:latin typeface="Calibri" panose="020F0502020204030204" pitchFamily="34" charset="0"/>
                <a:cs typeface="Arial" panose="020B0604020202020204" pitchFamily="34" charset="0"/>
              </a:rPr>
              <a:t>, “The Ensuring Seniors Access to Local Pharmacies Act;” thank them if they are already a co-sponsor</a:t>
            </a:r>
          </a:p>
          <a:p>
            <a:endParaRPr lang="en-US" dirty="0"/>
          </a:p>
        </p:txBody>
      </p:sp>
      <p:pic>
        <p:nvPicPr>
          <p:cNvPr id="4" name="Picture 2" descr="Image result for us senate seal">
            <a:extLst>
              <a:ext uri="{FF2B5EF4-FFF2-40B4-BE49-F238E27FC236}">
                <a16:creationId xmlns:a16="http://schemas.microsoft.com/office/drawing/2014/main" xmlns="" id="{4C832D8A-95C1-4A48-9CBD-00C9E2923D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5439" y="109197"/>
            <a:ext cx="1581492" cy="1581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082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8975" y="651164"/>
            <a:ext cx="10814050" cy="5046251"/>
          </a:xfrm>
        </p:spPr>
        <p:txBody>
          <a:bodyPr/>
          <a:lstStyle/>
          <a:p>
            <a:pPr marL="0" indent="0" algn="ctr">
              <a:buNone/>
            </a:pPr>
            <a:r>
              <a:rPr lang="en-US" b="1" dirty="0">
                <a:effectLst>
                  <a:outerShdw blurRad="38100" dist="38100" dir="2700000" algn="tl">
                    <a:srgbClr val="000000">
                      <a:alpha val="43137"/>
                    </a:srgbClr>
                  </a:outerShdw>
                </a:effectLst>
              </a:rPr>
              <a:t>“There’s only one way to succeed in anything, and that is to give it everything. I do, and I demand that my players do.”</a:t>
            </a:r>
          </a:p>
          <a:p>
            <a:pPr marL="0" indent="0" algn="ctr">
              <a:buNone/>
            </a:pPr>
            <a:r>
              <a:rPr lang="en-US" dirty="0"/>
              <a:t>Vince Lombardi</a:t>
            </a:r>
          </a:p>
        </p:txBody>
      </p:sp>
      <p:pic>
        <p:nvPicPr>
          <p:cNvPr id="3" name="Picture 2">
            <a:extLst>
              <a:ext uri="{FF2B5EF4-FFF2-40B4-BE49-F238E27FC236}">
                <a16:creationId xmlns:a16="http://schemas.microsoft.com/office/drawing/2014/main" xmlns="" id="{6D53F54B-EE3F-4A49-992F-FE19AAD04365}"/>
              </a:ext>
            </a:extLst>
          </p:cNvPr>
          <p:cNvPicPr>
            <a:picLocks noChangeAspect="1"/>
          </p:cNvPicPr>
          <p:nvPr/>
        </p:nvPicPr>
        <p:blipFill>
          <a:blip r:embed="rId2"/>
          <a:stretch>
            <a:fillRect/>
          </a:stretch>
        </p:blipFill>
        <p:spPr>
          <a:xfrm>
            <a:off x="2071856" y="2084600"/>
            <a:ext cx="8048288" cy="3752515"/>
          </a:xfrm>
          <a:prstGeom prst="rect">
            <a:avLst/>
          </a:prstGeom>
        </p:spPr>
      </p:pic>
    </p:spTree>
    <p:extLst>
      <p:ext uri="{BB962C8B-B14F-4D97-AF65-F5344CB8AC3E}">
        <p14:creationId xmlns:p14="http://schemas.microsoft.com/office/powerpoint/2010/main" val="4025353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08751" y="1986002"/>
            <a:ext cx="9602404" cy="2273764"/>
          </a:xfrm>
          <a:prstGeom prst="rect">
            <a:avLst/>
          </a:prstGeom>
        </p:spPr>
        <p:txBody>
          <a:bodyPr/>
          <a:lstStyle/>
          <a:p>
            <a:r>
              <a:rPr lang="en-US" dirty="0"/>
              <a:t>Karry La Violette</a:t>
            </a:r>
            <a:br>
              <a:rPr lang="en-US" dirty="0"/>
            </a:br>
            <a:r>
              <a:rPr lang="en-US" dirty="0"/>
              <a:t/>
            </a:r>
            <a:br>
              <a:rPr lang="en-US" dirty="0"/>
            </a:br>
            <a:r>
              <a:rPr lang="en-US" sz="2800" dirty="0">
                <a:solidFill>
                  <a:srgbClr val="FFFF00"/>
                </a:solidFill>
              </a:rPr>
              <a:t>Vice President, Government Affairs &amp; Advocacy</a:t>
            </a:r>
            <a:br>
              <a:rPr lang="en-US" sz="2800" dirty="0">
                <a:solidFill>
                  <a:srgbClr val="FFFF00"/>
                </a:solidFill>
              </a:rPr>
            </a:br>
            <a:r>
              <a:rPr lang="en-US" sz="2800" dirty="0">
                <a:solidFill>
                  <a:srgbClr val="FFFF00"/>
                </a:solidFill>
              </a:rPr>
              <a:t/>
            </a:r>
            <a:br>
              <a:rPr lang="en-US" sz="2800" dirty="0">
                <a:solidFill>
                  <a:srgbClr val="FFFF00"/>
                </a:solidFill>
              </a:rPr>
            </a:br>
            <a:r>
              <a:rPr lang="en-US" sz="2400" b="0" dirty="0"/>
              <a:t>karry.laviolette@ncpanet.org</a:t>
            </a:r>
            <a:br>
              <a:rPr lang="en-US" sz="2400" b="0" dirty="0"/>
            </a:br>
            <a:r>
              <a:rPr lang="en-US" sz="2400" b="0" dirty="0"/>
              <a:t>703-683-1180</a:t>
            </a:r>
            <a:br>
              <a:rPr lang="en-US" sz="2400" b="0" dirty="0"/>
            </a:br>
            <a:r>
              <a:rPr lang="en-US" sz="2400" b="0" dirty="0"/>
              <a:t>Twitter:  @</a:t>
            </a:r>
            <a:r>
              <a:rPr lang="en-US" sz="2400" b="0" dirty="0" err="1"/>
              <a:t>KarryLaViolette</a:t>
            </a:r>
            <a:endParaRPr lang="en-US" sz="2800" dirty="0"/>
          </a:p>
        </p:txBody>
      </p:sp>
      <p:sp>
        <p:nvSpPr>
          <p:cNvPr id="4" name="AutoShape 4" descr="Image result for twitt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008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Medicare Part D and Drug Accessibility</a:t>
            </a:r>
          </a:p>
        </p:txBody>
      </p:sp>
      <p:sp>
        <p:nvSpPr>
          <p:cNvPr id="3" name="Content Placeholder 2"/>
          <p:cNvSpPr>
            <a:spLocks noGrp="1"/>
          </p:cNvSpPr>
          <p:nvPr>
            <p:ph idx="1"/>
          </p:nvPr>
        </p:nvSpPr>
        <p:spPr>
          <a:xfrm>
            <a:off x="628650" y="1675437"/>
            <a:ext cx="9936646" cy="3871790"/>
          </a:xfrm>
        </p:spPr>
        <p:txBody>
          <a:bodyPr/>
          <a:lstStyle/>
          <a:p>
            <a:pPr marL="0" indent="0">
              <a:lnSpc>
                <a:spcPct val="100000"/>
              </a:lnSpc>
              <a:spcBef>
                <a:spcPts val="0"/>
              </a:spcBef>
              <a:buNone/>
            </a:pPr>
            <a:r>
              <a:rPr lang="en-US" sz="2200" b="1" dirty="0"/>
              <a:t>Ronna Hauser</a:t>
            </a:r>
            <a:r>
              <a:rPr lang="en-US" sz="2200" dirty="0"/>
              <a:t>, PharmD </a:t>
            </a:r>
          </a:p>
          <a:p>
            <a:pPr marL="0" indent="0">
              <a:lnSpc>
                <a:spcPct val="100000"/>
              </a:lnSpc>
              <a:spcBef>
                <a:spcPts val="0"/>
              </a:spcBef>
              <a:buNone/>
            </a:pPr>
            <a:r>
              <a:rPr lang="en-US" sz="2200" dirty="0"/>
              <a:t>Vice President of Pharmacy Affairs, NCPA</a:t>
            </a:r>
          </a:p>
          <a:p>
            <a:pPr marL="0" indent="0">
              <a:lnSpc>
                <a:spcPct val="100000"/>
              </a:lnSpc>
              <a:spcBef>
                <a:spcPts val="0"/>
              </a:spcBef>
              <a:buNone/>
            </a:pPr>
            <a:r>
              <a:rPr lang="en-US" sz="1800" dirty="0"/>
              <a:t> </a:t>
            </a:r>
          </a:p>
          <a:p>
            <a:pPr marL="0" indent="0">
              <a:lnSpc>
                <a:spcPct val="100000"/>
              </a:lnSpc>
              <a:spcBef>
                <a:spcPts val="0"/>
              </a:spcBef>
              <a:buNone/>
            </a:pPr>
            <a:r>
              <a:rPr lang="en-US" sz="2200" b="1" dirty="0"/>
              <a:t>Madelaine Feldman</a:t>
            </a:r>
            <a:r>
              <a:rPr lang="en-US" sz="2200" dirty="0"/>
              <a:t>, MD, FACR </a:t>
            </a:r>
          </a:p>
          <a:p>
            <a:pPr marL="0" indent="0">
              <a:lnSpc>
                <a:spcPct val="100000"/>
              </a:lnSpc>
              <a:spcBef>
                <a:spcPts val="0"/>
              </a:spcBef>
              <a:buNone/>
            </a:pPr>
            <a:r>
              <a:rPr lang="en-US" sz="2200" dirty="0"/>
              <a:t>Vice President, Council of State Rheumatology Organizations</a:t>
            </a:r>
          </a:p>
          <a:p>
            <a:pPr marL="0" indent="0">
              <a:lnSpc>
                <a:spcPct val="100000"/>
              </a:lnSpc>
              <a:spcBef>
                <a:spcPts val="0"/>
              </a:spcBef>
              <a:buNone/>
            </a:pPr>
            <a:endParaRPr lang="en-US" sz="1800" dirty="0"/>
          </a:p>
          <a:p>
            <a:pPr marL="0" indent="0">
              <a:lnSpc>
                <a:spcPct val="100000"/>
              </a:lnSpc>
              <a:spcBef>
                <a:spcPts val="0"/>
              </a:spcBef>
              <a:buNone/>
            </a:pPr>
            <a:r>
              <a:rPr lang="en-US" sz="2200" b="1" dirty="0"/>
              <a:t>John </a:t>
            </a:r>
            <a:r>
              <a:rPr lang="en-US" sz="2200" b="1" dirty="0" err="1"/>
              <a:t>Schall</a:t>
            </a:r>
            <a:r>
              <a:rPr lang="en-US" sz="2200" dirty="0"/>
              <a:t>, MPP </a:t>
            </a:r>
          </a:p>
          <a:p>
            <a:pPr marL="0" indent="0">
              <a:lnSpc>
                <a:spcPct val="100000"/>
              </a:lnSpc>
              <a:spcBef>
                <a:spcPts val="0"/>
              </a:spcBef>
              <a:buNone/>
            </a:pPr>
            <a:r>
              <a:rPr lang="en-US" sz="2200" dirty="0"/>
              <a:t>Chief Executive Officer, Caregiver Action Network</a:t>
            </a:r>
          </a:p>
          <a:p>
            <a:pPr marL="0" indent="0">
              <a:lnSpc>
                <a:spcPct val="100000"/>
              </a:lnSpc>
              <a:spcBef>
                <a:spcPts val="0"/>
              </a:spcBef>
              <a:buNone/>
            </a:pPr>
            <a:endParaRPr lang="en-US" sz="1800" dirty="0"/>
          </a:p>
          <a:p>
            <a:pPr marL="0" indent="0">
              <a:lnSpc>
                <a:spcPct val="100000"/>
              </a:lnSpc>
              <a:spcBef>
                <a:spcPts val="0"/>
              </a:spcBef>
              <a:buNone/>
            </a:pPr>
            <a:r>
              <a:rPr lang="en-US" sz="2200" b="1" dirty="0"/>
              <a:t>Joel White</a:t>
            </a:r>
            <a:endParaRPr lang="en-US" sz="2200" dirty="0"/>
          </a:p>
          <a:p>
            <a:pPr marL="0" indent="0">
              <a:lnSpc>
                <a:spcPct val="100000"/>
              </a:lnSpc>
              <a:spcBef>
                <a:spcPts val="0"/>
              </a:spcBef>
              <a:buNone/>
            </a:pPr>
            <a:r>
              <a:rPr lang="en-US" sz="2200" dirty="0"/>
              <a:t>President, Horizon Government Affairs</a:t>
            </a:r>
          </a:p>
        </p:txBody>
      </p:sp>
    </p:spTree>
    <p:extLst>
      <p:ext uri="{BB962C8B-B14F-4D97-AF65-F5344CB8AC3E}">
        <p14:creationId xmlns:p14="http://schemas.microsoft.com/office/powerpoint/2010/main" val="4058353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4798" y="1618254"/>
            <a:ext cx="9602404" cy="2273764"/>
          </a:xfrm>
          <a:prstGeom prst="rect">
            <a:avLst/>
          </a:prstGeom>
        </p:spPr>
        <p:txBody>
          <a:bodyPr/>
          <a:lstStyle/>
          <a:p>
            <a:r>
              <a:rPr lang="en-US" sz="6000" dirty="0"/>
              <a:t>50</a:t>
            </a:r>
            <a:r>
              <a:rPr lang="en-US" sz="6000" baseline="30000" dirty="0"/>
              <a:t>th</a:t>
            </a:r>
            <a:r>
              <a:rPr lang="en-US" sz="6000" dirty="0"/>
              <a:t> Annual NCPA Congressional Pharmacy Summit</a:t>
            </a:r>
            <a:br>
              <a:rPr lang="en-US" sz="6000" dirty="0"/>
            </a:br>
            <a:r>
              <a:rPr lang="en-US" dirty="0"/>
              <a:t/>
            </a:r>
            <a:br>
              <a:rPr lang="en-US" dirty="0"/>
            </a:br>
            <a:r>
              <a:rPr lang="en-US" dirty="0">
                <a:solidFill>
                  <a:srgbClr val="FFFF00"/>
                </a:solidFill>
              </a:rPr>
              <a:t>April 11, 2018 </a:t>
            </a:r>
            <a:endParaRPr lang="en-US" sz="2800" dirty="0">
              <a:solidFill>
                <a:srgbClr val="FFFF00"/>
              </a:solidFill>
            </a:endParaRPr>
          </a:p>
        </p:txBody>
      </p:sp>
    </p:spTree>
    <p:extLst>
      <p:ext uri="{BB962C8B-B14F-4D97-AF65-F5344CB8AC3E}">
        <p14:creationId xmlns:p14="http://schemas.microsoft.com/office/powerpoint/2010/main" val="14075048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8E0ABA-853F-437D-BFA6-C36E01DC96B9}"/>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xmlns="" id="{5CA1D108-43E3-4CF7-8AB1-7283D288A777}"/>
              </a:ext>
            </a:extLst>
          </p:cNvPr>
          <p:cNvSpPr>
            <a:spLocks noGrp="1"/>
          </p:cNvSpPr>
          <p:nvPr>
            <p:ph idx="1"/>
          </p:nvPr>
        </p:nvSpPr>
        <p:spPr>
          <a:xfrm>
            <a:off x="628650" y="1712914"/>
            <a:ext cx="9172896" cy="3871790"/>
          </a:xfrm>
        </p:spPr>
        <p:txBody>
          <a:bodyPr/>
          <a:lstStyle/>
          <a:p>
            <a:r>
              <a:rPr lang="en-US" sz="2000" dirty="0"/>
              <a:t>Ronna Hauser declares no conflicts of interest or financial interest in any product or service mentioned in this program, including grants, employment, gifts, stock holdings, and honoraria.</a:t>
            </a:r>
          </a:p>
          <a:p>
            <a:r>
              <a:rPr lang="en-US" sz="2000" dirty="0"/>
              <a:t>Madelaine Feldman declares no conflicts of interest or financial interest in any product or service mentioned in this program, including grants, employment, gifts, stock holdings, and honoraria.</a:t>
            </a:r>
          </a:p>
          <a:p>
            <a:r>
              <a:rPr lang="en-US" sz="2000" dirty="0"/>
              <a:t>John </a:t>
            </a:r>
            <a:r>
              <a:rPr lang="en-US" sz="2000" dirty="0" err="1"/>
              <a:t>Schall</a:t>
            </a:r>
            <a:r>
              <a:rPr lang="en-US" sz="2000" dirty="0"/>
              <a:t> declares no conflicts of interest or financial interest in any product or service mentioned in this program, including grants, employment, gifts, stock holdings, and honoraria.</a:t>
            </a:r>
          </a:p>
          <a:p>
            <a:r>
              <a:rPr lang="en-US" sz="2000" dirty="0"/>
              <a:t>Joel White declares no conflicts of interest or financial interest in any product or service mentioned in this program, including grants, employment, gifts, stock holdings, and honoraria.</a:t>
            </a:r>
          </a:p>
          <a:p>
            <a:pPr marL="0" indent="0">
              <a:buNone/>
            </a:pPr>
            <a:endParaRPr lang="en-US" sz="2000" dirty="0"/>
          </a:p>
          <a:p>
            <a:endParaRPr lang="en-US" dirty="0"/>
          </a:p>
        </p:txBody>
      </p:sp>
    </p:spTree>
    <p:extLst>
      <p:ext uri="{BB962C8B-B14F-4D97-AF65-F5344CB8AC3E}">
        <p14:creationId xmlns:p14="http://schemas.microsoft.com/office/powerpoint/2010/main" val="3236406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AB849B-4BE6-4B4E-826F-97CE5D55FA58}"/>
              </a:ext>
            </a:extLst>
          </p:cNvPr>
          <p:cNvSpPr>
            <a:spLocks noGrp="1"/>
          </p:cNvSpPr>
          <p:nvPr>
            <p:ph type="title"/>
          </p:nvPr>
        </p:nvSpPr>
        <p:spPr/>
        <p:txBody>
          <a:bodyPr/>
          <a:lstStyle/>
          <a:p>
            <a:r>
              <a:rPr lang="en-US" dirty="0"/>
              <a:t>Medicare Part D &amp; Drug Accessibility</a:t>
            </a:r>
          </a:p>
        </p:txBody>
      </p:sp>
      <p:sp>
        <p:nvSpPr>
          <p:cNvPr id="3" name="Content Placeholder 2">
            <a:extLst>
              <a:ext uri="{FF2B5EF4-FFF2-40B4-BE49-F238E27FC236}">
                <a16:creationId xmlns:a16="http://schemas.microsoft.com/office/drawing/2014/main" xmlns="" id="{427C26D7-BC6D-469C-A294-18836D36BD93}"/>
              </a:ext>
            </a:extLst>
          </p:cNvPr>
          <p:cNvSpPr>
            <a:spLocks noGrp="1"/>
          </p:cNvSpPr>
          <p:nvPr>
            <p:ph idx="1"/>
          </p:nvPr>
        </p:nvSpPr>
        <p:spPr>
          <a:xfrm>
            <a:off x="628649" y="1825625"/>
            <a:ext cx="10527031" cy="3871790"/>
          </a:xfrm>
        </p:spPr>
        <p:txBody>
          <a:bodyPr/>
          <a:lstStyle/>
          <a:p>
            <a:r>
              <a:rPr lang="en-US" sz="2600" dirty="0"/>
              <a:t>Prescription drug access and affordability national dialog </a:t>
            </a:r>
          </a:p>
          <a:p>
            <a:r>
              <a:rPr lang="en-US" sz="2600" dirty="0"/>
              <a:t>CMS’ current approach to lower the cost of prescription drugs: </a:t>
            </a:r>
          </a:p>
          <a:p>
            <a:pPr lvl="1">
              <a:buFont typeface="Courier New" panose="02070309020205020404" pitchFamily="49" charset="0"/>
              <a:buChar char="o"/>
            </a:pPr>
            <a:r>
              <a:rPr lang="en-US" dirty="0"/>
              <a:t>Allowing for certain low-cost generic drugs to be substituted onto plan formularies at any point during the year</a:t>
            </a:r>
          </a:p>
          <a:p>
            <a:pPr lvl="1">
              <a:buFont typeface="Courier New" panose="02070309020205020404" pitchFamily="49" charset="0"/>
              <a:buChar char="o"/>
            </a:pPr>
            <a:r>
              <a:rPr lang="en-US" dirty="0"/>
              <a:t>Increasing competition among plans by removing the requirement that certain Part D plans have to “meaningfully differ”</a:t>
            </a:r>
          </a:p>
          <a:p>
            <a:pPr lvl="1">
              <a:buFont typeface="Courier New" panose="02070309020205020404" pitchFamily="49" charset="0"/>
              <a:buChar char="o"/>
            </a:pPr>
            <a:r>
              <a:rPr lang="en-US" dirty="0"/>
              <a:t>Increasing competition among pharmacies by clarifying the “any willing provider” requirement, to increase the number of pharmacy options that beneficiaries have</a:t>
            </a:r>
          </a:p>
          <a:p>
            <a:endParaRPr lang="en-US" dirty="0"/>
          </a:p>
        </p:txBody>
      </p:sp>
    </p:spTree>
    <p:extLst>
      <p:ext uri="{BB962C8B-B14F-4D97-AF65-F5344CB8AC3E}">
        <p14:creationId xmlns:p14="http://schemas.microsoft.com/office/powerpoint/2010/main" val="2294638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EEC960-CF2C-4D87-BBD1-E327E4A9E02F}"/>
              </a:ext>
            </a:extLst>
          </p:cNvPr>
          <p:cNvSpPr>
            <a:spLocks noGrp="1"/>
          </p:cNvSpPr>
          <p:nvPr>
            <p:ph type="title"/>
          </p:nvPr>
        </p:nvSpPr>
        <p:spPr/>
        <p:txBody>
          <a:bodyPr/>
          <a:lstStyle/>
          <a:p>
            <a:r>
              <a:rPr lang="en-US" dirty="0"/>
              <a:t>Medicare Part D &amp; Drug Accessibility</a:t>
            </a:r>
          </a:p>
        </p:txBody>
      </p:sp>
      <p:sp>
        <p:nvSpPr>
          <p:cNvPr id="3" name="Content Placeholder 2">
            <a:extLst>
              <a:ext uri="{FF2B5EF4-FFF2-40B4-BE49-F238E27FC236}">
                <a16:creationId xmlns:a16="http://schemas.microsoft.com/office/drawing/2014/main" xmlns="" id="{61D3F3B6-87F4-47D1-AD4D-5C0ADC0A4905}"/>
              </a:ext>
            </a:extLst>
          </p:cNvPr>
          <p:cNvSpPr>
            <a:spLocks noGrp="1"/>
          </p:cNvSpPr>
          <p:nvPr>
            <p:ph idx="1"/>
          </p:nvPr>
        </p:nvSpPr>
        <p:spPr>
          <a:xfrm>
            <a:off x="628650" y="1690689"/>
            <a:ext cx="11258551" cy="3871790"/>
          </a:xfrm>
        </p:spPr>
        <p:txBody>
          <a:bodyPr/>
          <a:lstStyle/>
          <a:p>
            <a:pPr marL="0" indent="0">
              <a:buNone/>
            </a:pPr>
            <a:r>
              <a:rPr lang="en-US" u="sng" dirty="0"/>
              <a:t>2019 Medicare Part D Final Rule</a:t>
            </a:r>
          </a:p>
          <a:p>
            <a:pPr lvl="1"/>
            <a:r>
              <a:rPr lang="en-US" dirty="0"/>
              <a:t>CMS asked for policy approaches for applying some mfg. rebates and all pharmacy price concessions to drug prices at point of sale </a:t>
            </a:r>
          </a:p>
          <a:p>
            <a:pPr lvl="1"/>
            <a:r>
              <a:rPr lang="en-US" dirty="0"/>
              <a:t>CMS received over 1,400 responses </a:t>
            </a:r>
          </a:p>
          <a:p>
            <a:pPr lvl="1"/>
            <a:r>
              <a:rPr lang="en-US" dirty="0"/>
              <a:t>President’s FY2019 Budget included similar proposal </a:t>
            </a:r>
          </a:p>
          <a:p>
            <a:pPr lvl="1"/>
            <a:r>
              <a:rPr lang="en-US" dirty="0"/>
              <a:t>“We believe the statute provides us with discretion to require that Part D sponsors apply at least a portion of the manufacturer rebates and all pharmacy price concessions they receive to the price of a Part D drug at the point of sale.”  </a:t>
            </a:r>
          </a:p>
          <a:p>
            <a:pPr lvl="1"/>
            <a:r>
              <a:rPr lang="en-US" dirty="0"/>
              <a:t>Any new requirements would be proposed through notice and comment rulemaking, in the future </a:t>
            </a:r>
          </a:p>
          <a:p>
            <a:pPr lvl="1"/>
            <a:endParaRPr lang="en-US" dirty="0"/>
          </a:p>
          <a:p>
            <a:endParaRPr lang="en-US" dirty="0"/>
          </a:p>
        </p:txBody>
      </p:sp>
    </p:spTree>
    <p:extLst>
      <p:ext uri="{BB962C8B-B14F-4D97-AF65-F5344CB8AC3E}">
        <p14:creationId xmlns:p14="http://schemas.microsoft.com/office/powerpoint/2010/main" val="2897944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6891"/>
            <a:ext cx="10970874" cy="1325563"/>
          </a:xfrm>
        </p:spPr>
        <p:txBody>
          <a:bodyPr/>
          <a:lstStyle/>
          <a:p>
            <a:r>
              <a:rPr lang="en-US" dirty="0"/>
              <a:t>Medicare Part D &amp; Drug Accessibility</a:t>
            </a:r>
          </a:p>
        </p:txBody>
      </p:sp>
      <p:sp>
        <p:nvSpPr>
          <p:cNvPr id="3" name="Content Placeholder 2"/>
          <p:cNvSpPr>
            <a:spLocks noGrp="1"/>
          </p:cNvSpPr>
          <p:nvPr>
            <p:ph idx="1"/>
          </p:nvPr>
        </p:nvSpPr>
        <p:spPr>
          <a:xfrm>
            <a:off x="188608" y="1765430"/>
            <a:ext cx="11850958" cy="3871790"/>
          </a:xfrm>
        </p:spPr>
        <p:txBody>
          <a:bodyPr/>
          <a:lstStyle/>
          <a:p>
            <a:r>
              <a:rPr lang="en-US" dirty="0"/>
              <a:t>Direct and Indirect Remuneration (DIR) Impact on CMS, Pharmacies, and Patients </a:t>
            </a:r>
          </a:p>
          <a:p>
            <a:pPr lvl="1"/>
            <a:r>
              <a:rPr lang="en-US" sz="2600" dirty="0"/>
              <a:t>Costs vs. Savings of Pharmacy DIR vs. ALL DIR at POS</a:t>
            </a:r>
          </a:p>
          <a:p>
            <a:pPr marL="457200" lvl="1" indent="0">
              <a:buNone/>
            </a:pPr>
            <a:endParaRPr lang="en-US" sz="800" dirty="0"/>
          </a:p>
          <a:p>
            <a:pPr lvl="1"/>
            <a:r>
              <a:rPr lang="en-US" sz="2600" dirty="0"/>
              <a:t>Pharmacy DIR at POS will save patients $10.4B/10 years per CMS</a:t>
            </a:r>
          </a:p>
          <a:p>
            <a:pPr marL="457200" lvl="1" indent="0">
              <a:buNone/>
            </a:pPr>
            <a:endParaRPr lang="en-US" sz="800" dirty="0"/>
          </a:p>
          <a:p>
            <a:pPr lvl="1"/>
            <a:r>
              <a:rPr lang="en-US" sz="2600" dirty="0"/>
              <a:t>H.R. 1038 / S. 413 Saves $3.4B/10 years, according to Wakely Group score</a:t>
            </a:r>
          </a:p>
          <a:p>
            <a:pPr marL="457200" lvl="1" indent="0">
              <a:buNone/>
            </a:pPr>
            <a:endParaRPr lang="en-US" sz="800" dirty="0"/>
          </a:p>
          <a:p>
            <a:pPr lvl="1"/>
            <a:r>
              <a:rPr lang="en-US" sz="2600" dirty="0"/>
              <a:t>Shifting rebates to the point-of-sale would reduce beneficiary out-of-pocket costs, and could save beneficiaries between $4 billion and $28 billion over 10 years </a:t>
            </a:r>
          </a:p>
          <a:p>
            <a:pPr lvl="1"/>
            <a:endParaRPr lang="en-US" dirty="0"/>
          </a:p>
          <a:p>
            <a:endParaRPr lang="en-US" dirty="0"/>
          </a:p>
        </p:txBody>
      </p:sp>
    </p:spTree>
    <p:extLst>
      <p:ext uri="{BB962C8B-B14F-4D97-AF65-F5344CB8AC3E}">
        <p14:creationId xmlns:p14="http://schemas.microsoft.com/office/powerpoint/2010/main" val="5161430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38FE88-BFF7-42FD-B9F5-427FAE4F9D89}"/>
              </a:ext>
            </a:extLst>
          </p:cNvPr>
          <p:cNvSpPr>
            <a:spLocks noGrp="1"/>
          </p:cNvSpPr>
          <p:nvPr>
            <p:ph type="ctrTitle"/>
          </p:nvPr>
        </p:nvSpPr>
        <p:spPr>
          <a:xfrm>
            <a:off x="1016000" y="1134533"/>
            <a:ext cx="11176000" cy="2971801"/>
          </a:xfrm>
        </p:spPr>
        <p:txBody>
          <a:bodyPr>
            <a:normAutofit/>
          </a:bodyPr>
          <a:lstStyle/>
          <a:p>
            <a:pPr algn="ctr"/>
            <a:r>
              <a:rPr lang="en-US" sz="4000" b="1" dirty="0">
                <a:solidFill>
                  <a:schemeClr val="bg1"/>
                </a:solidFill>
              </a:rPr>
              <a:t>NCPA Congressional Pharmacy Summit</a:t>
            </a:r>
            <a:r>
              <a:rPr lang="en-US" b="1" dirty="0">
                <a:solidFill>
                  <a:schemeClr val="bg1"/>
                </a:solidFill>
              </a:rPr>
              <a:t/>
            </a:r>
            <a:br>
              <a:rPr lang="en-US" b="1" dirty="0">
                <a:solidFill>
                  <a:schemeClr val="bg1"/>
                </a:solidFill>
              </a:rPr>
            </a:br>
            <a:r>
              <a:rPr lang="en-US" sz="3600" b="1" dirty="0">
                <a:solidFill>
                  <a:schemeClr val="bg1"/>
                </a:solidFill>
              </a:rPr>
              <a:t>April 11-12, 2018 </a:t>
            </a:r>
            <a:br>
              <a:rPr lang="en-US" sz="3600" b="1" dirty="0">
                <a:solidFill>
                  <a:schemeClr val="bg1"/>
                </a:solidFill>
              </a:rPr>
            </a:br>
            <a:r>
              <a:rPr lang="en-US" sz="3600" b="1" dirty="0">
                <a:solidFill>
                  <a:schemeClr val="bg1"/>
                </a:solidFill>
              </a:rPr>
              <a:t>Hilton Alexandria Old Town,</a:t>
            </a:r>
            <a:br>
              <a:rPr lang="en-US" sz="3600" b="1" dirty="0">
                <a:solidFill>
                  <a:schemeClr val="bg1"/>
                </a:solidFill>
              </a:rPr>
            </a:br>
            <a:r>
              <a:rPr lang="en-US" sz="3600" b="1" dirty="0">
                <a:solidFill>
                  <a:schemeClr val="bg1"/>
                </a:solidFill>
              </a:rPr>
              <a:t> Alexandria, Va.</a:t>
            </a:r>
            <a:r>
              <a:rPr lang="en-US" sz="3600" dirty="0">
                <a:solidFill>
                  <a:schemeClr val="bg1"/>
                </a:solidFill>
              </a:rPr>
              <a:t/>
            </a:r>
            <a:br>
              <a:rPr lang="en-US" sz="3600" dirty="0">
                <a:solidFill>
                  <a:schemeClr val="bg1"/>
                </a:solidFill>
              </a:rPr>
            </a:br>
            <a:endParaRPr lang="en-US" sz="3600" dirty="0">
              <a:solidFill>
                <a:schemeClr val="bg1"/>
              </a:solidFill>
            </a:endParaRPr>
          </a:p>
        </p:txBody>
      </p:sp>
      <p:sp>
        <p:nvSpPr>
          <p:cNvPr id="3" name="Subtitle 2">
            <a:extLst>
              <a:ext uri="{FF2B5EF4-FFF2-40B4-BE49-F238E27FC236}">
                <a16:creationId xmlns:a16="http://schemas.microsoft.com/office/drawing/2014/main" xmlns="" id="{6D9FBE7C-575E-40E1-95FD-359DA2359F97}"/>
              </a:ext>
            </a:extLst>
          </p:cNvPr>
          <p:cNvSpPr>
            <a:spLocks noGrp="1"/>
          </p:cNvSpPr>
          <p:nvPr>
            <p:ph type="subTitle" idx="1"/>
          </p:nvPr>
        </p:nvSpPr>
        <p:spPr>
          <a:xfrm>
            <a:off x="2725047" y="4995333"/>
            <a:ext cx="11507788" cy="1947333"/>
          </a:xfrm>
        </p:spPr>
        <p:txBody>
          <a:bodyPr>
            <a:normAutofit/>
          </a:bodyPr>
          <a:lstStyle/>
          <a:p>
            <a:r>
              <a:rPr lang="en-US" b="1" dirty="0"/>
              <a:t>Madelaine A. Feldman, M.D. FACR</a:t>
            </a:r>
          </a:p>
          <a:p>
            <a:r>
              <a:rPr lang="en-US" b="1" dirty="0"/>
              <a:t>Coalition of State Rheumatology Organizations – Vice President</a:t>
            </a:r>
          </a:p>
          <a:p>
            <a:r>
              <a:rPr lang="en-US" b="1" dirty="0"/>
              <a:t>Alliance for Safe Biologic Medicines – Chair</a:t>
            </a:r>
          </a:p>
          <a:p>
            <a:r>
              <a:rPr lang="en-US" b="1" dirty="0"/>
              <a:t>Associate Professor of Medicine – Tulane University School of Medicine</a:t>
            </a:r>
          </a:p>
          <a:p>
            <a:endParaRPr lang="en-US" dirty="0"/>
          </a:p>
        </p:txBody>
      </p:sp>
      <p:pic>
        <p:nvPicPr>
          <p:cNvPr id="4" name="Picture 3" descr="CSRO logo color 10-12large.png">
            <a:extLst>
              <a:ext uri="{FF2B5EF4-FFF2-40B4-BE49-F238E27FC236}">
                <a16:creationId xmlns:a16="http://schemas.microsoft.com/office/drawing/2014/main" xmlns="" id="{D9963E55-BD75-4CD2-9B8B-AA56097C425C}"/>
              </a:ext>
            </a:extLst>
          </p:cNvPr>
          <p:cNvPicPr>
            <a:picLocks noChangeAspect="1"/>
          </p:cNvPicPr>
          <p:nvPr/>
        </p:nvPicPr>
        <p:blipFill>
          <a:blip r:embed="rId3" cstate="print"/>
          <a:stretch>
            <a:fillRect/>
          </a:stretch>
        </p:blipFill>
        <p:spPr>
          <a:xfrm>
            <a:off x="9829800" y="5080000"/>
            <a:ext cx="2133600" cy="889000"/>
          </a:xfrm>
          <a:prstGeom prst="rect">
            <a:avLst/>
          </a:prstGeom>
        </p:spPr>
      </p:pic>
    </p:spTree>
    <p:extLst>
      <p:ext uri="{BB962C8B-B14F-4D97-AF65-F5344CB8AC3E}">
        <p14:creationId xmlns:p14="http://schemas.microsoft.com/office/powerpoint/2010/main" val="3271136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descr="CSRO logo color 10-12large.png">
            <a:extLst>
              <a:ext uri="{FF2B5EF4-FFF2-40B4-BE49-F238E27FC236}">
                <a16:creationId xmlns:a16="http://schemas.microsoft.com/office/drawing/2014/main" xmlns="" id="{3D9D2FEE-CDE4-42F6-BA83-6CC3FAA04EE8}"/>
              </a:ext>
            </a:extLst>
          </p:cNvPr>
          <p:cNvPicPr>
            <a:picLocks noChangeAspect="1"/>
          </p:cNvPicPr>
          <p:nvPr/>
        </p:nvPicPr>
        <p:blipFill>
          <a:blip r:embed="rId3" cstate="print"/>
          <a:stretch>
            <a:fillRect/>
          </a:stretch>
        </p:blipFill>
        <p:spPr>
          <a:xfrm>
            <a:off x="9886454" y="5656468"/>
            <a:ext cx="2133600" cy="889000"/>
          </a:xfrm>
          <a:prstGeom prst="rect">
            <a:avLst/>
          </a:prstGeom>
        </p:spPr>
      </p:pic>
      <p:sp>
        <p:nvSpPr>
          <p:cNvPr id="2" name="Title 1">
            <a:extLst>
              <a:ext uri="{FF2B5EF4-FFF2-40B4-BE49-F238E27FC236}">
                <a16:creationId xmlns:a16="http://schemas.microsoft.com/office/drawing/2014/main" xmlns="" id="{60DCCAFA-F6EB-4A5E-995B-AC4B983345DB}"/>
              </a:ext>
            </a:extLst>
          </p:cNvPr>
          <p:cNvSpPr>
            <a:spLocks noGrp="1"/>
          </p:cNvSpPr>
          <p:nvPr>
            <p:ph type="title"/>
          </p:nvPr>
        </p:nvSpPr>
        <p:spPr>
          <a:xfrm>
            <a:off x="732709" y="115919"/>
            <a:ext cx="7957967" cy="1694143"/>
          </a:xfrm>
        </p:spPr>
        <p:txBody>
          <a:bodyPr anchor="ctr">
            <a:normAutofit/>
          </a:bodyPr>
          <a:lstStyle/>
          <a:p>
            <a:r>
              <a:rPr lang="en-US" b="1" u="sng" dirty="0">
                <a:solidFill>
                  <a:schemeClr val="bg1"/>
                </a:solidFill>
              </a:rPr>
              <a:t>Issues and Goals</a:t>
            </a:r>
          </a:p>
        </p:txBody>
      </p:sp>
      <p:sp>
        <p:nvSpPr>
          <p:cNvPr id="3" name="Content Placeholder 2">
            <a:extLst>
              <a:ext uri="{FF2B5EF4-FFF2-40B4-BE49-F238E27FC236}">
                <a16:creationId xmlns:a16="http://schemas.microsoft.com/office/drawing/2014/main" xmlns="" id="{A92D8DFD-2879-41CC-A376-4742DFA7427D}"/>
              </a:ext>
            </a:extLst>
          </p:cNvPr>
          <p:cNvSpPr>
            <a:spLocks noGrp="1"/>
          </p:cNvSpPr>
          <p:nvPr>
            <p:ph idx="1"/>
          </p:nvPr>
        </p:nvSpPr>
        <p:spPr>
          <a:xfrm>
            <a:off x="359764" y="2563317"/>
            <a:ext cx="11058492" cy="4598488"/>
          </a:xfrm>
          <a:effectLst/>
        </p:spPr>
        <p:txBody>
          <a:bodyPr>
            <a:normAutofit lnSpcReduction="10000"/>
          </a:bodyPr>
          <a:lstStyle/>
          <a:p>
            <a:r>
              <a:rPr lang="en-US" sz="2600" b="1" dirty="0"/>
              <a:t>Pharmacy Benefit Managers (</a:t>
            </a:r>
            <a:r>
              <a:rPr lang="en-US" sz="2600" i="1" dirty="0"/>
              <a:t>Conflict of Interest/Concentrated market/NO Transparency)</a:t>
            </a:r>
          </a:p>
          <a:p>
            <a:pPr lvl="1"/>
            <a:r>
              <a:rPr lang="en-US" sz="2600" dirty="0"/>
              <a:t>Rebate system (Formulary Management, Step Therapy, Non-Medical Switching)</a:t>
            </a:r>
          </a:p>
          <a:p>
            <a:pPr lvl="1"/>
            <a:r>
              <a:rPr lang="en-US" sz="2600" dirty="0"/>
              <a:t>PBM – income sources</a:t>
            </a:r>
          </a:p>
          <a:p>
            <a:pPr lvl="1"/>
            <a:r>
              <a:rPr lang="en-US" sz="2600" dirty="0"/>
              <a:t>Pharmacy issues – Gag clauses, claw backs, DIR fees</a:t>
            </a:r>
          </a:p>
          <a:p>
            <a:pPr lvl="1"/>
            <a:r>
              <a:rPr lang="en-US" sz="2600" dirty="0"/>
              <a:t>Accumulator Adjustment Program</a:t>
            </a:r>
          </a:p>
          <a:p>
            <a:r>
              <a:rPr lang="en-US" sz="2600" b="1" dirty="0"/>
              <a:t>Part D rule </a:t>
            </a:r>
          </a:p>
          <a:p>
            <a:pPr lvl="1"/>
            <a:r>
              <a:rPr lang="en-US" sz="2600" dirty="0"/>
              <a:t>  CSRO recommendations</a:t>
            </a:r>
          </a:p>
          <a:p>
            <a:pPr marL="457200" lvl="1" indent="0">
              <a:buNone/>
            </a:pPr>
            <a:endParaRPr lang="en-US" sz="2000" dirty="0">
              <a:latin typeface="Berlin Sans FB" panose="020E0602020502020306" pitchFamily="34" charset="0"/>
            </a:endParaRPr>
          </a:p>
          <a:p>
            <a:pPr marL="457200" lvl="1" indent="0">
              <a:buNone/>
            </a:pPr>
            <a:endParaRPr lang="en-US" dirty="0">
              <a:latin typeface="Berlin Sans FB" panose="020E0602020502020306" pitchFamily="34" charset="0"/>
            </a:endParaRPr>
          </a:p>
          <a:p>
            <a:pPr lvl="1"/>
            <a:endParaRPr lang="en-US" dirty="0"/>
          </a:p>
        </p:txBody>
      </p:sp>
    </p:spTree>
    <p:extLst>
      <p:ext uri="{BB962C8B-B14F-4D97-AF65-F5344CB8AC3E}">
        <p14:creationId xmlns:p14="http://schemas.microsoft.com/office/powerpoint/2010/main" val="426095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F8D55C-8ED3-42D3-A297-C00316C3A08E}"/>
              </a:ext>
            </a:extLst>
          </p:cNvPr>
          <p:cNvSpPr>
            <a:spLocks noGrp="1"/>
          </p:cNvSpPr>
          <p:nvPr>
            <p:ph type="title"/>
          </p:nvPr>
        </p:nvSpPr>
        <p:spPr/>
        <p:txBody>
          <a:bodyPr/>
          <a:lstStyle/>
          <a:p>
            <a:r>
              <a:rPr lang="en-US" sz="4400" dirty="0">
                <a:solidFill>
                  <a:schemeClr val="bg1"/>
                </a:solidFill>
              </a:rPr>
              <a:t>Formulary Design</a:t>
            </a:r>
          </a:p>
        </p:txBody>
      </p:sp>
      <p:sp>
        <p:nvSpPr>
          <p:cNvPr id="3" name="Content Placeholder 2">
            <a:extLst>
              <a:ext uri="{FF2B5EF4-FFF2-40B4-BE49-F238E27FC236}">
                <a16:creationId xmlns:a16="http://schemas.microsoft.com/office/drawing/2014/main" xmlns="" id="{314D3E67-D866-43D2-8F25-EC0BF97F8A23}"/>
              </a:ext>
            </a:extLst>
          </p:cNvPr>
          <p:cNvSpPr>
            <a:spLocks noGrp="1"/>
          </p:cNvSpPr>
          <p:nvPr>
            <p:ph idx="1"/>
          </p:nvPr>
        </p:nvSpPr>
        <p:spPr>
          <a:xfrm>
            <a:off x="0" y="2360252"/>
            <a:ext cx="12192000" cy="3636511"/>
          </a:xfrm>
        </p:spPr>
        <p:txBody>
          <a:bodyPr>
            <a:normAutofit/>
          </a:bodyPr>
          <a:lstStyle/>
          <a:p>
            <a:r>
              <a:rPr lang="en-US" sz="4000" dirty="0"/>
              <a:t>Preferred placement – leads to</a:t>
            </a:r>
          </a:p>
          <a:p>
            <a:pPr lvl="1"/>
            <a:r>
              <a:rPr lang="en-US" sz="4000" dirty="0"/>
              <a:t>Step Therapy</a:t>
            </a:r>
          </a:p>
          <a:p>
            <a:pPr lvl="1"/>
            <a:r>
              <a:rPr lang="en-US" sz="4000" dirty="0"/>
              <a:t>Non Medical Switching</a:t>
            </a:r>
          </a:p>
          <a:p>
            <a:pPr marL="457200" lvl="1" indent="0">
              <a:buNone/>
            </a:pPr>
            <a:r>
              <a:rPr lang="en-US" sz="4000" b="1" i="1" dirty="0"/>
              <a:t>Not based on efficacy , safety, lowest list</a:t>
            </a:r>
          </a:p>
          <a:p>
            <a:pPr marL="457200" lvl="1" indent="0">
              <a:buNone/>
            </a:pPr>
            <a:endParaRPr lang="en-US" sz="4000" dirty="0"/>
          </a:p>
        </p:txBody>
      </p:sp>
    </p:spTree>
    <p:extLst>
      <p:ext uri="{BB962C8B-B14F-4D97-AF65-F5344CB8AC3E}">
        <p14:creationId xmlns:p14="http://schemas.microsoft.com/office/powerpoint/2010/main" val="35567055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descr="CSRO logo color 10-12large.png">
            <a:extLst>
              <a:ext uri="{FF2B5EF4-FFF2-40B4-BE49-F238E27FC236}">
                <a16:creationId xmlns:a16="http://schemas.microsoft.com/office/drawing/2014/main" xmlns="" id="{E0355294-524A-4A59-9012-8F6572708446}"/>
              </a:ext>
            </a:extLst>
          </p:cNvPr>
          <p:cNvPicPr>
            <a:picLocks noChangeAspect="1"/>
          </p:cNvPicPr>
          <p:nvPr/>
        </p:nvPicPr>
        <p:blipFill>
          <a:blip r:embed="rId3" cstate="print"/>
          <a:stretch>
            <a:fillRect/>
          </a:stretch>
        </p:blipFill>
        <p:spPr>
          <a:xfrm>
            <a:off x="9866576" y="5690080"/>
            <a:ext cx="2133600" cy="889000"/>
          </a:xfrm>
          <a:prstGeom prst="rect">
            <a:avLst/>
          </a:prstGeom>
        </p:spPr>
      </p:pic>
      <p:sp>
        <p:nvSpPr>
          <p:cNvPr id="2" name="Title 1">
            <a:extLst>
              <a:ext uri="{FF2B5EF4-FFF2-40B4-BE49-F238E27FC236}">
                <a16:creationId xmlns:a16="http://schemas.microsoft.com/office/drawing/2014/main" xmlns="" id="{1343EA17-1B91-4AFC-B0EE-F6DE9EDD3650}"/>
              </a:ext>
            </a:extLst>
          </p:cNvPr>
          <p:cNvSpPr>
            <a:spLocks noGrp="1"/>
          </p:cNvSpPr>
          <p:nvPr>
            <p:ph type="title"/>
          </p:nvPr>
        </p:nvSpPr>
        <p:spPr>
          <a:xfrm>
            <a:off x="721338" y="-858441"/>
            <a:ext cx="9415061" cy="3388287"/>
          </a:xfrm>
        </p:spPr>
        <p:txBody>
          <a:bodyPr anchor="ctr">
            <a:normAutofit/>
          </a:bodyPr>
          <a:lstStyle/>
          <a:p>
            <a:r>
              <a:rPr lang="en-US" sz="4800" b="1" u="sng" dirty="0">
                <a:solidFill>
                  <a:schemeClr val="bg1"/>
                </a:solidFill>
              </a:rPr>
              <a:t>Rebate system</a:t>
            </a:r>
          </a:p>
        </p:txBody>
      </p:sp>
      <p:sp>
        <p:nvSpPr>
          <p:cNvPr id="3" name="Content Placeholder 2">
            <a:extLst>
              <a:ext uri="{FF2B5EF4-FFF2-40B4-BE49-F238E27FC236}">
                <a16:creationId xmlns:a16="http://schemas.microsoft.com/office/drawing/2014/main" xmlns="" id="{818278CB-39BE-418C-A66D-6E528585DD4D}"/>
              </a:ext>
            </a:extLst>
          </p:cNvPr>
          <p:cNvSpPr>
            <a:spLocks noGrp="1"/>
          </p:cNvSpPr>
          <p:nvPr>
            <p:ph idx="1"/>
          </p:nvPr>
        </p:nvSpPr>
        <p:spPr>
          <a:xfrm>
            <a:off x="191824" y="1679066"/>
            <a:ext cx="11808352" cy="4900014"/>
          </a:xfrm>
          <a:effectLst/>
        </p:spPr>
        <p:txBody>
          <a:bodyPr>
            <a:noAutofit/>
          </a:bodyPr>
          <a:lstStyle/>
          <a:p>
            <a:r>
              <a:rPr lang="en-US" sz="3200" dirty="0"/>
              <a:t>“Rigged System”</a:t>
            </a:r>
          </a:p>
          <a:p>
            <a:r>
              <a:rPr lang="en-US" sz="3200" dirty="0"/>
              <a:t>Formulary not based on Efficacy, Safety or LOWEST LIST price</a:t>
            </a:r>
          </a:p>
          <a:p>
            <a:pPr lvl="1"/>
            <a:r>
              <a:rPr lang="en-US" sz="3200" dirty="0"/>
              <a:t>REBATE ~ </a:t>
            </a:r>
            <a:r>
              <a:rPr lang="en-US" sz="3200" b="1" dirty="0">
                <a:solidFill>
                  <a:srgbClr val="FF0000"/>
                </a:solidFill>
              </a:rPr>
              <a:t>LIST price x % discount x market share </a:t>
            </a:r>
          </a:p>
          <a:p>
            <a:r>
              <a:rPr lang="en-US" sz="3200" dirty="0"/>
              <a:t>Incentivizes Higher List – PBM fees are % of list price (admin fee, price escalation, specialty pharm</a:t>
            </a:r>
            <a:r>
              <a:rPr lang="en-US" sz="2800" dirty="0"/>
              <a:t>)</a:t>
            </a:r>
          </a:p>
        </p:txBody>
      </p:sp>
    </p:spTree>
    <p:extLst>
      <p:ext uri="{BB962C8B-B14F-4D97-AF65-F5344CB8AC3E}">
        <p14:creationId xmlns:p14="http://schemas.microsoft.com/office/powerpoint/2010/main" val="16455105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09600" y="1236197"/>
            <a:ext cx="10160000" cy="5080000"/>
          </a:xfrm>
          <a:prstGeom prst="rect">
            <a:avLst/>
          </a:prstGeom>
          <a:noFill/>
          <a:ln w="9525">
            <a:noFill/>
            <a:miter lim="800000"/>
            <a:headEnd/>
            <a:tailEnd/>
          </a:ln>
        </p:spPr>
      </p:pic>
      <p:pic>
        <p:nvPicPr>
          <p:cNvPr id="3" name="Picture 2" descr="CSRO logo color 10-12large.png"/>
          <p:cNvPicPr>
            <a:picLocks noChangeAspect="1"/>
          </p:cNvPicPr>
          <p:nvPr/>
        </p:nvPicPr>
        <p:blipFill>
          <a:blip r:embed="rId4" cstate="print"/>
          <a:stretch>
            <a:fillRect/>
          </a:stretch>
        </p:blipFill>
        <p:spPr>
          <a:xfrm>
            <a:off x="10160000" y="6172200"/>
            <a:ext cx="1645920" cy="685800"/>
          </a:xfrm>
          <a:prstGeom prst="rect">
            <a:avLst/>
          </a:prstGeom>
        </p:spPr>
      </p:pic>
      <p:sp>
        <p:nvSpPr>
          <p:cNvPr id="4" name="TextBox 3"/>
          <p:cNvSpPr txBox="1"/>
          <p:nvPr/>
        </p:nvSpPr>
        <p:spPr>
          <a:xfrm>
            <a:off x="1587500" y="50800"/>
            <a:ext cx="9182100" cy="6667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733" b="1" i="0" u="sng" strike="noStrike" kern="1200" cap="none" spc="0" normalizeH="0" baseline="0" noProof="0" dirty="0">
                <a:ln>
                  <a:noFill/>
                </a:ln>
                <a:solidFill>
                  <a:prstClr val="white"/>
                </a:solidFill>
                <a:effectLst/>
                <a:uLnTx/>
                <a:uFillTx/>
                <a:latin typeface="Century Gothic" panose="020B0502020202020204"/>
                <a:ea typeface="+mn-ea"/>
                <a:cs typeface="+mn-cs"/>
              </a:rPr>
              <a:t>Largest source of PBM Gross Profits</a:t>
            </a:r>
          </a:p>
        </p:txBody>
      </p:sp>
    </p:spTree>
    <p:extLst>
      <p:ext uri="{BB962C8B-B14F-4D97-AF65-F5344CB8AC3E}">
        <p14:creationId xmlns:p14="http://schemas.microsoft.com/office/powerpoint/2010/main" val="25898109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3100" y="1028700"/>
            <a:ext cx="5422900" cy="5345181"/>
          </a:xfrm>
          <a:prstGeom prst="rect">
            <a:avLst/>
          </a:prstGeom>
        </p:spPr>
        <p:txBody>
          <a:bodyPr wrap="squar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2667" b="1" i="0" u="sng" strike="noStrike" kern="1200" cap="none" spc="0" normalizeH="0" baseline="0" noProof="0" dirty="0">
                <a:ln>
                  <a:noFill/>
                </a:ln>
                <a:solidFill>
                  <a:prstClr val="white"/>
                </a:solidFill>
                <a:effectLst/>
                <a:uLnTx/>
                <a:uFillTx/>
                <a:latin typeface="Times New Roman" pitchFamily="18" charset="0"/>
                <a:ea typeface="Calibri" pitchFamily="34" charset="0"/>
                <a:cs typeface="Times New Roman" pitchFamily="18" charset="0"/>
              </a:rPr>
              <a:t>States with Gag Clause/</a:t>
            </a:r>
            <a:r>
              <a:rPr kumimoji="0" lang="en-US" sz="2667" b="1" i="0" u="sng" strike="noStrike" kern="1200" cap="none" spc="0" normalizeH="0" baseline="0" noProof="0" dirty="0" err="1">
                <a:ln>
                  <a:noFill/>
                </a:ln>
                <a:solidFill>
                  <a:prstClr val="white"/>
                </a:solidFill>
                <a:effectLst/>
                <a:uLnTx/>
                <a:uFillTx/>
                <a:latin typeface="Times New Roman" pitchFamily="18" charset="0"/>
                <a:ea typeface="Calibri" pitchFamily="34" charset="0"/>
                <a:cs typeface="Times New Roman" pitchFamily="18" charset="0"/>
              </a:rPr>
              <a:t>Clawback</a:t>
            </a:r>
            <a:r>
              <a:rPr kumimoji="0" lang="en-US" sz="2667" b="1" i="0" u="sng" strike="noStrike" kern="1200" cap="none" spc="0" normalizeH="0" baseline="0" noProof="0" dirty="0">
                <a:ln>
                  <a:noFill/>
                </a:ln>
                <a:solidFill>
                  <a:prstClr val="white"/>
                </a:solidFill>
                <a:effectLst/>
                <a:uLnTx/>
                <a:uFillTx/>
                <a:latin typeface="Times New Roman" pitchFamily="18" charset="0"/>
                <a:ea typeface="Calibri" pitchFamily="34" charset="0"/>
                <a:cs typeface="Times New Roman" pitchFamily="18" charset="0"/>
              </a:rPr>
              <a:t> Bills</a:t>
            </a:r>
            <a:endParaRPr kumimoji="0" lang="en-US" sz="2667"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1219170" rtl="0" eaLnBrk="0" fontAlgn="base" latinLnBrk="0" hangingPunct="0">
              <a:lnSpc>
                <a:spcPct val="100000"/>
              </a:lnSpc>
              <a:spcBef>
                <a:spcPct val="0"/>
              </a:spcBef>
              <a:spcAft>
                <a:spcPct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Times New Roman" pitchFamily="18" charset="0"/>
                <a:ea typeface="Calibri" pitchFamily="34" charset="0"/>
                <a:cs typeface="Times New Roman" pitchFamily="18" charset="0"/>
              </a:rPr>
              <a:t>Arizona (HB 2202)</a:t>
            </a:r>
            <a:endPar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1219170" rtl="0" eaLnBrk="0" fontAlgn="base" latinLnBrk="0" hangingPunct="0">
              <a:lnSpc>
                <a:spcPct val="100000"/>
              </a:lnSpc>
              <a:spcBef>
                <a:spcPct val="0"/>
              </a:spcBef>
              <a:spcAft>
                <a:spcPct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Times New Roman" pitchFamily="18" charset="0"/>
                <a:ea typeface="Calibri" pitchFamily="34" charset="0"/>
                <a:cs typeface="Times New Roman" pitchFamily="18" charset="0"/>
              </a:rPr>
              <a:t>Florida (HB 351/SB 1494)</a:t>
            </a:r>
            <a:endPar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1219170" rtl="0" eaLnBrk="0" fontAlgn="base" latinLnBrk="0" hangingPunct="0">
              <a:lnSpc>
                <a:spcPct val="100000"/>
              </a:lnSpc>
              <a:spcBef>
                <a:spcPct val="0"/>
              </a:spcBef>
              <a:spcAft>
                <a:spcPct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Times New Roman" pitchFamily="18" charset="0"/>
                <a:ea typeface="Calibri" pitchFamily="34" charset="0"/>
                <a:cs typeface="Times New Roman" pitchFamily="18" charset="0"/>
              </a:rPr>
              <a:t>Kansas (SB 351)</a:t>
            </a:r>
            <a:endPar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1219170" rtl="0" eaLnBrk="0" fontAlgn="base" latinLnBrk="0" hangingPunct="0">
              <a:lnSpc>
                <a:spcPct val="100000"/>
              </a:lnSpc>
              <a:spcBef>
                <a:spcPct val="0"/>
              </a:spcBef>
              <a:spcAft>
                <a:spcPct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Times New Roman" pitchFamily="18" charset="0"/>
                <a:ea typeface="Calibri" pitchFamily="34" charset="0"/>
                <a:cs typeface="Times New Roman" pitchFamily="18" charset="0"/>
              </a:rPr>
              <a:t>Kentucky (HB 463)</a:t>
            </a:r>
            <a:endPar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1219170" rtl="0" eaLnBrk="0" fontAlgn="base" latinLnBrk="0" hangingPunct="0">
              <a:lnSpc>
                <a:spcPct val="100000"/>
              </a:lnSpc>
              <a:spcBef>
                <a:spcPct val="0"/>
              </a:spcBef>
              <a:spcAft>
                <a:spcPct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Times New Roman" pitchFamily="18" charset="0"/>
                <a:ea typeface="Calibri" pitchFamily="34" charset="0"/>
                <a:cs typeface="Times New Roman" pitchFamily="18" charset="0"/>
              </a:rPr>
              <a:t>Maryland (HB 1349)</a:t>
            </a:r>
            <a:endPar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1219170" rtl="0" eaLnBrk="0" fontAlgn="base" latinLnBrk="0" hangingPunct="0">
              <a:lnSpc>
                <a:spcPct val="100000"/>
              </a:lnSpc>
              <a:spcBef>
                <a:spcPct val="0"/>
              </a:spcBef>
              <a:spcAft>
                <a:spcPct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Times New Roman" pitchFamily="18" charset="0"/>
                <a:ea typeface="Calibri" pitchFamily="34" charset="0"/>
                <a:cs typeface="Times New Roman" pitchFamily="18" charset="0"/>
              </a:rPr>
              <a:t>Minnesota (HF 3016/SF 2669/SF 2674)</a:t>
            </a:r>
            <a:endPar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1219170" rtl="0" eaLnBrk="0" fontAlgn="base" latinLnBrk="0" hangingPunct="0">
              <a:lnSpc>
                <a:spcPct val="100000"/>
              </a:lnSpc>
              <a:spcBef>
                <a:spcPct val="0"/>
              </a:spcBef>
              <a:spcAft>
                <a:spcPct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Times New Roman" pitchFamily="18" charset="0"/>
                <a:ea typeface="Calibri" pitchFamily="34" charset="0"/>
                <a:cs typeface="Times New Roman" pitchFamily="18" charset="0"/>
              </a:rPr>
              <a:t>Missouri (HB 1542)</a:t>
            </a:r>
            <a:endPar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1219170" rtl="0" eaLnBrk="0" fontAlgn="base" latinLnBrk="0" hangingPunct="0">
              <a:lnSpc>
                <a:spcPct val="100000"/>
              </a:lnSpc>
              <a:spcBef>
                <a:spcPct val="0"/>
              </a:spcBef>
              <a:spcAft>
                <a:spcPct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Times New Roman" pitchFamily="18" charset="0"/>
                <a:ea typeface="Calibri" pitchFamily="34" charset="0"/>
                <a:cs typeface="Times New Roman" pitchFamily="18" charset="0"/>
              </a:rPr>
              <a:t>Mississippi (HB 709)</a:t>
            </a:r>
            <a:endPar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1219170" rtl="0" eaLnBrk="0" fontAlgn="base" latinLnBrk="0" hangingPunct="0">
              <a:lnSpc>
                <a:spcPct val="100000"/>
              </a:lnSpc>
              <a:spcBef>
                <a:spcPct val="0"/>
              </a:spcBef>
              <a:spcAft>
                <a:spcPct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Times New Roman" pitchFamily="18" charset="0"/>
                <a:ea typeface="Calibri" pitchFamily="34" charset="0"/>
                <a:cs typeface="Times New Roman" pitchFamily="18" charset="0"/>
              </a:rPr>
              <a:t>New Hampshire (HB 1741/1791/SB 354)</a:t>
            </a:r>
            <a:endPar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1219170" rtl="0" eaLnBrk="0" fontAlgn="base" latinLnBrk="0" hangingPunct="0">
              <a:lnSpc>
                <a:spcPct val="100000"/>
              </a:lnSpc>
              <a:spcBef>
                <a:spcPct val="0"/>
              </a:spcBef>
              <a:spcAft>
                <a:spcPct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Times New Roman" pitchFamily="18" charset="0"/>
                <a:ea typeface="Calibri" pitchFamily="34" charset="0"/>
                <a:cs typeface="Times New Roman" pitchFamily="18" charset="0"/>
              </a:rPr>
              <a:t>New York (A 8781/S 6940)</a:t>
            </a:r>
            <a:endPar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1219170" rtl="0" eaLnBrk="0" fontAlgn="base" latinLnBrk="0" hangingPunct="0">
              <a:lnSpc>
                <a:spcPct val="100000"/>
              </a:lnSpc>
              <a:spcBef>
                <a:spcPct val="0"/>
              </a:spcBef>
              <a:spcAft>
                <a:spcPct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Times New Roman" pitchFamily="18" charset="0"/>
                <a:ea typeface="Calibri" pitchFamily="34" charset="0"/>
                <a:cs typeface="Times New Roman" pitchFamily="18" charset="0"/>
              </a:rPr>
              <a:t>Ohio (HB 479)</a:t>
            </a:r>
            <a:endPar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1219170" rtl="0" eaLnBrk="0" fontAlgn="base" latinLnBrk="0" hangingPunct="0">
              <a:lnSpc>
                <a:spcPct val="100000"/>
              </a:lnSpc>
              <a:spcBef>
                <a:spcPct val="0"/>
              </a:spcBef>
              <a:spcAft>
                <a:spcPct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Times New Roman" pitchFamily="18" charset="0"/>
                <a:ea typeface="Calibri" pitchFamily="34" charset="0"/>
                <a:cs typeface="Times New Roman" pitchFamily="18" charset="0"/>
              </a:rPr>
              <a:t>South Carolina (S 815)</a:t>
            </a:r>
            <a:endPar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1219170" rtl="0" eaLnBrk="0" fontAlgn="base" latinLnBrk="0" hangingPunct="0">
              <a:lnSpc>
                <a:spcPct val="100000"/>
              </a:lnSpc>
              <a:spcBef>
                <a:spcPct val="0"/>
              </a:spcBef>
              <a:spcAft>
                <a:spcPct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Times New Roman" pitchFamily="18" charset="0"/>
                <a:ea typeface="Calibri" pitchFamily="34" charset="0"/>
                <a:cs typeface="Times New Roman" pitchFamily="18" charset="0"/>
              </a:rPr>
              <a:t>Vermont (H 886)</a:t>
            </a:r>
            <a:endPar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1219170" rtl="0" eaLnBrk="0" fontAlgn="base" latinLnBrk="0" hangingPunct="0">
              <a:lnSpc>
                <a:spcPct val="100000"/>
              </a:lnSpc>
              <a:spcBef>
                <a:spcPct val="0"/>
              </a:spcBef>
              <a:spcAft>
                <a:spcPct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Times New Roman" pitchFamily="18" charset="0"/>
                <a:ea typeface="Calibri" pitchFamily="34" charset="0"/>
                <a:cs typeface="Times New Roman" pitchFamily="18" charset="0"/>
              </a:rPr>
              <a:t>Virginia (awaiting Governor’s signature)</a:t>
            </a:r>
            <a:endPar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1219170" rtl="0" eaLnBrk="0" fontAlgn="base" latinLnBrk="0" hangingPunct="0">
              <a:lnSpc>
                <a:spcPct val="100000"/>
              </a:lnSpc>
              <a:spcBef>
                <a:spcPct val="0"/>
              </a:spcBef>
              <a:spcAft>
                <a:spcPct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Times New Roman" pitchFamily="18" charset="0"/>
                <a:ea typeface="Calibri" pitchFamily="34" charset="0"/>
                <a:cs typeface="Times New Roman" pitchFamily="18" charset="0"/>
              </a:rPr>
              <a:t>Washington (SB 6026/HB 2296)</a:t>
            </a:r>
            <a:endPar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1219170" rtl="0" eaLnBrk="0" fontAlgn="base" latinLnBrk="0" hangingPunct="0">
              <a:lnSpc>
                <a:spcPct val="100000"/>
              </a:lnSpc>
              <a:spcBef>
                <a:spcPct val="0"/>
              </a:spcBef>
              <a:spcAft>
                <a:spcPct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Times New Roman" pitchFamily="18" charset="0"/>
                <a:ea typeface="Calibri" pitchFamily="34" charset="0"/>
                <a:cs typeface="Times New Roman" pitchFamily="18" charset="0"/>
              </a:rPr>
              <a:t>Wisconsin (SB 669)</a:t>
            </a:r>
            <a:endPar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1219170" rtl="0" eaLnBrk="0" fontAlgn="base" latinLnBrk="0" hangingPunct="0">
              <a:lnSpc>
                <a:spcPct val="100000"/>
              </a:lnSpc>
              <a:spcBef>
                <a:spcPct val="0"/>
              </a:spcBef>
              <a:spcAft>
                <a:spcPct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Times New Roman" pitchFamily="18" charset="0"/>
                <a:ea typeface="Calibri" pitchFamily="34" charset="0"/>
                <a:cs typeface="Times New Roman" pitchFamily="18" charset="0"/>
              </a:rPr>
              <a:t>West Virginia (SB 46/HB 4286)</a:t>
            </a:r>
            <a:br>
              <a:rPr kumimoji="0" lang="en-US" sz="1600" b="0" i="0" u="none" strike="noStrike" kern="1200" cap="none" spc="0" normalizeH="0" baseline="0" noProof="0" dirty="0">
                <a:ln>
                  <a:noFill/>
                </a:ln>
                <a:solidFill>
                  <a:prstClr val="white"/>
                </a:solidFill>
                <a:effectLst/>
                <a:uLnTx/>
                <a:uFillTx/>
                <a:latin typeface="Times New Roman" pitchFamily="18" charset="0"/>
                <a:ea typeface="Calibri" pitchFamily="34" charset="0"/>
                <a:cs typeface="Times New Roman" pitchFamily="18" charset="0"/>
              </a:rPr>
            </a:br>
            <a:endParaRPr kumimoji="0" lang="en-US" sz="1600" b="1" i="0" u="none" strike="noStrike" kern="1200" cap="none" spc="0" normalizeH="0" baseline="0" noProof="0" dirty="0">
              <a:ln>
                <a:noFill/>
              </a:ln>
              <a:solidFill>
                <a:prstClr val="white"/>
              </a:solidFill>
              <a:effectLst/>
              <a:uLnTx/>
              <a:uFillTx/>
              <a:latin typeface="Arial" pitchFamily="34" charset="0"/>
              <a:ea typeface="Times New Roman" pitchFamily="18" charset="0"/>
              <a:cs typeface="Arial" pitchFamily="34" charset="0"/>
            </a:endParaRPr>
          </a:p>
        </p:txBody>
      </p:sp>
      <p:sp>
        <p:nvSpPr>
          <p:cNvPr id="5" name="TextBox 4"/>
          <p:cNvSpPr txBox="1"/>
          <p:nvPr/>
        </p:nvSpPr>
        <p:spPr>
          <a:xfrm>
            <a:off x="6273800" y="1028700"/>
            <a:ext cx="5689600" cy="3303533"/>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2667" b="1" i="0" u="sng" strike="noStrike" kern="1200" cap="none" spc="0" normalizeH="0" baseline="0" noProof="0" dirty="0">
                <a:ln>
                  <a:noFill/>
                </a:ln>
                <a:solidFill>
                  <a:prstClr val="white"/>
                </a:solidFill>
                <a:effectLst/>
                <a:uLnTx/>
                <a:uFillTx/>
                <a:latin typeface="Times New Roman" pitchFamily="18" charset="0"/>
                <a:ea typeface="Calibri" pitchFamily="34" charset="0"/>
                <a:cs typeface="Times New Roman" pitchFamily="18" charset="0"/>
              </a:rPr>
              <a:t>States with PBM Registration Bill</a:t>
            </a: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1219170" rtl="0" eaLnBrk="0" fontAlgn="base" latinLnBrk="0" hangingPunct="0">
              <a:lnSpc>
                <a:spcPct val="100000"/>
              </a:lnSpc>
              <a:spcBef>
                <a:spcPct val="0"/>
              </a:spcBef>
              <a:spcAft>
                <a:spcPct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Calibri" pitchFamily="34" charset="0"/>
                <a:cs typeface="Times New Roman" pitchFamily="18" charset="0"/>
              </a:rPr>
              <a:t>Alaska (HB 240)</a:t>
            </a:r>
            <a:endParaRPr kumimoji="0" lang="en-U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1219170" rtl="0" eaLnBrk="0" fontAlgn="base" latinLnBrk="0" hangingPunct="0">
              <a:lnSpc>
                <a:spcPct val="100000"/>
              </a:lnSpc>
              <a:spcBef>
                <a:spcPct val="0"/>
              </a:spcBef>
              <a:spcAft>
                <a:spcPct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Calibri" pitchFamily="34" charset="0"/>
                <a:cs typeface="Times New Roman" pitchFamily="18" charset="0"/>
              </a:rPr>
              <a:t>Arkansas (SR 9)</a:t>
            </a:r>
            <a:endParaRPr kumimoji="0" lang="en-U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1219170" rtl="0" eaLnBrk="0" fontAlgn="base" latinLnBrk="0" hangingPunct="0">
              <a:lnSpc>
                <a:spcPct val="100000"/>
              </a:lnSpc>
              <a:spcBef>
                <a:spcPct val="0"/>
              </a:spcBef>
              <a:spcAft>
                <a:spcPct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Calibri" pitchFamily="34" charset="0"/>
                <a:cs typeface="Times New Roman" pitchFamily="18" charset="0"/>
              </a:rPr>
              <a:t>Florida (SB 534)</a:t>
            </a:r>
            <a:endParaRPr kumimoji="0" lang="en-U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1219170" rtl="0" eaLnBrk="0" fontAlgn="base" latinLnBrk="0" hangingPunct="0">
              <a:lnSpc>
                <a:spcPct val="100000"/>
              </a:lnSpc>
              <a:spcBef>
                <a:spcPct val="0"/>
              </a:spcBef>
              <a:spcAft>
                <a:spcPct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Calibri" pitchFamily="34" charset="0"/>
                <a:cs typeface="Times New Roman" pitchFamily="18" charset="0"/>
              </a:rPr>
              <a:t>Maryland (HB 1349)</a:t>
            </a:r>
            <a:endParaRPr kumimoji="0" lang="en-U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1219170" rtl="0" eaLnBrk="0" fontAlgn="base" latinLnBrk="0" hangingPunct="0">
              <a:lnSpc>
                <a:spcPct val="100000"/>
              </a:lnSpc>
              <a:spcBef>
                <a:spcPct val="0"/>
              </a:spcBef>
              <a:spcAft>
                <a:spcPct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Calibri" pitchFamily="34" charset="0"/>
                <a:cs typeface="Times New Roman" pitchFamily="18" charset="0"/>
              </a:rPr>
              <a:t>Tennessee (HB 327)</a:t>
            </a:r>
            <a:endParaRPr kumimoji="0" lang="en-U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1219170" rtl="0" eaLnBrk="0" fontAlgn="base" latinLnBrk="0" hangingPunct="0">
              <a:lnSpc>
                <a:spcPct val="100000"/>
              </a:lnSpc>
              <a:spcBef>
                <a:spcPct val="0"/>
              </a:spcBef>
              <a:spcAft>
                <a:spcPct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Calibri" pitchFamily="34" charset="0"/>
                <a:cs typeface="Times New Roman" pitchFamily="18" charset="0"/>
              </a:rPr>
              <a:t>Wisconsin (AB 621/SB 532)</a:t>
            </a:r>
            <a:endParaRPr kumimoji="0" lang="en-US" sz="2667" b="1" i="0" u="none" strike="noStrike" kern="1200" cap="none" spc="0" normalizeH="0" baseline="0" noProof="0" dirty="0">
              <a:ln>
                <a:noFill/>
              </a:ln>
              <a:solidFill>
                <a:prstClr val="white"/>
              </a:solidFill>
              <a:effectLst/>
              <a:uLnTx/>
              <a:uFillTx/>
              <a:latin typeface="Arial" pitchFamily="34" charset="0"/>
              <a:ea typeface="Times New Roman" pitchFamily="18" charset="0"/>
              <a:cs typeface="Arial"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eorgia"/>
              <a:ea typeface="+mn-ea"/>
              <a:cs typeface="+mn-cs"/>
            </a:endParaRPr>
          </a:p>
        </p:txBody>
      </p:sp>
      <p:pic>
        <p:nvPicPr>
          <p:cNvPr id="7" name="Picture 6" descr="CSRO logo color 10-12large.png"/>
          <p:cNvPicPr>
            <a:picLocks noChangeAspect="1"/>
          </p:cNvPicPr>
          <p:nvPr/>
        </p:nvPicPr>
        <p:blipFill>
          <a:blip r:embed="rId3" cstate="print"/>
          <a:stretch>
            <a:fillRect/>
          </a:stretch>
        </p:blipFill>
        <p:spPr>
          <a:xfrm>
            <a:off x="9829800" y="5080000"/>
            <a:ext cx="2133600" cy="889000"/>
          </a:xfrm>
          <a:prstGeom prst="rect">
            <a:avLst/>
          </a:prstGeom>
        </p:spPr>
      </p:pic>
      <p:sp>
        <p:nvSpPr>
          <p:cNvPr id="2" name="TextBox 1">
            <a:extLst>
              <a:ext uri="{FF2B5EF4-FFF2-40B4-BE49-F238E27FC236}">
                <a16:creationId xmlns:a16="http://schemas.microsoft.com/office/drawing/2014/main" xmlns="" id="{3027988A-2466-4683-92A3-4A9AEFCC07AC}"/>
              </a:ext>
            </a:extLst>
          </p:cNvPr>
          <p:cNvSpPr txBox="1"/>
          <p:nvPr/>
        </p:nvSpPr>
        <p:spPr>
          <a:xfrm>
            <a:off x="228600" y="0"/>
            <a:ext cx="1173480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a:ea typeface="+mn-ea"/>
                <a:cs typeface="+mn-cs"/>
              </a:rPr>
              <a:t>Pharmacy Issues - State Legislation </a:t>
            </a:r>
          </a:p>
        </p:txBody>
      </p:sp>
    </p:spTree>
    <p:extLst>
      <p:ext uri="{BB962C8B-B14F-4D97-AF65-F5344CB8AC3E}">
        <p14:creationId xmlns:p14="http://schemas.microsoft.com/office/powerpoint/2010/main" val="3057467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08751" y="1986002"/>
            <a:ext cx="9602404" cy="2273764"/>
          </a:xfrm>
          <a:prstGeom prst="rect">
            <a:avLst/>
          </a:prstGeom>
        </p:spPr>
        <p:txBody>
          <a:bodyPr/>
          <a:lstStyle/>
          <a:p>
            <a:r>
              <a:rPr lang="en-US" sz="6000" dirty="0"/>
              <a:t>NCPA Legislative Briefing</a:t>
            </a:r>
            <a:br>
              <a:rPr lang="en-US" sz="6000" dirty="0"/>
            </a:br>
            <a:r>
              <a:rPr lang="en-US" dirty="0"/>
              <a:t/>
            </a:r>
            <a:br>
              <a:rPr lang="en-US" dirty="0"/>
            </a:br>
            <a:r>
              <a:rPr lang="en-US" dirty="0"/>
              <a:t> </a:t>
            </a:r>
            <a:r>
              <a:rPr lang="en-US" sz="2800" dirty="0">
                <a:solidFill>
                  <a:srgbClr val="FFFF00"/>
                </a:solidFill>
              </a:rPr>
              <a:t>Karry La Violette</a:t>
            </a:r>
            <a:br>
              <a:rPr lang="en-US" sz="2800" dirty="0">
                <a:solidFill>
                  <a:srgbClr val="FFFF00"/>
                </a:solidFill>
              </a:rPr>
            </a:br>
            <a:r>
              <a:rPr lang="en-US" sz="2800" dirty="0">
                <a:solidFill>
                  <a:srgbClr val="FFFF00"/>
                </a:solidFill>
              </a:rPr>
              <a:t>Vice President, Government Affairs and Advocacy</a:t>
            </a:r>
            <a:br>
              <a:rPr lang="en-US" sz="2800" dirty="0">
                <a:solidFill>
                  <a:srgbClr val="FFFF00"/>
                </a:solidFill>
              </a:rPr>
            </a:br>
            <a:endParaRPr lang="en-US" sz="2800" dirty="0"/>
          </a:p>
        </p:txBody>
      </p:sp>
    </p:spTree>
    <p:extLst>
      <p:ext uri="{BB962C8B-B14F-4D97-AF65-F5344CB8AC3E}">
        <p14:creationId xmlns:p14="http://schemas.microsoft.com/office/powerpoint/2010/main" val="23858509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06245" y="259465"/>
            <a:ext cx="11765637" cy="2122248"/>
          </a:xfrm>
        </p:spPr>
        <p:txBody>
          <a:bodyPr anchor="ctr">
            <a:normAutofit/>
          </a:bodyPr>
          <a:lstStyle/>
          <a:p>
            <a:r>
              <a:rPr lang="en-US" b="1" u="sng" dirty="0">
                <a:solidFill>
                  <a:schemeClr val="bg1"/>
                </a:solidFill>
              </a:rPr>
              <a:t>The Accumulator Adjustment Program</a:t>
            </a:r>
            <a:r>
              <a:rPr lang="en-US" b="1" u="sng" dirty="0"/>
              <a:t/>
            </a:r>
            <a:br>
              <a:rPr lang="en-US" b="1" u="sng" dirty="0"/>
            </a:br>
            <a:r>
              <a:rPr lang="en-US" b="1" u="sng" dirty="0"/>
              <a:t>  </a:t>
            </a:r>
          </a:p>
        </p:txBody>
      </p:sp>
      <p:sp>
        <p:nvSpPr>
          <p:cNvPr id="2" name="Content Placeholder 1"/>
          <p:cNvSpPr>
            <a:spLocks noGrp="1"/>
          </p:cNvSpPr>
          <p:nvPr>
            <p:ph idx="1"/>
          </p:nvPr>
        </p:nvSpPr>
        <p:spPr>
          <a:xfrm>
            <a:off x="257440" y="1698521"/>
            <a:ext cx="11208394" cy="4900014"/>
          </a:xfrm>
          <a:effectLst/>
        </p:spPr>
        <p:txBody>
          <a:bodyPr>
            <a:normAutofit/>
          </a:bodyPr>
          <a:lstStyle/>
          <a:p>
            <a:pPr lvl="1">
              <a:buNone/>
            </a:pPr>
            <a:r>
              <a:rPr lang="en-US" sz="4000" b="1" dirty="0"/>
              <a:t>What is it?</a:t>
            </a:r>
          </a:p>
          <a:p>
            <a:pPr lvl="1">
              <a:buNone/>
            </a:pPr>
            <a:endParaRPr lang="en-US" b="1" dirty="0"/>
          </a:p>
          <a:p>
            <a:pPr lvl="1" algn="ctr">
              <a:buNone/>
            </a:pPr>
            <a:r>
              <a:rPr lang="en-US" sz="2400" b="1" i="1" dirty="0"/>
              <a:t>A utilization management tool that detects the use of co-pay assistance by patients, in order to exclude co-pay assistance as an “out-of-pocket expense”  by the patient for the purpose of meeting their deductible or out-of-pocket maximum</a:t>
            </a:r>
            <a:r>
              <a:rPr lang="en-US" i="1" dirty="0"/>
              <a:t>. </a:t>
            </a:r>
            <a:endParaRPr lang="en-US" b="1" dirty="0"/>
          </a:p>
          <a:p>
            <a:pPr lvl="1">
              <a:buNone/>
            </a:pPr>
            <a:endParaRPr lang="en-US" b="1" dirty="0"/>
          </a:p>
        </p:txBody>
      </p:sp>
    </p:spTree>
    <p:extLst>
      <p:ext uri="{BB962C8B-B14F-4D97-AF65-F5344CB8AC3E}">
        <p14:creationId xmlns:p14="http://schemas.microsoft.com/office/powerpoint/2010/main" val="3755827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descr="CSRO logo color 10-12large.png">
            <a:extLst>
              <a:ext uri="{FF2B5EF4-FFF2-40B4-BE49-F238E27FC236}">
                <a16:creationId xmlns:a16="http://schemas.microsoft.com/office/drawing/2014/main" xmlns="" id="{00B239C9-629A-4459-9C68-492FC54E9A1E}"/>
              </a:ext>
            </a:extLst>
          </p:cNvPr>
          <p:cNvPicPr>
            <a:picLocks noChangeAspect="1"/>
          </p:cNvPicPr>
          <p:nvPr/>
        </p:nvPicPr>
        <p:blipFill>
          <a:blip r:embed="rId3" cstate="print"/>
          <a:stretch>
            <a:fillRect/>
          </a:stretch>
        </p:blipFill>
        <p:spPr>
          <a:xfrm>
            <a:off x="9816548" y="5735981"/>
            <a:ext cx="2133600" cy="889000"/>
          </a:xfrm>
          <a:prstGeom prst="rect">
            <a:avLst/>
          </a:prstGeom>
        </p:spPr>
      </p:pic>
      <p:sp>
        <p:nvSpPr>
          <p:cNvPr id="3" name="Title 2"/>
          <p:cNvSpPr>
            <a:spLocks noGrp="1"/>
          </p:cNvSpPr>
          <p:nvPr>
            <p:ph type="title"/>
          </p:nvPr>
        </p:nvSpPr>
        <p:spPr>
          <a:xfrm>
            <a:off x="451515" y="233019"/>
            <a:ext cx="11740485" cy="1820633"/>
          </a:xfrm>
        </p:spPr>
        <p:txBody>
          <a:bodyPr anchor="ctr">
            <a:normAutofit/>
          </a:bodyPr>
          <a:lstStyle/>
          <a:p>
            <a:r>
              <a:rPr lang="en-US" b="1" u="sng" dirty="0">
                <a:solidFill>
                  <a:schemeClr val="bg1"/>
                </a:solidFill>
              </a:rPr>
              <a:t>The Accumulator Adjustment Program </a:t>
            </a:r>
          </a:p>
        </p:txBody>
      </p:sp>
      <p:sp>
        <p:nvSpPr>
          <p:cNvPr id="2" name="Content Placeholder 1"/>
          <p:cNvSpPr>
            <a:spLocks noGrp="1"/>
          </p:cNvSpPr>
          <p:nvPr>
            <p:ph idx="1"/>
          </p:nvPr>
        </p:nvSpPr>
        <p:spPr>
          <a:xfrm>
            <a:off x="43991" y="1338796"/>
            <a:ext cx="11493207" cy="5519204"/>
          </a:xfrm>
          <a:effectLst/>
        </p:spPr>
        <p:txBody>
          <a:bodyPr>
            <a:normAutofit/>
          </a:bodyPr>
          <a:lstStyle/>
          <a:p>
            <a:pPr>
              <a:buNone/>
            </a:pPr>
            <a:endParaRPr lang="en-US" b="1" dirty="0"/>
          </a:p>
          <a:p>
            <a:pPr>
              <a:buFont typeface="Wingdings" pitchFamily="2" charset="2"/>
              <a:buChar char="v"/>
            </a:pPr>
            <a:r>
              <a:rPr lang="en-US" sz="2400" dirty="0"/>
              <a:t>A new payer program that goes by many names: </a:t>
            </a:r>
          </a:p>
          <a:p>
            <a:pPr lvl="1">
              <a:buFont typeface="Wingdings" pitchFamily="2" charset="2"/>
              <a:buChar char="v"/>
            </a:pPr>
            <a:r>
              <a:rPr lang="en-US" sz="2400" b="1" dirty="0"/>
              <a:t>Copay accumulator</a:t>
            </a:r>
            <a:r>
              <a:rPr lang="en-US" sz="2400" dirty="0"/>
              <a:t>.  </a:t>
            </a:r>
          </a:p>
          <a:p>
            <a:pPr lvl="1">
              <a:buFont typeface="Wingdings" pitchFamily="2" charset="2"/>
              <a:buChar char="v"/>
            </a:pPr>
            <a:r>
              <a:rPr lang="en-US" sz="2400" dirty="0"/>
              <a:t>“</a:t>
            </a:r>
            <a:r>
              <a:rPr lang="en-US" sz="2400" b="1" dirty="0"/>
              <a:t>Coupon Adjustment: Benefit Plan Protection Program”</a:t>
            </a:r>
            <a:r>
              <a:rPr lang="en-US" sz="2400" dirty="0"/>
              <a:t> </a:t>
            </a:r>
            <a:r>
              <a:rPr lang="en-US" sz="2400" i="1" dirty="0"/>
              <a:t>(United Health Care).</a:t>
            </a:r>
          </a:p>
          <a:p>
            <a:pPr lvl="1">
              <a:buFont typeface="Wingdings" pitchFamily="2" charset="2"/>
              <a:buChar char="v"/>
            </a:pPr>
            <a:r>
              <a:rPr lang="en-US" sz="2400" b="1" dirty="0"/>
              <a:t>“Out-of-Pocket Protection Program” </a:t>
            </a:r>
            <a:r>
              <a:rPr lang="en-US" sz="2400" i="1" dirty="0"/>
              <a:t>(Express Scripts).  </a:t>
            </a:r>
          </a:p>
          <a:p>
            <a:pPr lvl="1">
              <a:buFont typeface="Wingdings" pitchFamily="2" charset="2"/>
              <a:buChar char="v"/>
            </a:pPr>
            <a:r>
              <a:rPr lang="en-US" sz="2400" b="1" dirty="0"/>
              <a:t>“Variable copayment or out-of-pocket maximum calculation process” </a:t>
            </a:r>
            <a:r>
              <a:rPr lang="en-US" sz="2400" dirty="0"/>
              <a:t>(</a:t>
            </a:r>
            <a:r>
              <a:rPr lang="en-US" sz="2400" i="1" dirty="0"/>
              <a:t>See RI – S 2532). </a:t>
            </a:r>
          </a:p>
          <a:p>
            <a:pPr lvl="1">
              <a:buFont typeface="Arial" pitchFamily="34" charset="0"/>
              <a:buChar char="•"/>
            </a:pPr>
            <a:endParaRPr lang="en-US" i="1" dirty="0"/>
          </a:p>
        </p:txBody>
      </p:sp>
    </p:spTree>
    <p:extLst>
      <p:ext uri="{BB962C8B-B14F-4D97-AF65-F5344CB8AC3E}">
        <p14:creationId xmlns:p14="http://schemas.microsoft.com/office/powerpoint/2010/main" val="40652748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30880" y="380520"/>
            <a:ext cx="9603275" cy="1049235"/>
          </a:xfrm>
        </p:spPr>
        <p:txBody>
          <a:bodyPr>
            <a:normAutofit/>
          </a:bodyPr>
          <a:lstStyle/>
          <a:p>
            <a:r>
              <a:rPr lang="en-US" sz="4400" b="1" u="sng" dirty="0">
                <a:solidFill>
                  <a:schemeClr val="bg1"/>
                </a:solidFill>
              </a:rPr>
              <a:t>The CVS Caremark Program </a:t>
            </a:r>
          </a:p>
        </p:txBody>
      </p:sp>
      <p:sp>
        <p:nvSpPr>
          <p:cNvPr id="2" name="Content Placeholder 1"/>
          <p:cNvSpPr>
            <a:spLocks noGrp="1"/>
          </p:cNvSpPr>
          <p:nvPr>
            <p:ph idx="1"/>
          </p:nvPr>
        </p:nvSpPr>
        <p:spPr>
          <a:xfrm>
            <a:off x="188292" y="3026867"/>
            <a:ext cx="9988054" cy="3450613"/>
          </a:xfrm>
        </p:spPr>
        <p:txBody>
          <a:bodyPr>
            <a:normAutofit fontScale="25000" lnSpcReduction="20000"/>
          </a:bodyPr>
          <a:lstStyle/>
          <a:p>
            <a:pPr algn="ctr">
              <a:buNone/>
            </a:pPr>
            <a:r>
              <a:rPr lang="en-US" sz="12800" b="1" dirty="0"/>
              <a:t>CVS Specialty </a:t>
            </a:r>
            <a:r>
              <a:rPr lang="en-US" sz="12800" b="1" dirty="0" err="1"/>
              <a:t>Copay</a:t>
            </a:r>
            <a:r>
              <a:rPr lang="en-US" sz="12800" b="1" dirty="0"/>
              <a:t> Card Program </a:t>
            </a:r>
          </a:p>
          <a:p>
            <a:pPr>
              <a:buFont typeface="Arial" pitchFamily="34" charset="0"/>
              <a:buChar char="•"/>
            </a:pPr>
            <a:endParaRPr lang="en-US" sz="9600" b="1" dirty="0"/>
          </a:p>
          <a:p>
            <a:pPr>
              <a:buFont typeface="Arial" pitchFamily="34" charset="0"/>
              <a:buChar char="•"/>
            </a:pPr>
            <a:r>
              <a:rPr lang="en-US" sz="9600" b="1" dirty="0"/>
              <a:t>True Accumulation</a:t>
            </a:r>
            <a:r>
              <a:rPr lang="en-US" sz="9600" dirty="0"/>
              <a:t>: ensures that only the cost a member personally pays is applied towards their deductible. </a:t>
            </a:r>
          </a:p>
          <a:p>
            <a:pPr>
              <a:buNone/>
            </a:pPr>
            <a:endParaRPr lang="en-US" sz="9600" dirty="0"/>
          </a:p>
          <a:p>
            <a:pPr>
              <a:buFont typeface="Arial" pitchFamily="34" charset="0"/>
              <a:buChar char="•"/>
            </a:pPr>
            <a:r>
              <a:rPr lang="en-US" sz="9600" b="1" dirty="0"/>
              <a:t>Plan Design Optimization: </a:t>
            </a:r>
            <a:r>
              <a:rPr lang="en-US" sz="9600" dirty="0"/>
              <a:t>leverages the value of </a:t>
            </a:r>
            <a:r>
              <a:rPr lang="en-US" sz="9600" dirty="0" err="1"/>
              <a:t>copay</a:t>
            </a:r>
            <a:r>
              <a:rPr lang="en-US" sz="9600" dirty="0"/>
              <a:t> cards to enhance program savings by increasing the </a:t>
            </a:r>
            <a:r>
              <a:rPr lang="en-US" sz="9600" dirty="0" err="1"/>
              <a:t>copay</a:t>
            </a:r>
            <a:r>
              <a:rPr lang="en-US" sz="9600" dirty="0"/>
              <a:t> to optimize the value of the manufacturer program.</a:t>
            </a:r>
          </a:p>
          <a:p>
            <a:pPr>
              <a:buFont typeface="Arial" pitchFamily="34" charset="0"/>
              <a:buChar char="•"/>
            </a:pPr>
            <a:endParaRPr lang="en-US" sz="9600" b="1" dirty="0"/>
          </a:p>
          <a:p>
            <a:pPr>
              <a:buNone/>
            </a:pPr>
            <a:endParaRPr lang="en-US" sz="7400" b="1" dirty="0"/>
          </a:p>
          <a:p>
            <a:pPr>
              <a:buNone/>
            </a:pPr>
            <a:endParaRPr lang="en-US" sz="7400" dirty="0"/>
          </a:p>
          <a:p>
            <a:pPr>
              <a:buNone/>
            </a:pPr>
            <a:endParaRPr lang="en-US" sz="1200" dirty="0"/>
          </a:p>
          <a:p>
            <a:pPr>
              <a:buNone/>
            </a:pPr>
            <a:endParaRPr lang="en-US" sz="1200" dirty="0"/>
          </a:p>
          <a:p>
            <a:pPr>
              <a:buNone/>
            </a:pPr>
            <a:r>
              <a:rPr lang="en-US" sz="1200" dirty="0"/>
              <a:t>Source: </a:t>
            </a:r>
            <a:r>
              <a:rPr lang="en-US" sz="1200" dirty="0">
                <a:hlinkClick r:id="rId3"/>
              </a:rPr>
              <a:t>https://payorsolutions.cvshealth.com/programs-and-services/specialty/specialty-cost-management</a:t>
            </a:r>
            <a:r>
              <a:rPr lang="en-US" sz="1200" dirty="0"/>
              <a:t> </a:t>
            </a:r>
          </a:p>
        </p:txBody>
      </p:sp>
      <p:pic>
        <p:nvPicPr>
          <p:cNvPr id="4" name="Picture 3" descr="CSRO logo color 10-12large.png">
            <a:extLst>
              <a:ext uri="{FF2B5EF4-FFF2-40B4-BE49-F238E27FC236}">
                <a16:creationId xmlns:a16="http://schemas.microsoft.com/office/drawing/2014/main" xmlns="" id="{D170E54D-8A61-4698-A2F7-AA9932F0949D}"/>
              </a:ext>
            </a:extLst>
          </p:cNvPr>
          <p:cNvPicPr>
            <a:picLocks noChangeAspect="1"/>
          </p:cNvPicPr>
          <p:nvPr/>
        </p:nvPicPr>
        <p:blipFill>
          <a:blip r:embed="rId4" cstate="print"/>
          <a:stretch>
            <a:fillRect/>
          </a:stretch>
        </p:blipFill>
        <p:spPr>
          <a:xfrm>
            <a:off x="8513199" y="5591721"/>
            <a:ext cx="2133600" cy="889000"/>
          </a:xfrm>
          <a:prstGeom prst="rect">
            <a:avLst/>
          </a:prstGeom>
        </p:spPr>
      </p:pic>
    </p:spTree>
    <p:extLst>
      <p:ext uri="{BB962C8B-B14F-4D97-AF65-F5344CB8AC3E}">
        <p14:creationId xmlns:p14="http://schemas.microsoft.com/office/powerpoint/2010/main" val="2344718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274164" y="149902"/>
            <a:ext cx="10178321" cy="1628098"/>
          </a:xfrm>
        </p:spPr>
        <p:txBody>
          <a:bodyPr anchor="ctr">
            <a:normAutofit/>
          </a:bodyPr>
          <a:lstStyle/>
          <a:p>
            <a:r>
              <a:rPr lang="en-US" sz="4800" b="1" u="sng" dirty="0">
                <a:solidFill>
                  <a:schemeClr val="bg1"/>
                </a:solidFill>
              </a:rPr>
              <a:t>Reading Between the Lines </a:t>
            </a:r>
          </a:p>
        </p:txBody>
      </p:sp>
      <p:sp>
        <p:nvSpPr>
          <p:cNvPr id="2" name="Content Placeholder 1"/>
          <p:cNvSpPr>
            <a:spLocks noGrp="1"/>
          </p:cNvSpPr>
          <p:nvPr>
            <p:ph idx="1"/>
          </p:nvPr>
        </p:nvSpPr>
        <p:spPr>
          <a:xfrm>
            <a:off x="1274165" y="2724208"/>
            <a:ext cx="7881078" cy="3109303"/>
          </a:xfrm>
          <a:effectLst/>
        </p:spPr>
        <p:txBody>
          <a:bodyPr>
            <a:normAutofit/>
          </a:bodyPr>
          <a:lstStyle/>
          <a:p>
            <a:pPr>
              <a:buNone/>
            </a:pPr>
            <a:r>
              <a:rPr lang="en-US" sz="4400" dirty="0">
                <a:latin typeface="Berlin Sans FB" panose="020E0602020502020306" pitchFamily="34" charset="0"/>
              </a:rPr>
              <a:t>“Deductible Double Dipping” </a:t>
            </a:r>
          </a:p>
          <a:p>
            <a:pPr lvl="1">
              <a:buNone/>
            </a:pPr>
            <a:r>
              <a:rPr lang="en-US" sz="3600" b="1" dirty="0">
                <a:latin typeface="Berlin Sans FB" panose="020E0602020502020306" pitchFamily="34" charset="0"/>
              </a:rPr>
              <a:t> </a:t>
            </a:r>
            <a:r>
              <a:rPr lang="en-US" sz="2400" i="1" dirty="0">
                <a:latin typeface="Berlin Sans FB" panose="020E0602020502020306" pitchFamily="34" charset="0"/>
              </a:rPr>
              <a:t>(Extracting the deductible amounts from both the manufacturer and from the patient)</a:t>
            </a:r>
          </a:p>
          <a:p>
            <a:endParaRPr lang="en-US" dirty="0"/>
          </a:p>
        </p:txBody>
      </p:sp>
      <p:pic>
        <p:nvPicPr>
          <p:cNvPr id="6" name="Picture 5" descr="CSRO logo color 10-12large.png">
            <a:extLst>
              <a:ext uri="{FF2B5EF4-FFF2-40B4-BE49-F238E27FC236}">
                <a16:creationId xmlns:a16="http://schemas.microsoft.com/office/drawing/2014/main" xmlns="" id="{0E1559B1-3461-4AD7-B529-6504D07B1459}"/>
              </a:ext>
            </a:extLst>
          </p:cNvPr>
          <p:cNvPicPr>
            <a:picLocks noChangeAspect="1"/>
          </p:cNvPicPr>
          <p:nvPr/>
        </p:nvPicPr>
        <p:blipFill>
          <a:blip r:embed="rId3" cstate="print"/>
          <a:stretch>
            <a:fillRect/>
          </a:stretch>
        </p:blipFill>
        <p:spPr>
          <a:xfrm>
            <a:off x="9829800" y="5080000"/>
            <a:ext cx="2133600" cy="889000"/>
          </a:xfrm>
          <a:prstGeom prst="rect">
            <a:avLst/>
          </a:prstGeom>
        </p:spPr>
      </p:pic>
    </p:spTree>
    <p:extLst>
      <p:ext uri="{BB962C8B-B14F-4D97-AF65-F5344CB8AC3E}">
        <p14:creationId xmlns:p14="http://schemas.microsoft.com/office/powerpoint/2010/main" val="22219196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1785F0-2E68-4734-A3B6-B387FCE72443}"/>
              </a:ext>
            </a:extLst>
          </p:cNvPr>
          <p:cNvSpPr>
            <a:spLocks noGrp="1"/>
          </p:cNvSpPr>
          <p:nvPr>
            <p:ph type="title"/>
          </p:nvPr>
        </p:nvSpPr>
        <p:spPr/>
        <p:txBody>
          <a:bodyPr>
            <a:normAutofit/>
          </a:bodyPr>
          <a:lstStyle/>
          <a:p>
            <a:r>
              <a:rPr lang="en-US" b="1" u="sng" dirty="0">
                <a:solidFill>
                  <a:schemeClr val="bg1"/>
                </a:solidFill>
              </a:rPr>
              <a:t>Part D rule</a:t>
            </a:r>
          </a:p>
        </p:txBody>
      </p:sp>
      <p:graphicFrame>
        <p:nvGraphicFramePr>
          <p:cNvPr id="5" name="Content Placeholder 2">
            <a:extLst>
              <a:ext uri="{FF2B5EF4-FFF2-40B4-BE49-F238E27FC236}">
                <a16:creationId xmlns:a16="http://schemas.microsoft.com/office/drawing/2014/main" xmlns="" id="{7F46D4BE-6BC0-4CD5-B5A7-D11597DF2FC1}"/>
              </a:ext>
            </a:extLst>
          </p:cNvPr>
          <p:cNvGraphicFramePr>
            <a:graphicFrameLocks noGrp="1"/>
          </p:cNvGraphicFramePr>
          <p:nvPr>
            <p:ph idx="1"/>
            <p:extLst/>
          </p:nvPr>
        </p:nvGraphicFramePr>
        <p:xfrm>
          <a:off x="354454" y="2157414"/>
          <a:ext cx="11144250" cy="42533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CSRO logo color 10-12large.png">
            <a:extLst>
              <a:ext uri="{FF2B5EF4-FFF2-40B4-BE49-F238E27FC236}">
                <a16:creationId xmlns:a16="http://schemas.microsoft.com/office/drawing/2014/main" xmlns="" id="{AF86F714-695C-4D7D-9330-4A8818649687}"/>
              </a:ext>
            </a:extLst>
          </p:cNvPr>
          <p:cNvPicPr>
            <a:picLocks noChangeAspect="1"/>
          </p:cNvPicPr>
          <p:nvPr/>
        </p:nvPicPr>
        <p:blipFill>
          <a:blip r:embed="rId8" cstate="print"/>
          <a:stretch>
            <a:fillRect/>
          </a:stretch>
        </p:blipFill>
        <p:spPr>
          <a:xfrm>
            <a:off x="10444162" y="130680"/>
            <a:ext cx="1519237" cy="633015"/>
          </a:xfrm>
          <a:prstGeom prst="rect">
            <a:avLst/>
          </a:prstGeom>
        </p:spPr>
      </p:pic>
    </p:spTree>
    <p:extLst>
      <p:ext uri="{BB962C8B-B14F-4D97-AF65-F5344CB8AC3E}">
        <p14:creationId xmlns:p14="http://schemas.microsoft.com/office/powerpoint/2010/main" val="20332986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a16="http://schemas.microsoft.com/office/drawing/2014/main" xmlns="" id="{1584802C-414D-4710-BBFC-E2052786A6EB}"/>
              </a:ext>
            </a:extLst>
          </p:cNvPr>
          <p:cNvPicPr>
            <a:picLocks noChangeAspect="1"/>
          </p:cNvPicPr>
          <p:nvPr/>
        </p:nvPicPr>
        <p:blipFill>
          <a:blip r:embed="rId2"/>
          <a:stretch>
            <a:fillRect/>
          </a:stretch>
        </p:blipFill>
        <p:spPr>
          <a:xfrm>
            <a:off x="1052853" y="678330"/>
            <a:ext cx="10086294" cy="5017932"/>
          </a:xfrm>
          <a:prstGeom prst="rect">
            <a:avLst/>
          </a:prstGeom>
        </p:spPr>
      </p:pic>
    </p:spTree>
    <p:extLst>
      <p:ext uri="{BB962C8B-B14F-4D97-AF65-F5344CB8AC3E}">
        <p14:creationId xmlns:p14="http://schemas.microsoft.com/office/powerpoint/2010/main" val="1758409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78000" y="168564"/>
            <a:ext cx="10972800" cy="1066800"/>
          </a:xfrm>
        </p:spPr>
        <p:txBody>
          <a:bodyPr>
            <a:normAutofit/>
          </a:bodyPr>
          <a:lstStyle/>
          <a:p>
            <a:r>
              <a:rPr lang="en-US" sz="4000" b="1" u="sng" dirty="0">
                <a:solidFill>
                  <a:srgbClr val="0070C0"/>
                </a:solidFill>
              </a:rPr>
              <a:t>The Transparency Problem</a:t>
            </a:r>
          </a:p>
        </p:txBody>
      </p:sp>
      <p:pic>
        <p:nvPicPr>
          <p:cNvPr id="7" name="Picture 2" descr="Image result for Cartoon transparency">
            <a:extLst>
              <a:ext uri="{FF2B5EF4-FFF2-40B4-BE49-F238E27FC236}">
                <a16:creationId xmlns:a16="http://schemas.microsoft.com/office/drawing/2014/main" xmlns="" id="{DF0A57FD-ACDF-4CE7-9537-6EF82D8A14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740" y="1752600"/>
            <a:ext cx="10998520" cy="4936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6750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781300" y="3083400"/>
            <a:ext cx="7886700" cy="1500187"/>
          </a:xfrm>
        </p:spPr>
        <p:txBody>
          <a:bodyPr/>
          <a:lstStyle/>
          <a:p>
            <a:r>
              <a:rPr lang="en-US" sz="2600" dirty="0">
                <a:solidFill>
                  <a:srgbClr val="064376"/>
                </a:solidFill>
              </a:rPr>
              <a:t>the nation’s leading non-profit organization providing education and resources to family caregivers free of charge.</a:t>
            </a:r>
          </a:p>
          <a:p>
            <a:endParaRPr lang="en-US" dirty="0">
              <a:solidFill>
                <a:srgbClr val="064376"/>
              </a:solidFill>
            </a:endParaRPr>
          </a:p>
        </p:txBody>
      </p:sp>
      <p:sp>
        <p:nvSpPr>
          <p:cNvPr id="4" name="Title 1"/>
          <p:cNvSpPr>
            <a:spLocks noGrp="1"/>
          </p:cNvSpPr>
          <p:nvPr>
            <p:ph type="title"/>
          </p:nvPr>
        </p:nvSpPr>
        <p:spPr>
          <a:xfrm>
            <a:off x="2147888" y="2030507"/>
            <a:ext cx="7886700" cy="918329"/>
          </a:xfrm>
        </p:spPr>
        <p:txBody>
          <a:bodyPr>
            <a:normAutofit/>
          </a:bodyPr>
          <a:lstStyle/>
          <a:p>
            <a:r>
              <a:rPr lang="en-US" sz="4900" dirty="0">
                <a:solidFill>
                  <a:srgbClr val="064376"/>
                </a:solidFill>
              </a:rPr>
              <a:t>Caregiver Action Network is...</a:t>
            </a:r>
          </a:p>
        </p:txBody>
      </p:sp>
    </p:spTree>
    <p:extLst>
      <p:ext uri="{BB962C8B-B14F-4D97-AF65-F5344CB8AC3E}">
        <p14:creationId xmlns:p14="http://schemas.microsoft.com/office/powerpoint/2010/main" val="35311560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3" cstate="print">
            <a:extLst>
              <a:ext uri="{28A0092B-C50C-407E-A947-70E740481C1C}">
                <a14:useLocalDpi xmlns:a14="http://schemas.microsoft.com/office/drawing/2010/main" val="0"/>
              </a:ext>
            </a:extLst>
          </a:blip>
          <a:srcRect t="23999" b="11860"/>
          <a:stretch/>
        </p:blipFill>
        <p:spPr>
          <a:xfrm>
            <a:off x="2738837" y="1010654"/>
            <a:ext cx="6743390" cy="5597361"/>
          </a:xfrm>
          <a:prstGeom prst="rect">
            <a:avLst/>
          </a:prstGeom>
        </p:spPr>
      </p:pic>
      <p:sp>
        <p:nvSpPr>
          <p:cNvPr id="40" name="Title 1"/>
          <p:cNvSpPr txBox="1">
            <a:spLocks/>
          </p:cNvSpPr>
          <p:nvPr/>
        </p:nvSpPr>
        <p:spPr>
          <a:xfrm>
            <a:off x="2738839" y="103685"/>
            <a:ext cx="6743389" cy="900691"/>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4000" kern="1200">
                <a:solidFill>
                  <a:schemeClr val="tx1"/>
                </a:solidFill>
                <a:latin typeface="+mn-lt"/>
                <a:ea typeface="+mj-ea"/>
                <a:cs typeface="+mj-cs"/>
              </a:defRPr>
            </a:lvl1pPr>
          </a:lstStyle>
          <a:p>
            <a:pPr>
              <a:defRPr/>
            </a:pPr>
            <a:r>
              <a:rPr lang="en-US" b="1" dirty="0">
                <a:solidFill>
                  <a:srgbClr val="F58020"/>
                </a:solidFill>
              </a:rPr>
              <a:t>Who Comes to </a:t>
            </a:r>
            <a:r>
              <a:rPr lang="en-US" b="1" spc="-100" dirty="0">
                <a:solidFill>
                  <a:srgbClr val="F58020"/>
                </a:solidFill>
              </a:rPr>
              <a:t>CAN</a:t>
            </a:r>
            <a:r>
              <a:rPr lang="en-US" b="1" dirty="0">
                <a:solidFill>
                  <a:srgbClr val="F58020"/>
                </a:solidFill>
              </a:rPr>
              <a:t>?</a:t>
            </a:r>
          </a:p>
        </p:txBody>
      </p:sp>
    </p:spTree>
    <p:extLst>
      <p:ext uri="{BB962C8B-B14F-4D97-AF65-F5344CB8AC3E}">
        <p14:creationId xmlns:p14="http://schemas.microsoft.com/office/powerpoint/2010/main" val="224573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13917" y="4062096"/>
            <a:ext cx="3253712" cy="21717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Content Placeholder 2"/>
          <p:cNvSpPr txBox="1">
            <a:spLocks/>
          </p:cNvSpPr>
          <p:nvPr/>
        </p:nvSpPr>
        <p:spPr>
          <a:xfrm>
            <a:off x="1889126" y="931546"/>
            <a:ext cx="7286625" cy="2352675"/>
          </a:xfrm>
          <a:prstGeom prst="rect">
            <a:avLst/>
          </a:prstGeom>
        </p:spPr>
        <p:txBody>
          <a:bodyPr vert="horz" wrap="square" lIns="68580" tIns="34290" rIns="68580" bIns="34290" rtlCol="0">
            <a:noAutofit/>
          </a:bodyPr>
          <a:lstStyle>
            <a:lvl1pPr marL="171450" indent="-171450" algn="l" defTabSz="685800" rtl="0" eaLnBrk="1" latinLnBrk="0" hangingPunct="1">
              <a:lnSpc>
                <a:spcPct val="90000"/>
              </a:lnSpc>
              <a:spcBef>
                <a:spcPts val="750"/>
              </a:spcBef>
              <a:buClr>
                <a:srgbClr val="FF6600"/>
              </a:buClr>
              <a:buSzPct val="110000"/>
              <a:buFont typeface="Wingdings" panose="05000000000000000000" pitchFamily="2" charset="2"/>
              <a:buChar char="ü"/>
              <a:defRPr sz="2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FF6600"/>
              </a:buClr>
              <a:buFont typeface="Wingdings" panose="05000000000000000000" pitchFamily="2" charset="2"/>
              <a:buChar char="§"/>
              <a:defRPr sz="2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Calibri" panose="020F050202020403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spcAft>
                <a:spcPts val="450"/>
              </a:spcAft>
              <a:buSzPct val="75000"/>
              <a:buNone/>
              <a:defRPr/>
            </a:pPr>
            <a:r>
              <a:rPr lang="en-US" sz="3600" u="sng" dirty="0">
                <a:solidFill>
                  <a:srgbClr val="2396BB"/>
                </a:solidFill>
              </a:rPr>
              <a:t>Two out of every 5 adults are family caregivers</a:t>
            </a:r>
          </a:p>
          <a:p>
            <a:pPr marL="257175" lvl="1" indent="0">
              <a:lnSpc>
                <a:spcPct val="100000"/>
              </a:lnSpc>
              <a:spcBef>
                <a:spcPts val="0"/>
              </a:spcBef>
              <a:spcAft>
                <a:spcPts val="450"/>
              </a:spcAft>
              <a:buNone/>
              <a:defRPr/>
            </a:pPr>
            <a:r>
              <a:rPr lang="en-US" sz="2600" dirty="0">
                <a:solidFill>
                  <a:srgbClr val="064376"/>
                </a:solidFill>
              </a:rPr>
              <a:t>39% of all adult Americans are caring for a loved one who is sick or disabled – up from 30% in 2010. The average age of caregivers is 49 and nearly 70% of family caregivers are between the ages of 45-64.</a:t>
            </a:r>
          </a:p>
        </p:txBody>
      </p:sp>
    </p:spTree>
    <p:extLst>
      <p:ext uri="{BB962C8B-B14F-4D97-AF65-F5344CB8AC3E}">
        <p14:creationId xmlns:p14="http://schemas.microsoft.com/office/powerpoint/2010/main" val="2392269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474A84BB-0CD0-46D5-867F-07113BA89328}"/>
              </a:ext>
            </a:extLst>
          </p:cNvPr>
          <p:cNvSpPr>
            <a:spLocks noGrp="1"/>
          </p:cNvSpPr>
          <p:nvPr>
            <p:ph type="title"/>
          </p:nvPr>
        </p:nvSpPr>
        <p:spPr/>
        <p:txBody>
          <a:bodyPr/>
          <a:lstStyle/>
          <a:p>
            <a:r>
              <a:rPr lang="en-US" dirty="0"/>
              <a:t>Disclosure</a:t>
            </a:r>
          </a:p>
        </p:txBody>
      </p:sp>
      <p:sp>
        <p:nvSpPr>
          <p:cNvPr id="4" name="Content Placeholder 3">
            <a:extLst>
              <a:ext uri="{FF2B5EF4-FFF2-40B4-BE49-F238E27FC236}">
                <a16:creationId xmlns:a16="http://schemas.microsoft.com/office/drawing/2014/main" xmlns="" id="{3A0A4E02-A12F-467E-AA28-D10C95D2C269}"/>
              </a:ext>
            </a:extLst>
          </p:cNvPr>
          <p:cNvSpPr>
            <a:spLocks noGrp="1"/>
          </p:cNvSpPr>
          <p:nvPr>
            <p:ph idx="1"/>
          </p:nvPr>
        </p:nvSpPr>
        <p:spPr/>
        <p:txBody>
          <a:bodyPr/>
          <a:lstStyle/>
          <a:p>
            <a:r>
              <a:rPr lang="en-US" dirty="0"/>
              <a:t>Karry La Violette declares no conflicts of interest or financial interest in any product or service mentioned in this program, including grants, employment, gifts, stock holdings, and honoraria.</a:t>
            </a:r>
          </a:p>
        </p:txBody>
      </p:sp>
    </p:spTree>
    <p:extLst>
      <p:ext uri="{BB962C8B-B14F-4D97-AF65-F5344CB8AC3E}">
        <p14:creationId xmlns:p14="http://schemas.microsoft.com/office/powerpoint/2010/main" val="17677400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1929766" y="829946"/>
            <a:ext cx="5009515" cy="2352675"/>
          </a:xfrm>
          <a:prstGeom prst="rect">
            <a:avLst/>
          </a:prstGeom>
        </p:spPr>
        <p:txBody>
          <a:bodyPr vert="horz" wrap="square" lIns="68580" tIns="34290" rIns="68580" bIns="34290" rtlCol="0">
            <a:noAutofit/>
          </a:bodyPr>
          <a:lstStyle>
            <a:lvl1pPr marL="171450" indent="-171450" algn="l" defTabSz="685800" rtl="0" eaLnBrk="1" latinLnBrk="0" hangingPunct="1">
              <a:lnSpc>
                <a:spcPct val="90000"/>
              </a:lnSpc>
              <a:spcBef>
                <a:spcPts val="750"/>
              </a:spcBef>
              <a:buClr>
                <a:srgbClr val="FF6600"/>
              </a:buClr>
              <a:buSzPct val="110000"/>
              <a:buFont typeface="Wingdings" panose="05000000000000000000" pitchFamily="2" charset="2"/>
              <a:buChar char="ü"/>
              <a:defRPr sz="2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FF6600"/>
              </a:buClr>
              <a:buFont typeface="Wingdings" panose="05000000000000000000" pitchFamily="2" charset="2"/>
              <a:buChar char="§"/>
              <a:defRPr sz="2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Calibri" panose="020F050202020403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spcAft>
                <a:spcPts val="450"/>
              </a:spcAft>
              <a:buSzPct val="75000"/>
              <a:buNone/>
              <a:defRPr/>
            </a:pPr>
            <a:r>
              <a:rPr lang="en-US" sz="3600" u="sng" dirty="0">
                <a:solidFill>
                  <a:srgbClr val="2396BB"/>
                </a:solidFill>
              </a:rPr>
              <a:t>It’s not just women doing the caregiving</a:t>
            </a:r>
          </a:p>
          <a:p>
            <a:pPr marL="257175" lvl="1" indent="0">
              <a:lnSpc>
                <a:spcPct val="100000"/>
              </a:lnSpc>
              <a:spcBef>
                <a:spcPts val="0"/>
              </a:spcBef>
              <a:spcAft>
                <a:spcPts val="450"/>
              </a:spcAft>
              <a:buNone/>
              <a:defRPr/>
            </a:pPr>
            <a:r>
              <a:rPr lang="en-US" sz="2600" dirty="0">
                <a:solidFill>
                  <a:srgbClr val="064376"/>
                </a:solidFill>
              </a:rPr>
              <a:t>Men are now almost as likely to say they are family caregivers as women are (37% of men; 40% of women). And 36% of younger Americans between ages 18 and 29 are family caregivers as well, including 1 million young people who care for loved ones with Alzheimer’s.</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98237">
            <a:off x="6992752" y="3309589"/>
            <a:ext cx="3183238" cy="23656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722572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1939926" y="860426"/>
            <a:ext cx="5009515" cy="3447415"/>
          </a:xfrm>
          <a:prstGeom prst="rect">
            <a:avLst/>
          </a:prstGeom>
        </p:spPr>
        <p:txBody>
          <a:bodyPr vert="horz" wrap="square" lIns="68580" tIns="34290" rIns="68580" bIns="34290" rtlCol="0">
            <a:noAutofit/>
          </a:bodyPr>
          <a:lstStyle>
            <a:lvl1pPr marL="171450" indent="-171450" algn="l" defTabSz="685800" rtl="0" eaLnBrk="1" latinLnBrk="0" hangingPunct="1">
              <a:lnSpc>
                <a:spcPct val="90000"/>
              </a:lnSpc>
              <a:spcBef>
                <a:spcPts val="750"/>
              </a:spcBef>
              <a:buClr>
                <a:srgbClr val="FF6600"/>
              </a:buClr>
              <a:buSzPct val="110000"/>
              <a:buFont typeface="Wingdings" panose="05000000000000000000" pitchFamily="2" charset="2"/>
              <a:buChar char="ü"/>
              <a:defRPr sz="2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FF6600"/>
              </a:buClr>
              <a:buFont typeface="Wingdings" panose="05000000000000000000" pitchFamily="2" charset="2"/>
              <a:buChar char="§"/>
              <a:defRPr sz="2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Calibri" panose="020F050202020403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spcAft>
                <a:spcPts val="450"/>
              </a:spcAft>
              <a:buSzPct val="75000"/>
              <a:buNone/>
              <a:defRPr/>
            </a:pPr>
            <a:r>
              <a:rPr lang="en-US" sz="3600" u="sng" dirty="0">
                <a:solidFill>
                  <a:srgbClr val="2396BB"/>
                </a:solidFill>
              </a:rPr>
              <a:t>Most adults would prefer to age in place</a:t>
            </a:r>
          </a:p>
          <a:p>
            <a:pPr marL="257175" lvl="1" indent="0">
              <a:lnSpc>
                <a:spcPct val="100000"/>
              </a:lnSpc>
              <a:spcBef>
                <a:spcPts val="0"/>
              </a:spcBef>
              <a:spcAft>
                <a:spcPts val="450"/>
              </a:spcAft>
              <a:buNone/>
              <a:defRPr/>
            </a:pPr>
            <a:r>
              <a:rPr lang="en-US" sz="2600" dirty="0">
                <a:solidFill>
                  <a:srgbClr val="064376"/>
                </a:solidFill>
              </a:rPr>
              <a:t>90% of adults over the age of 65 would prefer to stay in their current home as they age. Family, friends, and neighbors provide 80% of the care for the elderly.</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6289040" y="3768827"/>
            <a:ext cx="4077861" cy="2715159"/>
          </a:xfrm>
          <a:prstGeom prst="snip2DiagRect">
            <a:avLst/>
          </a:prstGeom>
          <a:solidFill>
            <a:srgbClr val="FFFFFF">
              <a:shade val="85000"/>
            </a:srgbClr>
          </a:solidFill>
          <a:ln w="762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69666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1765753" y="294368"/>
            <a:ext cx="5114018" cy="4647746"/>
          </a:xfrm>
          <a:prstGeom prst="rect">
            <a:avLst/>
          </a:prstGeom>
        </p:spPr>
        <p:txBody>
          <a:bodyPr vert="horz" wrap="square" lIns="68580" tIns="34290" rIns="68580" bIns="34290" rtlCol="0">
            <a:noAutofit/>
          </a:bodyPr>
          <a:lstStyle>
            <a:lvl1pPr marL="171450" indent="-171450" algn="l" defTabSz="685800" rtl="0" eaLnBrk="1" latinLnBrk="0" hangingPunct="1">
              <a:lnSpc>
                <a:spcPct val="90000"/>
              </a:lnSpc>
              <a:spcBef>
                <a:spcPts val="750"/>
              </a:spcBef>
              <a:buClr>
                <a:srgbClr val="FF6600"/>
              </a:buClr>
              <a:buSzPct val="110000"/>
              <a:buFont typeface="Wingdings" panose="05000000000000000000" pitchFamily="2" charset="2"/>
              <a:buChar char="ü"/>
              <a:defRPr sz="2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FF6600"/>
              </a:buClr>
              <a:buFont typeface="Wingdings" panose="05000000000000000000" pitchFamily="2" charset="2"/>
              <a:buChar char="§"/>
              <a:defRPr sz="2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Calibri" panose="020F050202020403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spcAft>
                <a:spcPts val="450"/>
              </a:spcAft>
              <a:buSzPct val="75000"/>
              <a:buNone/>
              <a:defRPr/>
            </a:pPr>
            <a:r>
              <a:rPr lang="en-US" sz="3600" u="sng" dirty="0">
                <a:solidFill>
                  <a:srgbClr val="2396BB"/>
                </a:solidFill>
              </a:rPr>
              <a:t>Complex care happens in the home. </a:t>
            </a:r>
          </a:p>
          <a:p>
            <a:pPr marL="257175" lvl="1" indent="0">
              <a:lnSpc>
                <a:spcPct val="100000"/>
              </a:lnSpc>
              <a:spcBef>
                <a:spcPts val="0"/>
              </a:spcBef>
              <a:spcAft>
                <a:spcPts val="450"/>
              </a:spcAft>
              <a:buNone/>
              <a:defRPr/>
            </a:pPr>
            <a:r>
              <a:rPr lang="en-US" sz="2600" dirty="0">
                <a:solidFill>
                  <a:srgbClr val="064376"/>
                </a:solidFill>
              </a:rPr>
              <a:t>Almost half of family caregivers perform sophisticated medical/nursing tasks for their loved ones – such as providing wound care and operating specialized medical equipment – </a:t>
            </a:r>
            <a:r>
              <a:rPr lang="en-US" sz="2800" b="1" dirty="0">
                <a:solidFill>
                  <a:srgbClr val="064376"/>
                </a:solidFill>
              </a:rPr>
              <a:t>and up to 70% manage medications for their loved ones.</a:t>
            </a:r>
          </a:p>
          <a:p>
            <a:pPr marL="257175" lvl="1" indent="0">
              <a:lnSpc>
                <a:spcPct val="100000"/>
              </a:lnSpc>
              <a:spcBef>
                <a:spcPts val="0"/>
              </a:spcBef>
              <a:spcAft>
                <a:spcPts val="450"/>
              </a:spcAft>
              <a:buNone/>
              <a:defRPr/>
            </a:pPr>
            <a:endParaRPr lang="en-US" sz="2600" dirty="0">
              <a:solidFill>
                <a:srgbClr val="064376"/>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2659" y="1752599"/>
            <a:ext cx="3233237" cy="48441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735752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2590066" y="597100"/>
            <a:ext cx="7430968" cy="1317475"/>
          </a:xfrm>
          <a:prstGeom prst="rect">
            <a:avLst/>
          </a:prstGeom>
        </p:spPr>
        <p:txBody>
          <a:bodyPr vert="horz" wrap="square" lIns="68580" tIns="34290" rIns="68580" bIns="34290" rtlCol="0">
            <a:noAutofit/>
          </a:bodyPr>
          <a:lstStyle>
            <a:lvl1pPr marL="171450" indent="-171450" algn="l" defTabSz="685800" rtl="0" eaLnBrk="1" latinLnBrk="0" hangingPunct="1">
              <a:lnSpc>
                <a:spcPct val="90000"/>
              </a:lnSpc>
              <a:spcBef>
                <a:spcPts val="750"/>
              </a:spcBef>
              <a:buClr>
                <a:srgbClr val="FF6600"/>
              </a:buClr>
              <a:buSzPct val="110000"/>
              <a:buFont typeface="Wingdings" panose="05000000000000000000" pitchFamily="2" charset="2"/>
              <a:buChar char="ü"/>
              <a:defRPr sz="2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FF6600"/>
              </a:buClr>
              <a:buFont typeface="Wingdings" panose="05000000000000000000" pitchFamily="2" charset="2"/>
              <a:buChar char="§"/>
              <a:defRPr sz="2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Calibri" panose="020F050202020403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532460">
              <a:lnSpc>
                <a:spcPct val="100000"/>
              </a:lnSpc>
              <a:spcBef>
                <a:spcPts val="0"/>
              </a:spcBef>
              <a:defRPr/>
            </a:pPr>
            <a:endParaRPr lang="en-US" sz="788" b="1" u="sng" dirty="0">
              <a:solidFill>
                <a:srgbClr val="2396BB"/>
              </a:solidFill>
            </a:endParaRPr>
          </a:p>
          <a:p>
            <a:pPr marL="0" indent="0">
              <a:lnSpc>
                <a:spcPct val="100000"/>
              </a:lnSpc>
              <a:spcBef>
                <a:spcPts val="0"/>
              </a:spcBef>
              <a:spcAft>
                <a:spcPts val="450"/>
              </a:spcAft>
              <a:buSzPct val="75000"/>
              <a:buNone/>
              <a:defRPr/>
            </a:pPr>
            <a:r>
              <a:rPr lang="en-US" sz="3600" u="sng" dirty="0">
                <a:solidFill>
                  <a:srgbClr val="2396BB"/>
                </a:solidFill>
              </a:rPr>
              <a:t>Family caregivers are the backbone of the Nation’s long-term care system</a:t>
            </a:r>
          </a:p>
          <a:p>
            <a:pPr>
              <a:lnSpc>
                <a:spcPct val="100000"/>
              </a:lnSpc>
              <a:spcBef>
                <a:spcPts val="0"/>
              </a:spcBef>
              <a:defRPr/>
            </a:pPr>
            <a:endParaRPr lang="en-US" sz="1500" dirty="0">
              <a:solidFill>
                <a:sysClr val="windowText" lastClr="000000"/>
              </a:solidFill>
            </a:endParaRPr>
          </a:p>
          <a:p>
            <a:pPr marL="0" indent="0">
              <a:lnSpc>
                <a:spcPct val="100000"/>
              </a:lnSpc>
              <a:spcBef>
                <a:spcPts val="0"/>
              </a:spcBef>
              <a:buNone/>
              <a:defRPr/>
            </a:pPr>
            <a:r>
              <a:rPr lang="en-US" sz="1200" dirty="0">
                <a:solidFill>
                  <a:sysClr val="windowText" lastClr="000000"/>
                </a:solidFill>
              </a:rPr>
              <a:t> </a:t>
            </a:r>
          </a:p>
          <a:p>
            <a:pPr marL="0" indent="0">
              <a:lnSpc>
                <a:spcPct val="100000"/>
              </a:lnSpc>
              <a:spcBef>
                <a:spcPts val="0"/>
              </a:spcBef>
              <a:buNone/>
              <a:defRPr/>
            </a:pPr>
            <a:r>
              <a:rPr lang="en-US" sz="1200" dirty="0">
                <a:solidFill>
                  <a:sysClr val="windowText" lastClr="000000"/>
                </a:solidFill>
              </a:rPr>
              <a:t> </a:t>
            </a:r>
          </a:p>
        </p:txBody>
      </p:sp>
      <p:sp>
        <p:nvSpPr>
          <p:cNvPr id="5" name="Rectangle 4"/>
          <p:cNvSpPr/>
          <p:nvPr/>
        </p:nvSpPr>
        <p:spPr>
          <a:xfrm>
            <a:off x="6305551" y="2237869"/>
            <a:ext cx="4143375" cy="3693319"/>
          </a:xfrm>
          <a:prstGeom prst="rect">
            <a:avLst/>
          </a:prstGeom>
        </p:spPr>
        <p:txBody>
          <a:bodyPr wrap="square">
            <a:spAutoFit/>
          </a:bodyPr>
          <a:lstStyle/>
          <a:p>
            <a:pPr>
              <a:defRPr/>
            </a:pPr>
            <a:r>
              <a:rPr lang="en-US" sz="2600" dirty="0">
                <a:solidFill>
                  <a:srgbClr val="064376"/>
                </a:solidFill>
              </a:rPr>
              <a:t>Family caregivers provide $522 billion worth of unpaid care each year. </a:t>
            </a:r>
          </a:p>
          <a:p>
            <a:pPr indent="-257175">
              <a:buFont typeface="Wingdings" panose="05000000000000000000" pitchFamily="2" charset="2"/>
              <a:buChar char="ü"/>
              <a:defRPr/>
            </a:pPr>
            <a:endParaRPr lang="en-US" sz="2600" dirty="0">
              <a:solidFill>
                <a:srgbClr val="064376"/>
              </a:solidFill>
            </a:endParaRPr>
          </a:p>
          <a:p>
            <a:pPr>
              <a:defRPr/>
            </a:pPr>
            <a:r>
              <a:rPr lang="en-US" sz="2600" dirty="0">
                <a:solidFill>
                  <a:srgbClr val="064376"/>
                </a:solidFill>
              </a:rPr>
              <a:t>That’s more than total Medicaid funding, and twice as much as homecare and nursing home services combined.</a:t>
            </a:r>
            <a:r>
              <a:rPr lang="en-US" sz="2600" dirty="0">
                <a:solidFill>
                  <a:srgbClr val="064376"/>
                </a:solidFill>
                <a:hlinkClick r:id="rId2"/>
              </a:rPr>
              <a:t> </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2152" y="2439417"/>
            <a:ext cx="3790949" cy="29780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358804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7656" y="833121"/>
            <a:ext cx="7886700" cy="682679"/>
          </a:xfrm>
        </p:spPr>
        <p:txBody>
          <a:bodyPr>
            <a:normAutofit fontScale="90000"/>
          </a:bodyPr>
          <a:lstStyle/>
          <a:p>
            <a:r>
              <a:rPr lang="en-US" b="1" dirty="0">
                <a:solidFill>
                  <a:schemeClr val="accent2"/>
                </a:solidFill>
              </a:rPr>
              <a:t>www.CaregiverAction.org</a:t>
            </a:r>
          </a:p>
        </p:txBody>
      </p:sp>
      <p:sp>
        <p:nvSpPr>
          <p:cNvPr id="3" name="Content Placeholder 2"/>
          <p:cNvSpPr>
            <a:spLocks noGrp="1"/>
          </p:cNvSpPr>
          <p:nvPr>
            <p:ph type="body" idx="1"/>
          </p:nvPr>
        </p:nvSpPr>
        <p:spPr>
          <a:xfrm>
            <a:off x="3641408" y="2249126"/>
            <a:ext cx="7886700" cy="4608875"/>
          </a:xfrm>
        </p:spPr>
        <p:txBody>
          <a:bodyPr>
            <a:noAutofit/>
          </a:bodyPr>
          <a:lstStyle/>
          <a:p>
            <a:pPr>
              <a:lnSpc>
                <a:spcPct val="100000"/>
              </a:lnSpc>
              <a:spcBef>
                <a:spcPts val="1200"/>
              </a:spcBef>
            </a:pPr>
            <a:r>
              <a:rPr lang="en-US" sz="2400" b="1" dirty="0">
                <a:solidFill>
                  <a:schemeClr val="accent1"/>
                </a:solidFill>
              </a:rPr>
              <a:t>I just realized I’m a family caregiver.</a:t>
            </a:r>
          </a:p>
          <a:p>
            <a:pPr>
              <a:lnSpc>
                <a:spcPct val="100000"/>
              </a:lnSpc>
              <a:spcBef>
                <a:spcPts val="1200"/>
              </a:spcBef>
            </a:pPr>
            <a:endParaRPr lang="en-US" sz="3200" b="1" dirty="0">
              <a:solidFill>
                <a:schemeClr val="accent1"/>
              </a:solidFill>
            </a:endParaRPr>
          </a:p>
          <a:p>
            <a:pPr>
              <a:lnSpc>
                <a:spcPct val="100000"/>
              </a:lnSpc>
              <a:spcBef>
                <a:spcPts val="1200"/>
              </a:spcBef>
            </a:pPr>
            <a:r>
              <a:rPr lang="en-US" sz="2400" b="1" dirty="0">
                <a:solidFill>
                  <a:schemeClr val="accent1"/>
                </a:solidFill>
              </a:rPr>
              <a:t>I have been a family caregiver for years. </a:t>
            </a:r>
          </a:p>
          <a:p>
            <a:pPr>
              <a:lnSpc>
                <a:spcPct val="100000"/>
              </a:lnSpc>
              <a:spcBef>
                <a:spcPts val="1200"/>
              </a:spcBef>
            </a:pPr>
            <a:endParaRPr lang="en-US" sz="3200" b="1" dirty="0">
              <a:solidFill>
                <a:schemeClr val="accent1"/>
              </a:solidFill>
            </a:endParaRPr>
          </a:p>
          <a:p>
            <a:pPr marL="280988" indent="-280988">
              <a:lnSpc>
                <a:spcPct val="100000"/>
              </a:lnSpc>
              <a:spcBef>
                <a:spcPts val="1200"/>
              </a:spcBef>
            </a:pPr>
            <a:r>
              <a:rPr lang="en-US" sz="2400" b="1" dirty="0">
                <a:solidFill>
                  <a:schemeClr val="accent1"/>
                </a:solidFill>
              </a:rPr>
              <a:t>I live far away and I’m on the caregiving team.</a:t>
            </a:r>
          </a:p>
          <a:p>
            <a:pPr>
              <a:lnSpc>
                <a:spcPct val="100000"/>
              </a:lnSpc>
              <a:spcBef>
                <a:spcPts val="1200"/>
              </a:spcBef>
            </a:pPr>
            <a:endParaRPr lang="en-US" sz="3600" b="1" dirty="0">
              <a:solidFill>
                <a:schemeClr val="accent1"/>
              </a:solidFill>
            </a:endParaRPr>
          </a:p>
          <a:p>
            <a:pPr marL="280988" indent="-280988">
              <a:lnSpc>
                <a:spcPct val="100000"/>
              </a:lnSpc>
              <a:spcBef>
                <a:spcPts val="1200"/>
              </a:spcBef>
            </a:pPr>
            <a:r>
              <a:rPr lang="en-US" sz="2400" b="1" dirty="0">
                <a:solidFill>
                  <a:schemeClr val="accent1"/>
                </a:solidFill>
              </a:rPr>
              <a:t>I have a job and I’m the caregiver for my loved one.</a:t>
            </a:r>
            <a:r>
              <a:rPr lang="en-US" sz="2400" dirty="0">
                <a:solidFill>
                  <a:schemeClr val="accent1"/>
                </a:solidFill>
              </a:rPr>
              <a:t> </a:t>
            </a:r>
            <a:endParaRPr lang="en-US" sz="2400" b="1" dirty="0">
              <a:solidFill>
                <a:schemeClr val="accent1"/>
              </a:solidFill>
            </a:endParaRPr>
          </a:p>
        </p:txBody>
      </p:sp>
      <p:pic>
        <p:nvPicPr>
          <p:cNvPr id="4" name="Picture 3">
            <a:hlinkClick r:id="rId3"/>
          </p:cNvPr>
          <p:cNvPicPr>
            <a:picLocks noChangeAspect="1"/>
          </p:cNvPicPr>
          <p:nvPr/>
        </p:nvPicPr>
        <p:blipFill rotWithShape="1">
          <a:blip r:embed="rId4" cstate="print">
            <a:extLst>
              <a:ext uri="{28A0092B-C50C-407E-A947-70E740481C1C}">
                <a14:useLocalDpi xmlns:a14="http://schemas.microsoft.com/office/drawing/2010/main" val="0"/>
              </a:ext>
            </a:extLst>
          </a:blip>
          <a:srcRect l="9912" t="13307" r="7665"/>
          <a:stretch/>
        </p:blipFill>
        <p:spPr>
          <a:xfrm>
            <a:off x="1836985" y="1882540"/>
            <a:ext cx="1587639" cy="1112834"/>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0860" r="8140" b="26402"/>
          <a:stretch/>
        </p:blipFill>
        <p:spPr>
          <a:xfrm>
            <a:off x="1833824" y="3120257"/>
            <a:ext cx="1577591" cy="108981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0094" y="4334951"/>
            <a:ext cx="1581320" cy="1053826"/>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5522" r="7723" b="10037"/>
          <a:stretch/>
        </p:blipFill>
        <p:spPr>
          <a:xfrm>
            <a:off x="1847033" y="5513660"/>
            <a:ext cx="1577591" cy="1084417"/>
          </a:xfrm>
          <a:prstGeom prst="rect">
            <a:avLst/>
          </a:prstGeom>
        </p:spPr>
      </p:pic>
    </p:spTree>
    <p:extLst>
      <p:ext uri="{BB962C8B-B14F-4D97-AF65-F5344CB8AC3E}">
        <p14:creationId xmlns:p14="http://schemas.microsoft.com/office/powerpoint/2010/main" val="737705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80FAF4-3D32-4E2D-BA23-5C7447F3546B}"/>
              </a:ext>
            </a:extLst>
          </p:cNvPr>
          <p:cNvSpPr txBox="1">
            <a:spLocks/>
          </p:cNvSpPr>
          <p:nvPr/>
        </p:nvSpPr>
        <p:spPr>
          <a:xfrm>
            <a:off x="5892147" y="2924639"/>
            <a:ext cx="4610915" cy="35277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prstClr val="black">
                    <a:lumMod val="50000"/>
                    <a:lumOff val="50000"/>
                  </a:prstClr>
                </a:solidFill>
                <a:latin typeface="Oswald" panose="02000303000000000000" pitchFamily="2" charset="0"/>
              </a:rPr>
              <a:t>Medicare Part D: Recent Developments</a:t>
            </a:r>
            <a:endParaRPr lang="en-US" sz="2800" dirty="0">
              <a:solidFill>
                <a:prstClr val="black">
                  <a:lumMod val="50000"/>
                  <a:lumOff val="50000"/>
                </a:prstClr>
              </a:solidFill>
              <a:latin typeface="Oswald" panose="02000303000000000000" pitchFamily="2" charset="0"/>
            </a:endParaRPr>
          </a:p>
          <a:p>
            <a:endParaRPr lang="en-US" sz="2000" dirty="0">
              <a:solidFill>
                <a:prstClr val="black">
                  <a:lumMod val="50000"/>
                  <a:lumOff val="50000"/>
                </a:prstClr>
              </a:solidFill>
              <a:latin typeface="Oswald" panose="02000303000000000000" pitchFamily="2" charset="0"/>
              <a:ea typeface="Century Gothic" charset="0"/>
              <a:cs typeface="Century Gothic" charset="0"/>
            </a:endParaRPr>
          </a:p>
          <a:p>
            <a:r>
              <a:rPr lang="en-US" sz="2000" dirty="0">
                <a:solidFill>
                  <a:prstClr val="black">
                    <a:lumMod val="50000"/>
                    <a:lumOff val="50000"/>
                  </a:prstClr>
                </a:solidFill>
                <a:latin typeface="Oswald" panose="02000303000000000000" pitchFamily="2" charset="0"/>
                <a:ea typeface="Century Gothic" charset="0"/>
                <a:cs typeface="Century Gothic" charset="0"/>
              </a:rPr>
              <a:t>Joel White</a:t>
            </a:r>
            <a:endParaRPr lang="en-US" sz="1800" dirty="0">
              <a:solidFill>
                <a:prstClr val="black">
                  <a:lumMod val="50000"/>
                  <a:lumOff val="50000"/>
                </a:prstClr>
              </a:solidFill>
              <a:latin typeface="Oswald" panose="02000303000000000000" pitchFamily="2" charset="0"/>
              <a:ea typeface="Century Gothic" charset="0"/>
              <a:cs typeface="Century Gothic" charset="0"/>
            </a:endParaRPr>
          </a:p>
          <a:p>
            <a:r>
              <a:rPr lang="en-US" sz="1800" dirty="0">
                <a:solidFill>
                  <a:prstClr val="black">
                    <a:lumMod val="50000"/>
                    <a:lumOff val="50000"/>
                  </a:prstClr>
                </a:solidFill>
                <a:latin typeface="Oswald" panose="02000303000000000000" pitchFamily="2" charset="0"/>
                <a:ea typeface="Century Gothic" charset="0"/>
                <a:cs typeface="Century Gothic" charset="0"/>
              </a:rPr>
              <a:t>April 11, 2018</a:t>
            </a:r>
            <a:endParaRPr lang="en-US" sz="3600" dirty="0">
              <a:solidFill>
                <a:prstClr val="black">
                  <a:lumMod val="50000"/>
                  <a:lumOff val="50000"/>
                </a:prstClr>
              </a:solidFill>
              <a:latin typeface="Oswald" panose="02000303000000000000" pitchFamily="2" charset="0"/>
              <a:ea typeface="Century Gothic" charset="0"/>
              <a:cs typeface="Century Gothic" charset="0"/>
            </a:endParaRPr>
          </a:p>
        </p:txBody>
      </p:sp>
      <p:cxnSp>
        <p:nvCxnSpPr>
          <p:cNvPr id="4" name="Straight Connector 3">
            <a:extLst>
              <a:ext uri="{FF2B5EF4-FFF2-40B4-BE49-F238E27FC236}">
                <a16:creationId xmlns:a16="http://schemas.microsoft.com/office/drawing/2014/main" xmlns="" id="{8C59BD65-0124-4E84-8546-CB8CB8553C7C}"/>
              </a:ext>
            </a:extLst>
          </p:cNvPr>
          <p:cNvCxnSpPr/>
          <p:nvPr/>
        </p:nvCxnSpPr>
        <p:spPr>
          <a:xfrm rot="5400000">
            <a:off x="4841618" y="3937168"/>
            <a:ext cx="1784350" cy="1587"/>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xmlns="" id="{4B68E7B5-8EF7-470D-905A-54344BBE6E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6918" y="2362778"/>
            <a:ext cx="3213786" cy="3213786"/>
          </a:xfrm>
          <a:prstGeom prst="rect">
            <a:avLst/>
          </a:prstGeom>
        </p:spPr>
      </p:pic>
      <p:pic>
        <p:nvPicPr>
          <p:cNvPr id="12" name="Picture 11">
            <a:extLst>
              <a:ext uri="{FF2B5EF4-FFF2-40B4-BE49-F238E27FC236}">
                <a16:creationId xmlns:a16="http://schemas.microsoft.com/office/drawing/2014/main" xmlns="" id="{C2C7BFA2-7D95-4B27-BF5B-F3CCB5E200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347" y="571651"/>
            <a:ext cx="6033175" cy="1419570"/>
          </a:xfrm>
          <a:prstGeom prst="rect">
            <a:avLst/>
          </a:prstGeom>
        </p:spPr>
      </p:pic>
    </p:spTree>
    <p:extLst>
      <p:ext uri="{BB962C8B-B14F-4D97-AF65-F5344CB8AC3E}">
        <p14:creationId xmlns:p14="http://schemas.microsoft.com/office/powerpoint/2010/main" val="37238567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2" name="Picture 24" descr="Teva">
            <a:extLst>
              <a:ext uri="{FF2B5EF4-FFF2-40B4-BE49-F238E27FC236}">
                <a16:creationId xmlns:a16="http://schemas.microsoft.com/office/drawing/2014/main" xmlns="" id="{4C1E0CE8-ED88-4AA1-A834-9A7459C933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6700" y="5171335"/>
            <a:ext cx="1146399" cy="11463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xmlns="" id="{CFD42440-4513-48B6-A055-9E465E65DC2C}"/>
              </a:ext>
            </a:extLst>
          </p:cNvPr>
          <p:cNvPicPr>
            <a:picLocks noChangeAspect="1"/>
          </p:cNvPicPr>
          <p:nvPr/>
        </p:nvPicPr>
        <p:blipFill>
          <a:blip r:embed="rId4"/>
          <a:stretch>
            <a:fillRect/>
          </a:stretch>
        </p:blipFill>
        <p:spPr>
          <a:xfrm>
            <a:off x="1818959" y="3846812"/>
            <a:ext cx="1480919" cy="1085254"/>
          </a:xfrm>
          <a:prstGeom prst="rect">
            <a:avLst/>
          </a:prstGeom>
        </p:spPr>
      </p:pic>
      <p:pic>
        <p:nvPicPr>
          <p:cNvPr id="2051" name="Picture 2050">
            <a:extLst>
              <a:ext uri="{FF2B5EF4-FFF2-40B4-BE49-F238E27FC236}">
                <a16:creationId xmlns:a16="http://schemas.microsoft.com/office/drawing/2014/main" xmlns="" id="{B8C07491-503E-4065-8B49-8011331C1B2F}"/>
              </a:ext>
            </a:extLst>
          </p:cNvPr>
          <p:cNvPicPr>
            <a:picLocks noChangeAspect="1"/>
          </p:cNvPicPr>
          <p:nvPr/>
        </p:nvPicPr>
        <p:blipFill>
          <a:blip r:embed="rId5"/>
          <a:stretch>
            <a:fillRect/>
          </a:stretch>
        </p:blipFill>
        <p:spPr>
          <a:xfrm>
            <a:off x="2011974" y="4525725"/>
            <a:ext cx="991028" cy="991028"/>
          </a:xfrm>
          <a:prstGeom prst="rect">
            <a:avLst/>
          </a:prstGeom>
        </p:spPr>
      </p:pic>
      <p:pic>
        <p:nvPicPr>
          <p:cNvPr id="31" name="Picture 30">
            <a:extLst>
              <a:ext uri="{FF2B5EF4-FFF2-40B4-BE49-F238E27FC236}">
                <a16:creationId xmlns:a16="http://schemas.microsoft.com/office/drawing/2014/main" xmlns="" id="{A41A77F6-8BC5-4EDD-98B1-5B00B3E9EE8D}"/>
              </a:ext>
            </a:extLst>
          </p:cNvPr>
          <p:cNvPicPr>
            <a:picLocks noChangeAspect="1"/>
          </p:cNvPicPr>
          <p:nvPr/>
        </p:nvPicPr>
        <p:blipFill>
          <a:blip r:embed="rId6"/>
          <a:stretch>
            <a:fillRect/>
          </a:stretch>
        </p:blipFill>
        <p:spPr>
          <a:xfrm>
            <a:off x="5451011" y="4222053"/>
            <a:ext cx="1224270" cy="1224270"/>
          </a:xfrm>
          <a:prstGeom prst="rect">
            <a:avLst/>
          </a:prstGeom>
        </p:spPr>
      </p:pic>
      <p:pic>
        <p:nvPicPr>
          <p:cNvPr id="17" name="Picture 16">
            <a:extLst>
              <a:ext uri="{FF2B5EF4-FFF2-40B4-BE49-F238E27FC236}">
                <a16:creationId xmlns:a16="http://schemas.microsoft.com/office/drawing/2014/main" xmlns="" id="{6F60F923-F463-4660-9706-EDC3C8FFBD44}"/>
              </a:ext>
            </a:extLst>
          </p:cNvPr>
          <p:cNvPicPr>
            <a:picLocks noChangeAspect="1"/>
          </p:cNvPicPr>
          <p:nvPr/>
        </p:nvPicPr>
        <p:blipFill rotWithShape="1">
          <a:blip r:embed="rId7"/>
          <a:srcRect t="33110" b="28264"/>
          <a:stretch/>
        </p:blipFill>
        <p:spPr>
          <a:xfrm>
            <a:off x="1710318" y="1368981"/>
            <a:ext cx="1635364" cy="631669"/>
          </a:xfrm>
          <a:prstGeom prst="rect">
            <a:avLst/>
          </a:prstGeom>
        </p:spPr>
      </p:pic>
      <p:sp>
        <p:nvSpPr>
          <p:cNvPr id="4" name="Slide Number Placeholder 3"/>
          <p:cNvSpPr>
            <a:spLocks noGrp="1"/>
          </p:cNvSpPr>
          <p:nvPr>
            <p:ph type="sldNum" sz="quarter" idx="12"/>
          </p:nvPr>
        </p:nvSpPr>
        <p:spPr/>
        <p:txBody>
          <a:bodyPr/>
          <a:lstStyle/>
          <a:p>
            <a:fld id="{ECF96506-7508-C04A-B191-6689C13D9F34}" type="slidenum">
              <a:rPr lang="en-US">
                <a:solidFill>
                  <a:prstClr val="black">
                    <a:lumMod val="75000"/>
                    <a:lumOff val="25000"/>
                  </a:prstClr>
                </a:solidFill>
                <a:latin typeface="Calibri" panose="020F0502020204030204"/>
              </a:rPr>
              <a:pPr/>
              <a:t>56</a:t>
            </a:fld>
            <a:endParaRPr lang="en-US">
              <a:solidFill>
                <a:prstClr val="black">
                  <a:lumMod val="75000"/>
                  <a:lumOff val="25000"/>
                </a:prstClr>
              </a:solidFill>
              <a:latin typeface="Calibri" panose="020F0502020204030204"/>
            </a:endParaRPr>
          </a:p>
        </p:txBody>
      </p:sp>
      <p:graphicFrame>
        <p:nvGraphicFramePr>
          <p:cNvPr id="13" name="Table 12">
            <a:extLst>
              <a:ext uri="{FF2B5EF4-FFF2-40B4-BE49-F238E27FC236}">
                <a16:creationId xmlns:a16="http://schemas.microsoft.com/office/drawing/2014/main" xmlns="" id="{5D6A2950-3907-4B41-A9E5-AA83E12351F0}"/>
              </a:ext>
            </a:extLst>
          </p:cNvPr>
          <p:cNvGraphicFramePr>
            <a:graphicFrameLocks noGrp="1"/>
          </p:cNvGraphicFramePr>
          <p:nvPr>
            <p:extLst/>
          </p:nvPr>
        </p:nvGraphicFramePr>
        <p:xfrm>
          <a:off x="1732230" y="942731"/>
          <a:ext cx="8673220" cy="5338042"/>
        </p:xfrm>
        <a:graphic>
          <a:graphicData uri="http://schemas.openxmlformats.org/drawingml/2006/table">
            <a:tbl>
              <a:tblPr firstRow="1" bandRow="1">
                <a:tableStyleId>{2D5ABB26-0587-4C30-8999-92F81FD0307C}</a:tableStyleId>
              </a:tblPr>
              <a:tblGrid>
                <a:gridCol w="1734644">
                  <a:extLst>
                    <a:ext uri="{9D8B030D-6E8A-4147-A177-3AD203B41FA5}">
                      <a16:colId xmlns:a16="http://schemas.microsoft.com/office/drawing/2014/main" xmlns="" val="3700051751"/>
                    </a:ext>
                  </a:extLst>
                </a:gridCol>
                <a:gridCol w="1734644">
                  <a:extLst>
                    <a:ext uri="{9D8B030D-6E8A-4147-A177-3AD203B41FA5}">
                      <a16:colId xmlns:a16="http://schemas.microsoft.com/office/drawing/2014/main" xmlns="" val="3492958482"/>
                    </a:ext>
                  </a:extLst>
                </a:gridCol>
                <a:gridCol w="1734644">
                  <a:extLst>
                    <a:ext uri="{9D8B030D-6E8A-4147-A177-3AD203B41FA5}">
                      <a16:colId xmlns:a16="http://schemas.microsoft.com/office/drawing/2014/main" xmlns="" val="2159364171"/>
                    </a:ext>
                  </a:extLst>
                </a:gridCol>
                <a:gridCol w="1734644">
                  <a:extLst>
                    <a:ext uri="{9D8B030D-6E8A-4147-A177-3AD203B41FA5}">
                      <a16:colId xmlns:a16="http://schemas.microsoft.com/office/drawing/2014/main" xmlns="" val="2724452055"/>
                    </a:ext>
                  </a:extLst>
                </a:gridCol>
                <a:gridCol w="1734644">
                  <a:extLst>
                    <a:ext uri="{9D8B030D-6E8A-4147-A177-3AD203B41FA5}">
                      <a16:colId xmlns:a16="http://schemas.microsoft.com/office/drawing/2014/main" xmlns="" val="4120039421"/>
                    </a:ext>
                  </a:extLst>
                </a:gridCol>
              </a:tblGrid>
              <a:tr h="493597">
                <a:tc>
                  <a:txBody>
                    <a:bodyPr/>
                    <a:lstStyle/>
                    <a:p>
                      <a:pPr algn="ctr"/>
                      <a:r>
                        <a:rPr lang="en-US" sz="1600" b="1" dirty="0">
                          <a:solidFill>
                            <a:schemeClr val="tx1">
                              <a:lumMod val="50000"/>
                              <a:lumOff val="50000"/>
                            </a:schemeClr>
                          </a:solidFill>
                          <a:latin typeface="+mj-lt"/>
                        </a:rPr>
                        <a:t>Employer</a:t>
                      </a:r>
                    </a:p>
                  </a:txBody>
                  <a:tcPr>
                    <a:lnR w="12700" cap="flat" cmpd="sng" algn="ctr">
                      <a:solidFill>
                        <a:schemeClr val="tx1"/>
                      </a:solidFill>
                      <a:prstDash val="solid"/>
                      <a:round/>
                      <a:headEnd type="none" w="med" len="med"/>
                      <a:tailEnd type="none" w="med" len="med"/>
                    </a:lnR>
                  </a:tcPr>
                </a:tc>
                <a:tc>
                  <a:txBody>
                    <a:bodyPr/>
                    <a:lstStyle/>
                    <a:p>
                      <a:pPr algn="ctr"/>
                      <a:r>
                        <a:rPr lang="en-US" sz="1600" b="1" dirty="0">
                          <a:solidFill>
                            <a:schemeClr val="tx1">
                              <a:lumMod val="50000"/>
                              <a:lumOff val="50000"/>
                            </a:schemeClr>
                          </a:solidFill>
                          <a:latin typeface="+mj-lt"/>
                        </a:rPr>
                        <a:t>Payer/Provider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600" b="1" dirty="0">
                          <a:solidFill>
                            <a:schemeClr val="tx1">
                              <a:lumMod val="50000"/>
                              <a:lumOff val="50000"/>
                            </a:schemeClr>
                          </a:solidFill>
                          <a:latin typeface="+mj-lt"/>
                        </a:rPr>
                        <a:t>Patient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600" b="1" dirty="0">
                          <a:solidFill>
                            <a:schemeClr val="tx1">
                              <a:lumMod val="50000"/>
                              <a:lumOff val="50000"/>
                            </a:schemeClr>
                          </a:solidFill>
                          <a:latin typeface="+mj-lt"/>
                        </a:rPr>
                        <a:t>Biopharmaceutical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600" b="1" dirty="0">
                          <a:solidFill>
                            <a:schemeClr val="tx1">
                              <a:lumMod val="50000"/>
                              <a:lumOff val="50000"/>
                            </a:schemeClr>
                          </a:solidFill>
                          <a:latin typeface="+mj-lt"/>
                        </a:rPr>
                        <a:t>Tech/Broker</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736670701"/>
                  </a:ext>
                </a:extLst>
              </a:tr>
              <a:tr h="370840">
                <a:tc>
                  <a:txBody>
                    <a:bodyPr/>
                    <a:lstStyle/>
                    <a:p>
                      <a:endParaRPr lang="en-US" dirty="0">
                        <a:solidFill>
                          <a:schemeClr val="tx1"/>
                        </a:solidFill>
                        <a:latin typeface="+mj-lt"/>
                      </a:endParaRPr>
                    </a:p>
                  </a:txBody>
                  <a:tcPr>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92571680"/>
                  </a:ext>
                </a:extLst>
              </a:tr>
              <a:tr h="370840">
                <a:tc>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945353816"/>
                  </a:ext>
                </a:extLst>
              </a:tr>
              <a:tr h="370840">
                <a:tc>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269464316"/>
                  </a:ext>
                </a:extLst>
              </a:tr>
              <a:tr h="370840">
                <a:tc>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xmlns="" val="1965687106"/>
                  </a:ext>
                </a:extLst>
              </a:tr>
              <a:tr h="370840">
                <a:tc>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xmlns="" val="2903364815"/>
                  </a:ext>
                </a:extLst>
              </a:tr>
              <a:tr h="370840">
                <a:tc>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xmlns="" val="758142045"/>
                  </a:ext>
                </a:extLst>
              </a:tr>
              <a:tr h="370840">
                <a:tc>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xmlns="" val="410113081"/>
                  </a:ext>
                </a:extLst>
              </a:tr>
              <a:tr h="370840">
                <a:tc>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xmlns="" val="14112022"/>
                  </a:ext>
                </a:extLst>
              </a:tr>
              <a:tr h="370840">
                <a:tc>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xmlns="" val="2332845592"/>
                  </a:ext>
                </a:extLst>
              </a:tr>
              <a:tr h="370840">
                <a:tc>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xmlns="" val="3168070797"/>
                  </a:ext>
                </a:extLst>
              </a:tr>
              <a:tr h="394365">
                <a:tc>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xmlns="" val="3975592033"/>
                  </a:ext>
                </a:extLst>
              </a:tr>
              <a:tr h="370840">
                <a:tc>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xmlns="" val="3634348659"/>
                  </a:ext>
                </a:extLst>
              </a:tr>
              <a:tr h="370840">
                <a:tc>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xmlns="" val="1862836272"/>
                  </a:ext>
                </a:extLst>
              </a:tr>
            </a:tbl>
          </a:graphicData>
        </a:graphic>
      </p:graphicFrame>
      <p:pic>
        <p:nvPicPr>
          <p:cNvPr id="1026" name="Picture 2" descr="Image result for aetna">
            <a:extLst>
              <a:ext uri="{FF2B5EF4-FFF2-40B4-BE49-F238E27FC236}">
                <a16:creationId xmlns:a16="http://schemas.microsoft.com/office/drawing/2014/main" xmlns="" id="{B36A4C8A-0CE9-42F8-B777-AA7BB1DF667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13332" y="1423380"/>
            <a:ext cx="1314201" cy="3501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1A745E43-F988-4291-BB65-44355F2BA800}"/>
              </a:ext>
            </a:extLst>
          </p:cNvPr>
          <p:cNvPicPr>
            <a:picLocks noChangeAspect="1"/>
          </p:cNvPicPr>
          <p:nvPr/>
        </p:nvPicPr>
        <p:blipFill rotWithShape="1">
          <a:blip r:embed="rId9"/>
          <a:srcRect t="22769" b="26062"/>
          <a:stretch/>
        </p:blipFill>
        <p:spPr>
          <a:xfrm>
            <a:off x="7010987" y="1471405"/>
            <a:ext cx="1629506" cy="625343"/>
          </a:xfrm>
          <a:prstGeom prst="rect">
            <a:avLst/>
          </a:prstGeom>
        </p:spPr>
      </p:pic>
      <p:pic>
        <p:nvPicPr>
          <p:cNvPr id="10" name="Picture 9">
            <a:extLst>
              <a:ext uri="{FF2B5EF4-FFF2-40B4-BE49-F238E27FC236}">
                <a16:creationId xmlns:a16="http://schemas.microsoft.com/office/drawing/2014/main" xmlns="" id="{8683D59A-CA31-48AC-B4C0-F09223F6ED10}"/>
              </a:ext>
            </a:extLst>
          </p:cNvPr>
          <p:cNvPicPr>
            <a:picLocks noChangeAspect="1"/>
          </p:cNvPicPr>
          <p:nvPr/>
        </p:nvPicPr>
        <p:blipFill>
          <a:blip r:embed="rId10"/>
          <a:stretch>
            <a:fillRect/>
          </a:stretch>
        </p:blipFill>
        <p:spPr>
          <a:xfrm>
            <a:off x="8890689" y="1466531"/>
            <a:ext cx="1095954" cy="323804"/>
          </a:xfrm>
          <a:prstGeom prst="rect">
            <a:avLst/>
          </a:prstGeom>
        </p:spPr>
      </p:pic>
      <p:pic>
        <p:nvPicPr>
          <p:cNvPr id="15" name="Picture 14">
            <a:extLst>
              <a:ext uri="{FF2B5EF4-FFF2-40B4-BE49-F238E27FC236}">
                <a16:creationId xmlns:a16="http://schemas.microsoft.com/office/drawing/2014/main" xmlns="" id="{EEEB8A04-CFC0-4ADA-BDAA-5B51E7DD6615}"/>
              </a:ext>
            </a:extLst>
          </p:cNvPr>
          <p:cNvPicPr>
            <a:picLocks noChangeAspect="1"/>
          </p:cNvPicPr>
          <p:nvPr/>
        </p:nvPicPr>
        <p:blipFill rotWithShape="1">
          <a:blip r:embed="rId11"/>
          <a:srcRect l="2790" t="23754" r="7164" b="12934"/>
          <a:stretch/>
        </p:blipFill>
        <p:spPr>
          <a:xfrm>
            <a:off x="8965616" y="1880344"/>
            <a:ext cx="991028" cy="696810"/>
          </a:xfrm>
          <a:prstGeom prst="rect">
            <a:avLst/>
          </a:prstGeom>
        </p:spPr>
      </p:pic>
      <p:pic>
        <p:nvPicPr>
          <p:cNvPr id="18" name="Picture 17">
            <a:extLst>
              <a:ext uri="{FF2B5EF4-FFF2-40B4-BE49-F238E27FC236}">
                <a16:creationId xmlns:a16="http://schemas.microsoft.com/office/drawing/2014/main" xmlns="" id="{D475865A-1E29-4584-ABFF-DC73F13C74CB}"/>
              </a:ext>
            </a:extLst>
          </p:cNvPr>
          <p:cNvPicPr>
            <a:picLocks noChangeAspect="1"/>
          </p:cNvPicPr>
          <p:nvPr/>
        </p:nvPicPr>
        <p:blipFill>
          <a:blip r:embed="rId12"/>
          <a:stretch>
            <a:fillRect/>
          </a:stretch>
        </p:blipFill>
        <p:spPr>
          <a:xfrm>
            <a:off x="1991889" y="2110258"/>
            <a:ext cx="1110411" cy="653183"/>
          </a:xfrm>
          <a:prstGeom prst="rect">
            <a:avLst/>
          </a:prstGeom>
        </p:spPr>
      </p:pic>
      <p:sp>
        <p:nvSpPr>
          <p:cNvPr id="21" name="Rectangle 20">
            <a:extLst>
              <a:ext uri="{FF2B5EF4-FFF2-40B4-BE49-F238E27FC236}">
                <a16:creationId xmlns:a16="http://schemas.microsoft.com/office/drawing/2014/main" xmlns="" id="{29CDD44E-CC29-4AD7-BC5F-6D9205821E35}"/>
              </a:ext>
            </a:extLst>
          </p:cNvPr>
          <p:cNvSpPr/>
          <p:nvPr/>
        </p:nvSpPr>
        <p:spPr>
          <a:xfrm>
            <a:off x="1710612" y="157158"/>
            <a:ext cx="8649478" cy="923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Calibri" panose="020F0502020204030204"/>
            </a:endParaRPr>
          </a:p>
        </p:txBody>
      </p:sp>
      <p:pic>
        <p:nvPicPr>
          <p:cNvPr id="3" name="Picture 2">
            <a:extLst>
              <a:ext uri="{FF2B5EF4-FFF2-40B4-BE49-F238E27FC236}">
                <a16:creationId xmlns:a16="http://schemas.microsoft.com/office/drawing/2014/main" xmlns="" id="{A09DCF5B-56FD-4E52-8843-73201003C168}"/>
              </a:ext>
            </a:extLst>
          </p:cNvPr>
          <p:cNvPicPr>
            <a:picLocks noChangeAspect="1"/>
          </p:cNvPicPr>
          <p:nvPr/>
        </p:nvPicPr>
        <p:blipFill>
          <a:blip r:embed="rId13"/>
          <a:stretch>
            <a:fillRect/>
          </a:stretch>
        </p:blipFill>
        <p:spPr>
          <a:xfrm>
            <a:off x="7019186" y="2129602"/>
            <a:ext cx="1561958" cy="895105"/>
          </a:xfrm>
          <a:prstGeom prst="rect">
            <a:avLst/>
          </a:prstGeom>
        </p:spPr>
      </p:pic>
      <p:pic>
        <p:nvPicPr>
          <p:cNvPr id="5" name="Picture 4">
            <a:extLst>
              <a:ext uri="{FF2B5EF4-FFF2-40B4-BE49-F238E27FC236}">
                <a16:creationId xmlns:a16="http://schemas.microsoft.com/office/drawing/2014/main" xmlns="" id="{35DD41D6-BED5-4BA6-AA3F-F919FAE855ED}"/>
              </a:ext>
            </a:extLst>
          </p:cNvPr>
          <p:cNvPicPr>
            <a:picLocks noChangeAspect="1"/>
          </p:cNvPicPr>
          <p:nvPr/>
        </p:nvPicPr>
        <p:blipFill>
          <a:blip r:embed="rId14"/>
          <a:stretch>
            <a:fillRect/>
          </a:stretch>
        </p:blipFill>
        <p:spPr>
          <a:xfrm>
            <a:off x="8766756" y="2593874"/>
            <a:ext cx="1670389" cy="305540"/>
          </a:xfrm>
          <a:prstGeom prst="rect">
            <a:avLst/>
          </a:prstGeom>
        </p:spPr>
      </p:pic>
      <p:pic>
        <p:nvPicPr>
          <p:cNvPr id="7" name="Picture 6">
            <a:extLst>
              <a:ext uri="{FF2B5EF4-FFF2-40B4-BE49-F238E27FC236}">
                <a16:creationId xmlns:a16="http://schemas.microsoft.com/office/drawing/2014/main" xmlns="" id="{F83558AD-61B3-4B90-AC9D-1822C66045F2}"/>
              </a:ext>
            </a:extLst>
          </p:cNvPr>
          <p:cNvPicPr>
            <a:picLocks noChangeAspect="1"/>
          </p:cNvPicPr>
          <p:nvPr/>
        </p:nvPicPr>
        <p:blipFill>
          <a:blip r:embed="rId15"/>
          <a:stretch>
            <a:fillRect/>
          </a:stretch>
        </p:blipFill>
        <p:spPr>
          <a:xfrm>
            <a:off x="3723057" y="2407613"/>
            <a:ext cx="1152331" cy="1152331"/>
          </a:xfrm>
          <a:prstGeom prst="rect">
            <a:avLst/>
          </a:prstGeom>
        </p:spPr>
      </p:pic>
      <p:pic>
        <p:nvPicPr>
          <p:cNvPr id="20" name="Picture 19">
            <a:extLst>
              <a:ext uri="{FF2B5EF4-FFF2-40B4-BE49-F238E27FC236}">
                <a16:creationId xmlns:a16="http://schemas.microsoft.com/office/drawing/2014/main" xmlns="" id="{FBBDB5E8-2293-4710-9825-613BBE10FCEC}"/>
              </a:ext>
            </a:extLst>
          </p:cNvPr>
          <p:cNvPicPr>
            <a:picLocks noChangeAspect="1"/>
          </p:cNvPicPr>
          <p:nvPr/>
        </p:nvPicPr>
        <p:blipFill>
          <a:blip r:embed="rId16"/>
          <a:stretch>
            <a:fillRect/>
          </a:stretch>
        </p:blipFill>
        <p:spPr>
          <a:xfrm>
            <a:off x="3797961" y="2064377"/>
            <a:ext cx="930762" cy="424809"/>
          </a:xfrm>
          <a:prstGeom prst="rect">
            <a:avLst/>
          </a:prstGeom>
        </p:spPr>
      </p:pic>
      <p:pic>
        <p:nvPicPr>
          <p:cNvPr id="9" name="Picture 8">
            <a:extLst>
              <a:ext uri="{FF2B5EF4-FFF2-40B4-BE49-F238E27FC236}">
                <a16:creationId xmlns:a16="http://schemas.microsoft.com/office/drawing/2014/main" xmlns="" id="{00628C4B-F5C0-4208-826A-9407D5CD226C}"/>
              </a:ext>
            </a:extLst>
          </p:cNvPr>
          <p:cNvPicPr>
            <a:picLocks noChangeAspect="1"/>
          </p:cNvPicPr>
          <p:nvPr/>
        </p:nvPicPr>
        <p:blipFill>
          <a:blip r:embed="rId17"/>
          <a:stretch>
            <a:fillRect/>
          </a:stretch>
        </p:blipFill>
        <p:spPr>
          <a:xfrm>
            <a:off x="3674956" y="3903327"/>
            <a:ext cx="1224270" cy="734562"/>
          </a:xfrm>
          <a:prstGeom prst="rect">
            <a:avLst/>
          </a:prstGeom>
        </p:spPr>
      </p:pic>
      <p:pic>
        <p:nvPicPr>
          <p:cNvPr id="11" name="Picture 10">
            <a:extLst>
              <a:ext uri="{FF2B5EF4-FFF2-40B4-BE49-F238E27FC236}">
                <a16:creationId xmlns:a16="http://schemas.microsoft.com/office/drawing/2014/main" xmlns="" id="{5A748311-055D-459A-A9BD-21038AD32A8B}"/>
              </a:ext>
            </a:extLst>
          </p:cNvPr>
          <p:cNvPicPr>
            <a:picLocks noChangeAspect="1"/>
          </p:cNvPicPr>
          <p:nvPr/>
        </p:nvPicPr>
        <p:blipFill>
          <a:blip r:embed="rId18"/>
          <a:stretch>
            <a:fillRect/>
          </a:stretch>
        </p:blipFill>
        <p:spPr>
          <a:xfrm>
            <a:off x="3591952" y="3388033"/>
            <a:ext cx="1523668" cy="424809"/>
          </a:xfrm>
          <a:prstGeom prst="rect">
            <a:avLst/>
          </a:prstGeom>
        </p:spPr>
      </p:pic>
      <p:pic>
        <p:nvPicPr>
          <p:cNvPr id="25" name="Picture 12">
            <a:extLst>
              <a:ext uri="{FF2B5EF4-FFF2-40B4-BE49-F238E27FC236}">
                <a16:creationId xmlns:a16="http://schemas.microsoft.com/office/drawing/2014/main" xmlns="" id="{E243DA67-A363-47BC-8CFB-02C0A8DE9692}"/>
              </a:ext>
            </a:extLst>
          </p:cNvPr>
          <p:cNvPicPr>
            <a:picLocks noChangeAspect="1" noChangeArrowheads="1"/>
          </p:cNvPicPr>
          <p:nvPr/>
        </p:nvPicPr>
        <p:blipFill>
          <a:blip r:embed="rId19"/>
          <a:srcRect/>
          <a:stretch>
            <a:fillRect/>
          </a:stretch>
        </p:blipFill>
        <p:spPr bwMode="auto">
          <a:xfrm>
            <a:off x="2018661" y="3007931"/>
            <a:ext cx="971435" cy="97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2050" name="Picture 2" descr="Related image">
            <a:extLst>
              <a:ext uri="{FF2B5EF4-FFF2-40B4-BE49-F238E27FC236}">
                <a16:creationId xmlns:a16="http://schemas.microsoft.com/office/drawing/2014/main" xmlns="" id="{5211FC37-0C0E-4269-870C-E84576C61A2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113644" y="2997828"/>
            <a:ext cx="823939" cy="8239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merican Heart Association">
            <a:extLst>
              <a:ext uri="{FF2B5EF4-FFF2-40B4-BE49-F238E27FC236}">
                <a16:creationId xmlns:a16="http://schemas.microsoft.com/office/drawing/2014/main" xmlns="" id="{D5F18663-3F3F-45AA-96A3-83E1DD978DF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44036" y="2712653"/>
            <a:ext cx="1303928" cy="7730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asterseals">
            <a:extLst>
              <a:ext uri="{FF2B5EF4-FFF2-40B4-BE49-F238E27FC236}">
                <a16:creationId xmlns:a16="http://schemas.microsoft.com/office/drawing/2014/main" xmlns="" id="{5C94EB4E-974D-49FE-8AEF-5E046397A0F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294114" y="3689945"/>
            <a:ext cx="1561958" cy="60916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xmlns="" id="{E932A4FD-85B4-429D-903C-4A60C3A5CD1D}"/>
              </a:ext>
            </a:extLst>
          </p:cNvPr>
          <p:cNvPicPr>
            <a:picLocks noChangeAspect="1"/>
          </p:cNvPicPr>
          <p:nvPr/>
        </p:nvPicPr>
        <p:blipFill>
          <a:blip r:embed="rId23"/>
          <a:stretch>
            <a:fillRect/>
          </a:stretch>
        </p:blipFill>
        <p:spPr>
          <a:xfrm>
            <a:off x="7145859" y="3158367"/>
            <a:ext cx="1453808" cy="494012"/>
          </a:xfrm>
          <a:prstGeom prst="rect">
            <a:avLst/>
          </a:prstGeom>
        </p:spPr>
      </p:pic>
      <p:pic>
        <p:nvPicPr>
          <p:cNvPr id="29" name="Picture 28">
            <a:extLst>
              <a:ext uri="{FF2B5EF4-FFF2-40B4-BE49-F238E27FC236}">
                <a16:creationId xmlns:a16="http://schemas.microsoft.com/office/drawing/2014/main" xmlns="" id="{3E5A68A1-6899-472C-B980-1176216D5E02}"/>
              </a:ext>
            </a:extLst>
          </p:cNvPr>
          <p:cNvPicPr>
            <a:picLocks noChangeAspect="1"/>
          </p:cNvPicPr>
          <p:nvPr/>
        </p:nvPicPr>
        <p:blipFill>
          <a:blip r:embed="rId24"/>
          <a:stretch>
            <a:fillRect/>
          </a:stretch>
        </p:blipFill>
        <p:spPr>
          <a:xfrm>
            <a:off x="7281890" y="3662402"/>
            <a:ext cx="994877" cy="994877"/>
          </a:xfrm>
          <a:prstGeom prst="rect">
            <a:avLst/>
          </a:prstGeom>
        </p:spPr>
      </p:pic>
      <p:pic>
        <p:nvPicPr>
          <p:cNvPr id="2056" name="Picture 8" descr="CoverMyMeds">
            <a:extLst>
              <a:ext uri="{FF2B5EF4-FFF2-40B4-BE49-F238E27FC236}">
                <a16:creationId xmlns:a16="http://schemas.microsoft.com/office/drawing/2014/main" xmlns="" id="{02D5E67E-0817-4808-8FA0-6C4EB090E31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744634" y="4534172"/>
            <a:ext cx="1561958" cy="26032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anofi">
            <a:extLst>
              <a:ext uri="{FF2B5EF4-FFF2-40B4-BE49-F238E27FC236}">
                <a16:creationId xmlns:a16="http://schemas.microsoft.com/office/drawing/2014/main" xmlns="" id="{E0BA7201-3E34-4541-B41C-68BB456D4AF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364742" y="4560750"/>
            <a:ext cx="905621" cy="90562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National Council on Aging">
            <a:extLst>
              <a:ext uri="{FF2B5EF4-FFF2-40B4-BE49-F238E27FC236}">
                <a16:creationId xmlns:a16="http://schemas.microsoft.com/office/drawing/2014/main" xmlns="" id="{A9E1C1C7-7040-43AF-B4CE-9B745D336DA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417940" y="1403954"/>
            <a:ext cx="1429230" cy="48469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National Alliance on Mental Illness">
            <a:extLst>
              <a:ext uri="{FF2B5EF4-FFF2-40B4-BE49-F238E27FC236}">
                <a16:creationId xmlns:a16="http://schemas.microsoft.com/office/drawing/2014/main" xmlns="" id="{6AB77090-3514-43E7-BA33-807C84167D5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536355" y="2100578"/>
            <a:ext cx="1053582" cy="39802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2048">
            <a:extLst>
              <a:ext uri="{FF2B5EF4-FFF2-40B4-BE49-F238E27FC236}">
                <a16:creationId xmlns:a16="http://schemas.microsoft.com/office/drawing/2014/main" xmlns="" id="{EE735A3E-A92F-424E-ADCF-F85BDFE33F5D}"/>
              </a:ext>
            </a:extLst>
          </p:cNvPr>
          <p:cNvPicPr>
            <a:picLocks noChangeAspect="1"/>
          </p:cNvPicPr>
          <p:nvPr/>
        </p:nvPicPr>
        <p:blipFill>
          <a:blip r:embed="rId29"/>
          <a:stretch>
            <a:fillRect/>
          </a:stretch>
        </p:blipFill>
        <p:spPr>
          <a:xfrm>
            <a:off x="8854181" y="4913965"/>
            <a:ext cx="1715667" cy="571889"/>
          </a:xfrm>
          <a:prstGeom prst="rect">
            <a:avLst/>
          </a:prstGeom>
        </p:spPr>
      </p:pic>
      <p:pic>
        <p:nvPicPr>
          <p:cNvPr id="2064" name="Picture 16" descr="American Academy of Family Physicians">
            <a:extLst>
              <a:ext uri="{FF2B5EF4-FFF2-40B4-BE49-F238E27FC236}">
                <a16:creationId xmlns:a16="http://schemas.microsoft.com/office/drawing/2014/main" xmlns="" id="{78DE2F2F-343C-4B9B-B9DF-D8287875A6FD}"/>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790160" y="4766553"/>
            <a:ext cx="1122755" cy="49401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American Academy of Ophthalmology">
            <a:extLst>
              <a:ext uri="{FF2B5EF4-FFF2-40B4-BE49-F238E27FC236}">
                <a16:creationId xmlns:a16="http://schemas.microsoft.com/office/drawing/2014/main" xmlns="" id="{49DEF1FB-CEB5-440F-9E00-9130192FFD43}"/>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637244" y="5374074"/>
            <a:ext cx="1403622" cy="734562"/>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American Autoimmune Related Diseases Association">
            <a:extLst>
              <a:ext uri="{FF2B5EF4-FFF2-40B4-BE49-F238E27FC236}">
                <a16:creationId xmlns:a16="http://schemas.microsoft.com/office/drawing/2014/main" xmlns="" id="{09AC4393-4E24-4457-922B-755C32DE71E2}"/>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585734" y="5075554"/>
            <a:ext cx="1060415" cy="1060415"/>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AstraZeneca">
            <a:extLst>
              <a:ext uri="{FF2B5EF4-FFF2-40B4-BE49-F238E27FC236}">
                <a16:creationId xmlns:a16="http://schemas.microsoft.com/office/drawing/2014/main" xmlns="" id="{DE9F8A22-6340-4264-8BCF-5E8EA67BD81D}"/>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7041982" y="5940844"/>
            <a:ext cx="1551143" cy="635968"/>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Latino Coalition.png">
            <a:extLst>
              <a:ext uri="{FF2B5EF4-FFF2-40B4-BE49-F238E27FC236}">
                <a16:creationId xmlns:a16="http://schemas.microsoft.com/office/drawing/2014/main" xmlns="" id="{793DDCB0-54F1-419F-95FD-00C10F8A2D45}"/>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859560" y="5397026"/>
            <a:ext cx="1329005" cy="536032"/>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SBECouncilLogo.jpg">
            <a:extLst>
              <a:ext uri="{FF2B5EF4-FFF2-40B4-BE49-F238E27FC236}">
                <a16:creationId xmlns:a16="http://schemas.microsoft.com/office/drawing/2014/main" xmlns="" id="{CF9321A3-5A24-484A-8AD1-675AE92DC6B4}"/>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945658" y="6074315"/>
            <a:ext cx="1186018" cy="58114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xmlns="" id="{76BE4F01-6C11-4C50-9FB3-DC52DA5AF688}"/>
              </a:ext>
            </a:extLst>
          </p:cNvPr>
          <p:cNvPicPr>
            <a:picLocks noChangeAspect="1"/>
          </p:cNvPicPr>
          <p:nvPr/>
        </p:nvPicPr>
        <p:blipFill>
          <a:blip r:embed="rId36"/>
          <a:stretch>
            <a:fillRect/>
          </a:stretch>
        </p:blipFill>
        <p:spPr>
          <a:xfrm>
            <a:off x="8988957" y="6090768"/>
            <a:ext cx="1426190" cy="230150"/>
          </a:xfrm>
          <a:prstGeom prst="rect">
            <a:avLst/>
          </a:prstGeom>
        </p:spPr>
      </p:pic>
      <p:pic>
        <p:nvPicPr>
          <p:cNvPr id="41" name="Picture 40">
            <a:extLst>
              <a:ext uri="{FF2B5EF4-FFF2-40B4-BE49-F238E27FC236}">
                <a16:creationId xmlns:a16="http://schemas.microsoft.com/office/drawing/2014/main" xmlns="" id="{E992115B-2FA3-44A9-A61E-E619360C03A1}"/>
              </a:ext>
            </a:extLst>
          </p:cNvPr>
          <p:cNvPicPr>
            <a:picLocks noChangeAspect="1"/>
          </p:cNvPicPr>
          <p:nvPr/>
        </p:nvPicPr>
        <p:blipFill>
          <a:blip r:embed="rId37"/>
          <a:stretch>
            <a:fillRect/>
          </a:stretch>
        </p:blipFill>
        <p:spPr>
          <a:xfrm>
            <a:off x="8876923" y="5605762"/>
            <a:ext cx="1478022" cy="230555"/>
          </a:xfrm>
          <a:prstGeom prst="rect">
            <a:avLst/>
          </a:prstGeom>
        </p:spPr>
      </p:pic>
      <p:pic>
        <p:nvPicPr>
          <p:cNvPr id="42" name="Picture 41">
            <a:extLst>
              <a:ext uri="{FF2B5EF4-FFF2-40B4-BE49-F238E27FC236}">
                <a16:creationId xmlns:a16="http://schemas.microsoft.com/office/drawing/2014/main" xmlns="" id="{44B2E9B7-770E-4008-B1B5-E85BA3322E87}"/>
              </a:ext>
            </a:extLst>
          </p:cNvPr>
          <p:cNvPicPr>
            <a:picLocks noChangeAspect="1"/>
          </p:cNvPicPr>
          <p:nvPr/>
        </p:nvPicPr>
        <p:blipFill>
          <a:blip r:embed="rId38"/>
          <a:stretch>
            <a:fillRect/>
          </a:stretch>
        </p:blipFill>
        <p:spPr>
          <a:xfrm>
            <a:off x="8878623" y="3991257"/>
            <a:ext cx="1397719" cy="461247"/>
          </a:xfrm>
          <a:prstGeom prst="rect">
            <a:avLst/>
          </a:prstGeom>
        </p:spPr>
      </p:pic>
      <p:sp>
        <p:nvSpPr>
          <p:cNvPr id="43" name="Title 1">
            <a:extLst>
              <a:ext uri="{FF2B5EF4-FFF2-40B4-BE49-F238E27FC236}">
                <a16:creationId xmlns:a16="http://schemas.microsoft.com/office/drawing/2014/main" xmlns="" id="{7FEF2934-9595-486D-A734-2FACC78FCF16}"/>
              </a:ext>
            </a:extLst>
          </p:cNvPr>
          <p:cNvSpPr>
            <a:spLocks noGrp="1"/>
          </p:cNvSpPr>
          <p:nvPr/>
        </p:nvSpPr>
        <p:spPr>
          <a:xfrm>
            <a:off x="1981200" y="254573"/>
            <a:ext cx="8229600" cy="68815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algn="l"/>
            <a:r>
              <a:rPr lang="en-US" sz="4000" dirty="0">
                <a:solidFill>
                  <a:prstClr val="black">
                    <a:lumMod val="50000"/>
                    <a:lumOff val="50000"/>
                  </a:prstClr>
                </a:solidFill>
                <a:latin typeface="Calibri Light" panose="020F0302020204030204"/>
                <a:cs typeface="Calibri Light" panose="020F0302020204030204" pitchFamily="34" charset="0"/>
              </a:rPr>
              <a:t>About CAHC</a:t>
            </a:r>
          </a:p>
        </p:txBody>
      </p:sp>
    </p:spTree>
    <p:extLst>
      <p:ext uri="{BB962C8B-B14F-4D97-AF65-F5344CB8AC3E}">
        <p14:creationId xmlns:p14="http://schemas.microsoft.com/office/powerpoint/2010/main" val="15370704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1788" y="1032260"/>
            <a:ext cx="8229600" cy="4983162"/>
          </a:xfrm>
        </p:spPr>
        <p:txBody>
          <a:bodyPr>
            <a:normAutofit/>
          </a:bodyPr>
          <a:lstStyle/>
          <a:p>
            <a:r>
              <a:rPr lang="en-US" dirty="0">
                <a:latin typeface="+mj-lt"/>
              </a:rPr>
              <a:t>Part D is working well</a:t>
            </a:r>
          </a:p>
          <a:p>
            <a:endParaRPr lang="en-US" dirty="0">
              <a:latin typeface="+mj-lt"/>
            </a:endParaRPr>
          </a:p>
          <a:p>
            <a:r>
              <a:rPr lang="en-US" dirty="0">
                <a:latin typeface="+mj-lt"/>
              </a:rPr>
              <a:t>Some challenges as it matures and Congress makes changes</a:t>
            </a:r>
          </a:p>
          <a:p>
            <a:pPr lvl="1"/>
            <a:endParaRPr lang="en-US" dirty="0">
              <a:latin typeface="+mj-lt"/>
            </a:endParaRPr>
          </a:p>
          <a:p>
            <a:r>
              <a:rPr lang="en-US" dirty="0">
                <a:latin typeface="+mj-lt"/>
              </a:rPr>
              <a:t>Opportunities to Work together</a:t>
            </a:r>
          </a:p>
          <a:p>
            <a:pPr marL="457200" lvl="1" indent="0">
              <a:buNone/>
            </a:pPr>
            <a:r>
              <a:rPr lang="en-US" dirty="0">
                <a:latin typeface="+mj-lt"/>
              </a:rPr>
              <a:t>		</a:t>
            </a:r>
          </a:p>
        </p:txBody>
      </p:sp>
      <p:pic>
        <p:nvPicPr>
          <p:cNvPr id="4" name="Picture 3">
            <a:extLst>
              <a:ext uri="{FF2B5EF4-FFF2-40B4-BE49-F238E27FC236}">
                <a16:creationId xmlns:a16="http://schemas.microsoft.com/office/drawing/2014/main" xmlns="" id="{7360CF87-8223-4047-99BE-9CFBA1E451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0612" y="6104951"/>
            <a:ext cx="2438804" cy="573836"/>
          </a:xfrm>
          <a:prstGeom prst="rect">
            <a:avLst/>
          </a:prstGeom>
        </p:spPr>
      </p:pic>
      <p:sp>
        <p:nvSpPr>
          <p:cNvPr id="5" name="Rectangle 4">
            <a:extLst>
              <a:ext uri="{FF2B5EF4-FFF2-40B4-BE49-F238E27FC236}">
                <a16:creationId xmlns:a16="http://schemas.microsoft.com/office/drawing/2014/main" xmlns="" id="{53AEAAA0-BDE7-4714-B918-66A67D0337C2}"/>
              </a:ext>
            </a:extLst>
          </p:cNvPr>
          <p:cNvSpPr/>
          <p:nvPr/>
        </p:nvSpPr>
        <p:spPr>
          <a:xfrm>
            <a:off x="1710612" y="157158"/>
            <a:ext cx="8649478" cy="923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Calibri" panose="020F0502020204030204"/>
            </a:endParaRPr>
          </a:p>
        </p:txBody>
      </p:sp>
      <p:sp>
        <p:nvSpPr>
          <p:cNvPr id="6" name="Title 1">
            <a:extLst>
              <a:ext uri="{FF2B5EF4-FFF2-40B4-BE49-F238E27FC236}">
                <a16:creationId xmlns:a16="http://schemas.microsoft.com/office/drawing/2014/main" xmlns="" id="{C9BE329E-92A9-4A7F-9A7F-6C6B58AD74A9}"/>
              </a:ext>
            </a:extLst>
          </p:cNvPr>
          <p:cNvSpPr>
            <a:spLocks noGrp="1"/>
          </p:cNvSpPr>
          <p:nvPr/>
        </p:nvSpPr>
        <p:spPr>
          <a:xfrm>
            <a:off x="1981200" y="254573"/>
            <a:ext cx="8229600" cy="68815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algn="l"/>
            <a:r>
              <a:rPr lang="en-US" sz="4000" dirty="0">
                <a:solidFill>
                  <a:prstClr val="black">
                    <a:lumMod val="50000"/>
                    <a:lumOff val="50000"/>
                  </a:prstClr>
                </a:solidFill>
                <a:latin typeface="Calibri Light" panose="020F0302020204030204"/>
                <a:cs typeface="Calibri Light" panose="020F0302020204030204" pitchFamily="34" charset="0"/>
              </a:rPr>
              <a:t>The Big Issues</a:t>
            </a:r>
          </a:p>
        </p:txBody>
      </p:sp>
    </p:spTree>
    <p:extLst>
      <p:ext uri="{BB962C8B-B14F-4D97-AF65-F5344CB8AC3E}">
        <p14:creationId xmlns:p14="http://schemas.microsoft.com/office/powerpoint/2010/main" val="12695380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2645"/>
            <a:ext cx="8229600" cy="1143000"/>
          </a:xfrm>
        </p:spPr>
        <p:txBody>
          <a:bodyPr>
            <a:normAutofit/>
          </a:bodyPr>
          <a:lstStyle/>
          <a:p>
            <a:r>
              <a:rPr lang="en-US" sz="3600" dirty="0">
                <a:latin typeface="Aharoni"/>
              </a:rPr>
              <a:t>Part D Rule and Call Letter</a:t>
            </a:r>
          </a:p>
        </p:txBody>
      </p:sp>
      <p:sp>
        <p:nvSpPr>
          <p:cNvPr id="3" name="Content Placeholder 2"/>
          <p:cNvSpPr>
            <a:spLocks noGrp="1"/>
          </p:cNvSpPr>
          <p:nvPr>
            <p:ph idx="1"/>
          </p:nvPr>
        </p:nvSpPr>
        <p:spPr>
          <a:xfrm>
            <a:off x="2331720" y="1200704"/>
            <a:ext cx="8100634" cy="4983162"/>
          </a:xfrm>
        </p:spPr>
        <p:txBody>
          <a:bodyPr>
            <a:normAutofit fontScale="85000" lnSpcReduction="20000"/>
          </a:bodyPr>
          <a:lstStyle/>
          <a:p>
            <a:pPr marL="457200" indent="-514350">
              <a:buFont typeface="+mj-lt"/>
              <a:buAutoNum type="arabicPeriod"/>
            </a:pPr>
            <a:r>
              <a:rPr lang="en-US" dirty="0">
                <a:latin typeface="Arial" panose="020B0604020202020204" pitchFamily="34" charset="0"/>
                <a:cs typeface="Arial" panose="020B0604020202020204" pitchFamily="34" charset="0"/>
              </a:rPr>
              <a:t>Standard terms and conditions to “any willing pharmacy” – maintain access to small/community based businesses</a:t>
            </a:r>
          </a:p>
          <a:p>
            <a:pPr marL="457200" indent="-514350">
              <a:buFont typeface="+mj-lt"/>
              <a:buAutoNum type="arabicPeriod"/>
            </a:pPr>
            <a:endParaRPr lang="en-US" dirty="0">
              <a:latin typeface="Arial" panose="020B0604020202020204" pitchFamily="34" charset="0"/>
              <a:cs typeface="Arial" panose="020B0604020202020204" pitchFamily="34" charset="0"/>
            </a:endParaRPr>
          </a:p>
          <a:p>
            <a:pPr marL="457200" indent="-514350">
              <a:buFont typeface="+mj-lt"/>
              <a:buAutoNum type="arabicPeriod"/>
            </a:pPr>
            <a:r>
              <a:rPr lang="en-US" dirty="0">
                <a:latin typeface="Arial" panose="020B0604020202020204" pitchFamily="34" charset="0"/>
                <a:cs typeface="Arial" panose="020B0604020202020204" pitchFamily="34" charset="0"/>
              </a:rPr>
              <a:t>Implementing lock-in provisions of the Comprehensive Addiction and Recovery Act of 2016 (CARA);</a:t>
            </a:r>
          </a:p>
          <a:p>
            <a:pPr marL="457200" indent="-514350">
              <a:buFont typeface="+mj-lt"/>
              <a:buAutoNum type="arabicPeriod"/>
            </a:pPr>
            <a:endParaRPr lang="en-US" dirty="0">
              <a:latin typeface="Arial" panose="020B0604020202020204" pitchFamily="34" charset="0"/>
              <a:cs typeface="Arial" panose="020B0604020202020204" pitchFamily="34" charset="0"/>
            </a:endParaRPr>
          </a:p>
          <a:p>
            <a:pPr marL="457200" indent="-514350">
              <a:buFont typeface="+mj-lt"/>
              <a:buAutoNum type="arabicPeriod"/>
            </a:pPr>
            <a:r>
              <a:rPr lang="en-US" dirty="0">
                <a:latin typeface="Arial" panose="020B0604020202020204" pitchFamily="34" charset="0"/>
                <a:cs typeface="Arial" panose="020B0604020202020204" pitchFamily="34" charset="0"/>
              </a:rPr>
              <a:t>Updating e-prescribing standards for 2020;</a:t>
            </a:r>
          </a:p>
          <a:p>
            <a:pPr marL="457200" indent="-514350">
              <a:buFont typeface="+mj-lt"/>
              <a:buAutoNum type="arabicPeriod"/>
            </a:pPr>
            <a:endParaRPr lang="en-US" dirty="0">
              <a:latin typeface="Arial" panose="020B0604020202020204" pitchFamily="34" charset="0"/>
              <a:cs typeface="Arial" panose="020B0604020202020204" pitchFamily="34" charset="0"/>
            </a:endParaRPr>
          </a:p>
          <a:p>
            <a:pPr marL="457200" indent="-514350">
              <a:buFont typeface="+mj-lt"/>
              <a:buAutoNum type="arabicPeriod"/>
            </a:pPr>
            <a:r>
              <a:rPr lang="en-US" dirty="0">
                <a:latin typeface="Arial" panose="020B0604020202020204" pitchFamily="34" charset="0"/>
                <a:cs typeface="Arial" panose="020B0604020202020204" pitchFamily="34" charset="0"/>
              </a:rPr>
              <a:t>Creating additional Part D plan flexibilities to manage formularies – hard edit for opioids to 7 day supply</a:t>
            </a:r>
          </a:p>
          <a:p>
            <a:pPr marL="457200" indent="-514350">
              <a:buFont typeface="+mj-lt"/>
              <a:buAutoNum type="arabicPeriod"/>
            </a:pPr>
            <a:endParaRPr lang="en-US" dirty="0">
              <a:latin typeface="Arial" panose="020B0604020202020204" pitchFamily="34" charset="0"/>
              <a:cs typeface="Arial" panose="020B0604020202020204" pitchFamily="34" charset="0"/>
            </a:endParaRPr>
          </a:p>
          <a:p>
            <a:pPr marL="457200" indent="-514350">
              <a:buFont typeface="+mj-lt"/>
              <a:buAutoNum type="arabicPeriod"/>
            </a:pPr>
            <a:r>
              <a:rPr lang="en-US" dirty="0">
                <a:latin typeface="Arial" panose="020B0604020202020204" pitchFamily="34" charset="0"/>
                <a:cs typeface="Arial" panose="020B0604020202020204" pitchFamily="34" charset="0"/>
              </a:rPr>
              <a:t>CMS received 1,400 comments on RFI for POS rebates/DIR price concessions – changes in the future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ECF96506-7508-C04A-B191-6689C13D9F34}" type="slidenum">
              <a:rPr lang="en-US">
                <a:solidFill>
                  <a:prstClr val="black">
                    <a:lumMod val="75000"/>
                    <a:lumOff val="25000"/>
                  </a:prstClr>
                </a:solidFill>
                <a:latin typeface="Calibri" panose="020F0502020204030204"/>
              </a:rPr>
              <a:pPr/>
              <a:t>58</a:t>
            </a:fld>
            <a:endParaRPr lang="en-US">
              <a:solidFill>
                <a:prstClr val="black">
                  <a:lumMod val="75000"/>
                  <a:lumOff val="25000"/>
                </a:prstClr>
              </a:solidFill>
              <a:latin typeface="Calibri" panose="020F0502020204030204"/>
            </a:endParaRPr>
          </a:p>
        </p:txBody>
      </p:sp>
      <p:pic>
        <p:nvPicPr>
          <p:cNvPr id="5" name="Picture 4">
            <a:extLst>
              <a:ext uri="{FF2B5EF4-FFF2-40B4-BE49-F238E27FC236}">
                <a16:creationId xmlns:a16="http://schemas.microsoft.com/office/drawing/2014/main" xmlns="" id="{9D43A6A8-9F11-4107-919D-CD669DF2B3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0612" y="6104951"/>
            <a:ext cx="2438804" cy="573836"/>
          </a:xfrm>
          <a:prstGeom prst="rect">
            <a:avLst/>
          </a:prstGeom>
        </p:spPr>
      </p:pic>
    </p:spTree>
    <p:extLst>
      <p:ext uri="{BB962C8B-B14F-4D97-AF65-F5344CB8AC3E}">
        <p14:creationId xmlns:p14="http://schemas.microsoft.com/office/powerpoint/2010/main" val="10994871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2C067C-82E7-40D7-A623-57EB048C47B6}"/>
              </a:ext>
            </a:extLst>
          </p:cNvPr>
          <p:cNvSpPr>
            <a:spLocks noGrp="1"/>
          </p:cNvSpPr>
          <p:nvPr>
            <p:ph type="title"/>
          </p:nvPr>
        </p:nvSpPr>
        <p:spPr/>
        <p:txBody>
          <a:bodyPr>
            <a:normAutofit/>
          </a:bodyPr>
          <a:lstStyle/>
          <a:p>
            <a:r>
              <a:rPr lang="en-US" sz="3600" dirty="0">
                <a:latin typeface="Aharoni"/>
              </a:rPr>
              <a:t>What’s Happening With DIR/POS</a:t>
            </a:r>
          </a:p>
        </p:txBody>
      </p:sp>
      <p:sp>
        <p:nvSpPr>
          <p:cNvPr id="3" name="Content Placeholder 2">
            <a:extLst>
              <a:ext uri="{FF2B5EF4-FFF2-40B4-BE49-F238E27FC236}">
                <a16:creationId xmlns:a16="http://schemas.microsoft.com/office/drawing/2014/main" xmlns="" id="{A45B63A1-76FF-4805-9885-75F43A777F63}"/>
              </a:ext>
            </a:extLst>
          </p:cNvPr>
          <p:cNvSpPr>
            <a:spLocks noGrp="1"/>
          </p:cNvSpPr>
          <p:nvPr>
            <p:ph idx="1"/>
          </p:nvPr>
        </p:nvSpPr>
        <p:spPr>
          <a:xfrm>
            <a:off x="2133765" y="1234342"/>
            <a:ext cx="8092440" cy="4756150"/>
          </a:xfrm>
        </p:spPr>
        <p:txBody>
          <a:bodyPr>
            <a:normAutofit fontScale="62500" lnSpcReduction="20000"/>
          </a:bodyPr>
          <a:lstStyle/>
          <a:p>
            <a:pPr>
              <a:lnSpc>
                <a:spcPct val="120000"/>
              </a:lnSpc>
              <a:spcBef>
                <a:spcPts val="0"/>
              </a:spcBef>
            </a:pPr>
            <a:r>
              <a:rPr lang="en-US" dirty="0">
                <a:latin typeface="Arial" panose="020B0604020202020204" pitchFamily="34" charset="0"/>
                <a:cs typeface="Arial" panose="020B0604020202020204" pitchFamily="34" charset="0"/>
              </a:rPr>
              <a:t>Price concessions are allowed to be passed on to consumers at the point of sale, but are not required. </a:t>
            </a:r>
          </a:p>
          <a:p>
            <a:pPr>
              <a:lnSpc>
                <a:spcPct val="120000"/>
              </a:lnSpc>
              <a:spcBef>
                <a:spcPts val="0"/>
              </a:spcBef>
            </a:pPr>
            <a:endParaRPr lang="en-US" dirty="0">
              <a:latin typeface="Arial" panose="020B0604020202020204" pitchFamily="34" charset="0"/>
              <a:cs typeface="Arial" panose="020B0604020202020204" pitchFamily="34" charset="0"/>
            </a:endParaRPr>
          </a:p>
          <a:p>
            <a:pPr>
              <a:lnSpc>
                <a:spcPct val="120000"/>
              </a:lnSpc>
              <a:spcBef>
                <a:spcPts val="0"/>
              </a:spcBef>
            </a:pPr>
            <a:r>
              <a:rPr lang="en-US" dirty="0">
                <a:latin typeface="Arial" panose="020B0604020202020204" pitchFamily="34" charset="0"/>
                <a:cs typeface="Arial" panose="020B0604020202020204" pitchFamily="34" charset="0"/>
              </a:rPr>
              <a:t>All price concessions that are not included in the negotiated price must be reported to CMS as DIR and are used in the calculation of final plan payments, which, under the statute, are required to be based on costs incurred by Part D sponsors, net of all applicable DIR.</a:t>
            </a:r>
          </a:p>
          <a:p>
            <a:pPr>
              <a:lnSpc>
                <a:spcPct val="120000"/>
              </a:lnSpc>
              <a:spcBef>
                <a:spcPts val="0"/>
              </a:spcBef>
            </a:pPr>
            <a:endParaRPr lang="en-US" dirty="0">
              <a:latin typeface="Arial" panose="020B0604020202020204" pitchFamily="34" charset="0"/>
              <a:cs typeface="Arial" panose="020B0604020202020204" pitchFamily="34" charset="0"/>
            </a:endParaRPr>
          </a:p>
          <a:p>
            <a:pPr>
              <a:lnSpc>
                <a:spcPct val="120000"/>
              </a:lnSpc>
              <a:spcBef>
                <a:spcPts val="0"/>
              </a:spcBef>
            </a:pPr>
            <a:r>
              <a:rPr lang="en-US" dirty="0">
                <a:latin typeface="Arial" panose="020B0604020202020204" pitchFamily="34" charset="0"/>
                <a:cs typeface="Arial" panose="020B0604020202020204" pitchFamily="34" charset="0"/>
              </a:rPr>
              <a:t>As a result, beneficiaries see lower premiums, but they do not benefit from lower cost- sharing.</a:t>
            </a:r>
          </a:p>
          <a:p>
            <a:pPr marL="0" indent="0">
              <a:lnSpc>
                <a:spcPct val="120000"/>
              </a:lnSpc>
              <a:spcBef>
                <a:spcPts val="0"/>
              </a:spcBef>
              <a:buNone/>
            </a:pPr>
            <a:r>
              <a:rPr lang="en-US" dirty="0">
                <a:latin typeface="Arial" panose="020B0604020202020204" pitchFamily="34" charset="0"/>
                <a:cs typeface="Arial" panose="020B0604020202020204" pitchFamily="34" charset="0"/>
              </a:rPr>
              <a:t> </a:t>
            </a:r>
          </a:p>
          <a:p>
            <a:pPr>
              <a:lnSpc>
                <a:spcPct val="120000"/>
              </a:lnSpc>
              <a:spcBef>
                <a:spcPts val="0"/>
              </a:spcBef>
            </a:pPr>
            <a:r>
              <a:rPr lang="en-US" b="1" dirty="0">
                <a:latin typeface="Arial" panose="020B0604020202020204" pitchFamily="34" charset="0"/>
                <a:cs typeface="Arial" panose="020B0604020202020204" pitchFamily="34" charset="0"/>
              </a:rPr>
              <a:t>Experience: </a:t>
            </a:r>
            <a:r>
              <a:rPr lang="en-US" dirty="0">
                <a:latin typeface="Arial" panose="020B0604020202020204" pitchFamily="34" charset="0"/>
                <a:cs typeface="Arial" panose="020B0604020202020204" pitchFamily="34" charset="0"/>
              </a:rPr>
              <a:t>Average plan premiums increased 1 percent per year between 2010 and 2015 and is decreasing in 2018 because DIR is increasing faster than growth in drug costs. </a:t>
            </a:r>
          </a:p>
          <a:p>
            <a:pPr>
              <a:lnSpc>
                <a:spcPct val="120000"/>
              </a:lnSpc>
              <a:spcBef>
                <a:spcPts val="0"/>
              </a:spcBef>
            </a:pPr>
            <a:endParaRPr lang="en-US" dirty="0">
              <a:latin typeface="Arial" panose="020B0604020202020204" pitchFamily="34" charset="0"/>
              <a:cs typeface="Arial" panose="020B0604020202020204" pitchFamily="34" charset="0"/>
            </a:endParaRPr>
          </a:p>
          <a:p>
            <a:pPr>
              <a:lnSpc>
                <a:spcPct val="120000"/>
              </a:lnSpc>
              <a:spcBef>
                <a:spcPts val="0"/>
              </a:spcBef>
            </a:pPr>
            <a:r>
              <a:rPr lang="en-US" dirty="0">
                <a:latin typeface="Arial" panose="020B0604020202020204" pitchFamily="34" charset="0"/>
                <a:cs typeface="Arial" panose="020B0604020202020204" pitchFamily="34" charset="0"/>
              </a:rPr>
              <a:t>Also as a result, beneficiaries are paying higher cost sharing at the point of sale.</a:t>
            </a:r>
          </a:p>
          <a:p>
            <a:pPr>
              <a:lnSpc>
                <a:spcPct val="120000"/>
              </a:lnSpc>
              <a:spcBef>
                <a:spcPts val="0"/>
              </a:spcBef>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xmlns="" id="{DF0C4088-7587-4782-8D1D-C635E2444CCD}"/>
              </a:ext>
            </a:extLst>
          </p:cNvPr>
          <p:cNvSpPr>
            <a:spLocks noGrp="1"/>
          </p:cNvSpPr>
          <p:nvPr>
            <p:ph type="sldNum" sz="quarter" idx="12"/>
          </p:nvPr>
        </p:nvSpPr>
        <p:spPr/>
        <p:txBody>
          <a:bodyPr/>
          <a:lstStyle/>
          <a:p>
            <a:fld id="{ECF96506-7508-C04A-B191-6689C13D9F34}" type="slidenum">
              <a:rPr lang="en-US">
                <a:solidFill>
                  <a:prstClr val="black">
                    <a:lumMod val="75000"/>
                    <a:lumOff val="25000"/>
                  </a:prstClr>
                </a:solidFill>
                <a:latin typeface="Calibri" panose="020F0502020204030204"/>
              </a:rPr>
              <a:pPr/>
              <a:t>59</a:t>
            </a:fld>
            <a:endParaRPr lang="en-US">
              <a:solidFill>
                <a:prstClr val="black">
                  <a:lumMod val="75000"/>
                  <a:lumOff val="25000"/>
                </a:prstClr>
              </a:solidFill>
              <a:latin typeface="Calibri" panose="020F0502020204030204"/>
            </a:endParaRPr>
          </a:p>
        </p:txBody>
      </p:sp>
      <p:pic>
        <p:nvPicPr>
          <p:cNvPr id="5" name="Picture 4">
            <a:extLst>
              <a:ext uri="{FF2B5EF4-FFF2-40B4-BE49-F238E27FC236}">
                <a16:creationId xmlns:a16="http://schemas.microsoft.com/office/drawing/2014/main" xmlns="" id="{880A2139-55D7-48D5-B2A6-ECFF4F9015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0612" y="6104951"/>
            <a:ext cx="2438804" cy="573836"/>
          </a:xfrm>
          <a:prstGeom prst="rect">
            <a:avLst/>
          </a:prstGeom>
        </p:spPr>
      </p:pic>
    </p:spTree>
    <p:extLst>
      <p:ext uri="{BB962C8B-B14F-4D97-AF65-F5344CB8AC3E}">
        <p14:creationId xmlns:p14="http://schemas.microsoft.com/office/powerpoint/2010/main" val="1854903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lstStyle/>
          <a:p>
            <a:pPr marL="514350" lvl="0" indent="-514350">
              <a:buFont typeface="+mj-lt"/>
              <a:buAutoNum type="arabicPeriod"/>
            </a:pPr>
            <a:r>
              <a:rPr lang="en-US" dirty="0"/>
              <a:t>Discuss the community pharmacy legislative priorities being pursued by NCPA in 2018. </a:t>
            </a:r>
          </a:p>
          <a:p>
            <a:pPr marL="514350" lvl="0" indent="-514350">
              <a:buFont typeface="+mj-lt"/>
              <a:buAutoNum type="arabicPeriod"/>
            </a:pPr>
            <a:r>
              <a:rPr lang="en-US" dirty="0"/>
              <a:t>Discuss advocacy efforts to address DIR fees, and other PBM programs.</a:t>
            </a:r>
          </a:p>
          <a:p>
            <a:pPr marL="514350" lvl="0" indent="-514350">
              <a:buFont typeface="+mj-lt"/>
              <a:buAutoNum type="arabicPeriod"/>
            </a:pPr>
            <a:r>
              <a:rPr lang="en-US" dirty="0"/>
              <a:t>Describe key features of the Medicare Part D Rule for the 2019 plan year. </a:t>
            </a:r>
          </a:p>
          <a:p>
            <a:pPr marL="514350" lvl="0" indent="-514350">
              <a:buFont typeface="+mj-lt"/>
              <a:buAutoNum type="arabicPeriod"/>
            </a:pPr>
            <a:r>
              <a:rPr lang="en-US"/>
              <a:t>Relate </a:t>
            </a:r>
            <a:r>
              <a:rPr lang="en-US" dirty="0"/>
              <a:t>best practices for communicating with elected representatives to advance your legislative goals.</a:t>
            </a:r>
          </a:p>
          <a:p>
            <a:endParaRPr lang="en-US" dirty="0"/>
          </a:p>
        </p:txBody>
      </p:sp>
    </p:spTree>
    <p:extLst>
      <p:ext uri="{BB962C8B-B14F-4D97-AF65-F5344CB8AC3E}">
        <p14:creationId xmlns:p14="http://schemas.microsoft.com/office/powerpoint/2010/main" val="17730626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7FD5EB-DBA7-4340-A14D-93B9AB4AF98C}"/>
              </a:ext>
            </a:extLst>
          </p:cNvPr>
          <p:cNvSpPr>
            <a:spLocks noGrp="1"/>
          </p:cNvSpPr>
          <p:nvPr>
            <p:ph type="title"/>
          </p:nvPr>
        </p:nvSpPr>
        <p:spPr>
          <a:xfrm>
            <a:off x="1981200" y="-33290"/>
            <a:ext cx="8229600" cy="1143000"/>
          </a:xfrm>
        </p:spPr>
        <p:txBody>
          <a:bodyPr>
            <a:normAutofit/>
          </a:bodyPr>
          <a:lstStyle/>
          <a:p>
            <a:r>
              <a:rPr lang="en-US" sz="3600" dirty="0">
                <a:latin typeface="Aharoni"/>
              </a:rPr>
              <a:t>DIR/POS Background</a:t>
            </a:r>
          </a:p>
        </p:txBody>
      </p:sp>
      <p:sp>
        <p:nvSpPr>
          <p:cNvPr id="3" name="Content Placeholder 2">
            <a:extLst>
              <a:ext uri="{FF2B5EF4-FFF2-40B4-BE49-F238E27FC236}">
                <a16:creationId xmlns:a16="http://schemas.microsoft.com/office/drawing/2014/main" xmlns="" id="{66AA9B86-0635-47E6-8846-7D14B2EEE7EB}"/>
              </a:ext>
            </a:extLst>
          </p:cNvPr>
          <p:cNvSpPr>
            <a:spLocks noGrp="1"/>
          </p:cNvSpPr>
          <p:nvPr>
            <p:ph idx="1"/>
          </p:nvPr>
        </p:nvSpPr>
        <p:spPr>
          <a:xfrm>
            <a:off x="2316480" y="1109710"/>
            <a:ext cx="7894320" cy="5362112"/>
          </a:xfrm>
        </p:spPr>
        <p:txBody>
          <a:bodyPr>
            <a:normAutofit/>
          </a:bodyPr>
          <a:lstStyle/>
          <a:p>
            <a:pPr>
              <a:lnSpc>
                <a:spcPct val="100000"/>
              </a:lnSpc>
            </a:pPr>
            <a:r>
              <a:rPr lang="en-US" sz="2400" dirty="0">
                <a:latin typeface="Arial" panose="020B0604020202020204" pitchFamily="34" charset="0"/>
                <a:cs typeface="Arial" panose="020B0604020202020204" pitchFamily="34" charset="0"/>
              </a:rPr>
              <a:t>Between 2010 and 2015, price concessions received by Part D sponsors increased nearly 24 percent per year, about twice as fast as total Part D gross drug costs</a:t>
            </a:r>
          </a:p>
          <a:p>
            <a:pPr lvl="1">
              <a:lnSpc>
                <a:spcPct val="100000"/>
              </a:lnSpc>
            </a:pPr>
            <a:r>
              <a:rPr lang="en-US" sz="2000" dirty="0">
                <a:latin typeface="Arial" panose="020B0604020202020204" pitchFamily="34" charset="0"/>
                <a:cs typeface="Arial" panose="020B0604020202020204" pitchFamily="34" charset="0"/>
              </a:rPr>
              <a:t>About 65 percent of net price is realized by manufacturers.</a:t>
            </a:r>
          </a:p>
          <a:p>
            <a:pPr lvl="1">
              <a:lnSpc>
                <a:spcPct val="100000"/>
              </a:lnSpc>
            </a:pPr>
            <a:r>
              <a:rPr lang="en-US" sz="2000" dirty="0">
                <a:latin typeface="Arial" panose="020B0604020202020204" pitchFamily="34" charset="0"/>
                <a:cs typeface="Arial" panose="020B0604020202020204" pitchFamily="34" charset="0"/>
              </a:rPr>
              <a:t>35 percent rebated to plans</a:t>
            </a:r>
          </a:p>
          <a:p>
            <a:pPr lvl="1">
              <a:lnSpc>
                <a:spcPct val="100000"/>
              </a:lnSpc>
            </a:pPr>
            <a:r>
              <a:rPr lang="en-US" sz="2000" dirty="0">
                <a:latin typeface="Arial" panose="020B0604020202020204" pitchFamily="34" charset="0"/>
                <a:cs typeface="Arial" panose="020B0604020202020204" pitchFamily="34" charset="0"/>
              </a:rPr>
              <a:t>Applied to premiums, not passed on at point of sale</a:t>
            </a:r>
          </a:p>
          <a:p>
            <a:pPr lvl="1">
              <a:lnSpc>
                <a:spcPct val="100000"/>
              </a:lnSpc>
            </a:pPr>
            <a:r>
              <a:rPr lang="en-US" sz="2000" dirty="0">
                <a:latin typeface="Arial" panose="020B0604020202020204" pitchFamily="34" charset="0"/>
                <a:cs typeface="Arial" panose="020B0604020202020204" pitchFamily="34" charset="0"/>
              </a:rPr>
              <a:t>In 2017 beneficiaries paid 34 percent of a plan’s gross costs, but 42 percent of net costs after rebates</a:t>
            </a:r>
          </a:p>
          <a:p>
            <a:pPr>
              <a:lnSpc>
                <a:spcPct val="100000"/>
              </a:lnSpc>
            </a:pPr>
            <a:endParaRPr lang="en-US" sz="1400" dirty="0">
              <a:latin typeface="Arial" panose="020B0604020202020204" pitchFamily="34" charset="0"/>
              <a:cs typeface="Arial" panose="020B0604020202020204" pitchFamily="34" charset="0"/>
            </a:endParaRPr>
          </a:p>
          <a:p>
            <a:pPr>
              <a:lnSpc>
                <a:spcPct val="100000"/>
              </a:lnSpc>
            </a:pPr>
            <a:r>
              <a:rPr lang="en-US" sz="2400" dirty="0">
                <a:latin typeface="Arial" panose="020B0604020202020204" pitchFamily="34" charset="0"/>
                <a:cs typeface="Arial" panose="020B0604020202020204" pitchFamily="34" charset="0"/>
              </a:rPr>
              <a:t>Similar trend for pharmacy price concessions</a:t>
            </a:r>
          </a:p>
          <a:p>
            <a:pPr>
              <a:lnSpc>
                <a:spcPct val="100000"/>
              </a:lnSpc>
            </a:pPr>
            <a:r>
              <a:rPr lang="en-US" sz="2400" dirty="0">
                <a:latin typeface="Arial" panose="020B0604020202020204" pitchFamily="34" charset="0"/>
                <a:cs typeface="Arial" panose="020B0604020202020204" pitchFamily="34" charset="0"/>
              </a:rPr>
              <a:t>$127 billion in rebates and discounts paid in 2017 to all payers</a:t>
            </a:r>
          </a:p>
          <a:p>
            <a:pPr lvl="0">
              <a:lnSpc>
                <a:spcPct val="120000"/>
              </a:lnSpc>
            </a:pPr>
            <a:endParaRPr lang="en-US" sz="1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xmlns="" id="{315913A0-5214-4236-99B0-70461DDBACA1}"/>
              </a:ext>
            </a:extLst>
          </p:cNvPr>
          <p:cNvSpPr>
            <a:spLocks noGrp="1"/>
          </p:cNvSpPr>
          <p:nvPr>
            <p:ph type="sldNum" sz="quarter" idx="12"/>
          </p:nvPr>
        </p:nvSpPr>
        <p:spPr/>
        <p:txBody>
          <a:bodyPr/>
          <a:lstStyle/>
          <a:p>
            <a:fld id="{ECF96506-7508-C04A-B191-6689C13D9F34}" type="slidenum">
              <a:rPr lang="en-US">
                <a:solidFill>
                  <a:prstClr val="black">
                    <a:lumMod val="75000"/>
                    <a:lumOff val="25000"/>
                  </a:prstClr>
                </a:solidFill>
                <a:latin typeface="Calibri" panose="020F0502020204030204"/>
              </a:rPr>
              <a:pPr/>
              <a:t>60</a:t>
            </a:fld>
            <a:endParaRPr lang="en-US">
              <a:solidFill>
                <a:prstClr val="black">
                  <a:lumMod val="75000"/>
                  <a:lumOff val="25000"/>
                </a:prstClr>
              </a:solidFill>
              <a:latin typeface="Calibri" panose="020F0502020204030204"/>
            </a:endParaRPr>
          </a:p>
        </p:txBody>
      </p:sp>
      <p:pic>
        <p:nvPicPr>
          <p:cNvPr id="5" name="Picture 4">
            <a:extLst>
              <a:ext uri="{FF2B5EF4-FFF2-40B4-BE49-F238E27FC236}">
                <a16:creationId xmlns:a16="http://schemas.microsoft.com/office/drawing/2014/main" xmlns="" id="{8A347794-030A-41CB-AC08-DDDA7FE1DA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0612" y="6104951"/>
            <a:ext cx="2438804" cy="573836"/>
          </a:xfrm>
          <a:prstGeom prst="rect">
            <a:avLst/>
          </a:prstGeom>
        </p:spPr>
      </p:pic>
    </p:spTree>
    <p:extLst>
      <p:ext uri="{BB962C8B-B14F-4D97-AF65-F5344CB8AC3E}">
        <p14:creationId xmlns:p14="http://schemas.microsoft.com/office/powerpoint/2010/main" val="28410388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7F4736-056B-45E7-A7EE-0F87714C0C33}"/>
              </a:ext>
            </a:extLst>
          </p:cNvPr>
          <p:cNvSpPr>
            <a:spLocks noGrp="1"/>
          </p:cNvSpPr>
          <p:nvPr>
            <p:ph type="title"/>
          </p:nvPr>
        </p:nvSpPr>
        <p:spPr>
          <a:xfrm>
            <a:off x="1981200" y="136525"/>
            <a:ext cx="8229600" cy="1143000"/>
          </a:xfrm>
        </p:spPr>
        <p:txBody>
          <a:bodyPr>
            <a:normAutofit/>
          </a:bodyPr>
          <a:lstStyle/>
          <a:p>
            <a:r>
              <a:rPr lang="en-US" sz="3600" dirty="0">
                <a:latin typeface="Aharoni"/>
              </a:rPr>
              <a:t>CMS RFI</a:t>
            </a:r>
          </a:p>
        </p:txBody>
      </p:sp>
      <p:sp>
        <p:nvSpPr>
          <p:cNvPr id="3" name="Content Placeholder 2">
            <a:extLst>
              <a:ext uri="{FF2B5EF4-FFF2-40B4-BE49-F238E27FC236}">
                <a16:creationId xmlns:a16="http://schemas.microsoft.com/office/drawing/2014/main" xmlns="" id="{3C6489E5-3D1C-4FDF-8B88-8510ADDA21A2}"/>
              </a:ext>
            </a:extLst>
          </p:cNvPr>
          <p:cNvSpPr>
            <a:spLocks noGrp="1"/>
          </p:cNvSpPr>
          <p:nvPr>
            <p:ph idx="1"/>
          </p:nvPr>
        </p:nvSpPr>
        <p:spPr>
          <a:xfrm>
            <a:off x="2407920" y="1127464"/>
            <a:ext cx="7802880" cy="5228886"/>
          </a:xfrm>
        </p:spPr>
        <p:txBody>
          <a:bodyPr>
            <a:normAutofit/>
          </a:bodyPr>
          <a:lstStyle/>
          <a:p>
            <a:r>
              <a:rPr lang="en-US" sz="2000" dirty="0">
                <a:latin typeface="Arial" panose="020B0604020202020204" pitchFamily="34" charset="0"/>
                <a:cs typeface="Arial" panose="020B0604020202020204" pitchFamily="34" charset="0"/>
              </a:rPr>
              <a:t>CMS is </a:t>
            </a:r>
            <a:r>
              <a:rPr lang="en-US" sz="2000" b="1" dirty="0">
                <a:latin typeface="Arial" panose="020B0604020202020204" pitchFamily="34" charset="0"/>
                <a:cs typeface="Arial" panose="020B0604020202020204" pitchFamily="34" charset="0"/>
              </a:rPr>
              <a:t>NOT</a:t>
            </a:r>
            <a:r>
              <a:rPr lang="en-US" sz="2000" dirty="0">
                <a:latin typeface="Arial" panose="020B0604020202020204" pitchFamily="34" charset="0"/>
                <a:cs typeface="Arial" panose="020B0604020202020204" pitchFamily="34" charset="0"/>
              </a:rPr>
              <a:t> making any policy changes in this area at this time, but indicated future changes are likely.</a:t>
            </a:r>
          </a:p>
          <a:p>
            <a:pPr marL="0" indent="0">
              <a:buNone/>
            </a:pPr>
            <a:endParaRPr lang="en-US" sz="2000" dirty="0">
              <a:latin typeface="Arial" panose="020B0604020202020204" pitchFamily="34" charset="0"/>
              <a:cs typeface="Arial" panose="020B0604020202020204" pitchFamily="34" charset="0"/>
            </a:endParaRPr>
          </a:p>
          <a:p>
            <a:pPr lvl="0"/>
            <a:r>
              <a:rPr lang="en-US" sz="2000" dirty="0">
                <a:latin typeface="Arial" panose="020B0604020202020204" pitchFamily="34" charset="0"/>
                <a:cs typeface="Arial" panose="020B0604020202020204" pitchFamily="34" charset="0"/>
              </a:rPr>
              <a:t>CMS lays out several percentages (33, 50, 66, and 100) where plans would give back rebates to consumers at the point of sale. </a:t>
            </a:r>
          </a:p>
          <a:p>
            <a:pPr lvl="0"/>
            <a:endParaRPr lang="en-US" sz="2000" dirty="0">
              <a:latin typeface="Arial" panose="020B0604020202020204" pitchFamily="34" charset="0"/>
              <a:cs typeface="Arial" panose="020B0604020202020204" pitchFamily="34" charset="0"/>
            </a:endParaRPr>
          </a:p>
          <a:p>
            <a:pPr lvl="0"/>
            <a:r>
              <a:rPr lang="en-US" sz="2000" dirty="0">
                <a:latin typeface="Arial" panose="020B0604020202020204" pitchFamily="34" charset="0"/>
                <a:cs typeface="Arial" panose="020B0604020202020204" pitchFamily="34" charset="0"/>
              </a:rPr>
              <a:t>CMS favors a balance between POS rebates and DIR (minimum rebate at less than 100 percent but greater than zero). </a:t>
            </a:r>
          </a:p>
          <a:p>
            <a:pPr lvl="0"/>
            <a:endParaRPr lang="en-US" sz="2000" dirty="0">
              <a:latin typeface="Arial" panose="020B0604020202020204" pitchFamily="34" charset="0"/>
              <a:cs typeface="Arial" panose="020B0604020202020204" pitchFamily="34" charset="0"/>
            </a:endParaRPr>
          </a:p>
          <a:p>
            <a:pPr lvl="0"/>
            <a:r>
              <a:rPr lang="en-US" sz="2000" dirty="0">
                <a:latin typeface="Arial" panose="020B0604020202020204" pitchFamily="34" charset="0"/>
                <a:cs typeface="Arial" panose="020B0604020202020204" pitchFamily="34" charset="0"/>
              </a:rPr>
              <a:t>CMS will likely issue a rule in the future on POS/DIR</a:t>
            </a:r>
          </a:p>
        </p:txBody>
      </p:sp>
      <p:sp>
        <p:nvSpPr>
          <p:cNvPr id="4" name="Slide Number Placeholder 3">
            <a:extLst>
              <a:ext uri="{FF2B5EF4-FFF2-40B4-BE49-F238E27FC236}">
                <a16:creationId xmlns:a16="http://schemas.microsoft.com/office/drawing/2014/main" xmlns="" id="{0C41A8BF-7DBC-4520-8D16-93FE30CB60E7}"/>
              </a:ext>
            </a:extLst>
          </p:cNvPr>
          <p:cNvSpPr>
            <a:spLocks noGrp="1"/>
          </p:cNvSpPr>
          <p:nvPr>
            <p:ph type="sldNum" sz="quarter" idx="12"/>
          </p:nvPr>
        </p:nvSpPr>
        <p:spPr/>
        <p:txBody>
          <a:bodyPr/>
          <a:lstStyle/>
          <a:p>
            <a:fld id="{ECF96506-7508-C04A-B191-6689C13D9F34}" type="slidenum">
              <a:rPr lang="en-US">
                <a:solidFill>
                  <a:prstClr val="black">
                    <a:lumMod val="75000"/>
                    <a:lumOff val="25000"/>
                  </a:prstClr>
                </a:solidFill>
                <a:latin typeface="Calibri" panose="020F0502020204030204"/>
              </a:rPr>
              <a:pPr/>
              <a:t>61</a:t>
            </a:fld>
            <a:endParaRPr lang="en-US">
              <a:solidFill>
                <a:prstClr val="black">
                  <a:lumMod val="75000"/>
                  <a:lumOff val="25000"/>
                </a:prstClr>
              </a:solidFill>
              <a:latin typeface="Calibri" panose="020F0502020204030204"/>
            </a:endParaRPr>
          </a:p>
        </p:txBody>
      </p:sp>
      <p:pic>
        <p:nvPicPr>
          <p:cNvPr id="5" name="Picture 4">
            <a:extLst>
              <a:ext uri="{FF2B5EF4-FFF2-40B4-BE49-F238E27FC236}">
                <a16:creationId xmlns:a16="http://schemas.microsoft.com/office/drawing/2014/main" xmlns="" id="{55E72743-3A5D-435A-BBB1-9E5D1E6E75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0612" y="6104951"/>
            <a:ext cx="2438804" cy="573836"/>
          </a:xfrm>
          <a:prstGeom prst="rect">
            <a:avLst/>
          </a:prstGeom>
        </p:spPr>
      </p:pic>
    </p:spTree>
    <p:extLst>
      <p:ext uri="{BB962C8B-B14F-4D97-AF65-F5344CB8AC3E}">
        <p14:creationId xmlns:p14="http://schemas.microsoft.com/office/powerpoint/2010/main" val="11609717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CF96506-7508-C04A-B191-6689C13D9F34}" type="slidenum">
              <a:rPr lang="en-US">
                <a:solidFill>
                  <a:prstClr val="black">
                    <a:lumMod val="75000"/>
                    <a:lumOff val="25000"/>
                  </a:prstClr>
                </a:solidFill>
                <a:latin typeface="Calibri" panose="020F0502020204030204"/>
              </a:rPr>
              <a:pPr/>
              <a:t>62</a:t>
            </a:fld>
            <a:endParaRPr lang="en-US">
              <a:solidFill>
                <a:prstClr val="black">
                  <a:lumMod val="75000"/>
                  <a:lumOff val="25000"/>
                </a:prstClr>
              </a:solidFill>
              <a:latin typeface="Calibri" panose="020F0502020204030204"/>
            </a:endParaRPr>
          </a:p>
        </p:txBody>
      </p:sp>
      <p:pic>
        <p:nvPicPr>
          <p:cNvPr id="7" name="Content Placeholder 6"/>
          <p:cNvPicPr>
            <a:picLocks noGrp="1" noChangeAspect="1"/>
          </p:cNvPicPr>
          <p:nvPr>
            <p:ph idx="1"/>
          </p:nvPr>
        </p:nvPicPr>
        <p:blipFill>
          <a:blip r:embed="rId3"/>
          <a:stretch>
            <a:fillRect/>
          </a:stretch>
        </p:blipFill>
        <p:spPr>
          <a:xfrm>
            <a:off x="3545214" y="1510827"/>
            <a:ext cx="1350365" cy="1245369"/>
          </a:xfrm>
          <a:prstGeom prst="rect">
            <a:avLst/>
          </a:prstGeom>
        </p:spPr>
      </p:pic>
      <p:pic>
        <p:nvPicPr>
          <p:cNvPr id="8" name="Picture 7"/>
          <p:cNvPicPr>
            <a:picLocks noChangeAspect="1"/>
          </p:cNvPicPr>
          <p:nvPr/>
        </p:nvPicPr>
        <p:blipFill>
          <a:blip r:embed="rId4"/>
          <a:stretch>
            <a:fillRect/>
          </a:stretch>
        </p:blipFill>
        <p:spPr>
          <a:xfrm>
            <a:off x="7570083" y="1495545"/>
            <a:ext cx="1301302" cy="1277370"/>
          </a:xfrm>
          <a:prstGeom prst="rect">
            <a:avLst/>
          </a:prstGeom>
        </p:spPr>
      </p:pic>
      <p:pic>
        <p:nvPicPr>
          <p:cNvPr id="9" name="Picture 8"/>
          <p:cNvPicPr>
            <a:picLocks noChangeAspect="1"/>
          </p:cNvPicPr>
          <p:nvPr/>
        </p:nvPicPr>
        <p:blipFill>
          <a:blip r:embed="rId5"/>
          <a:stretch>
            <a:fillRect/>
          </a:stretch>
        </p:blipFill>
        <p:spPr>
          <a:xfrm rot="16200000">
            <a:off x="3330668" y="3917153"/>
            <a:ext cx="1380982" cy="1511847"/>
          </a:xfrm>
          <a:prstGeom prst="rect">
            <a:avLst/>
          </a:prstGeom>
        </p:spPr>
      </p:pic>
      <p:pic>
        <p:nvPicPr>
          <p:cNvPr id="10" name="Picture 9"/>
          <p:cNvPicPr>
            <a:picLocks noChangeAspect="1"/>
          </p:cNvPicPr>
          <p:nvPr/>
        </p:nvPicPr>
        <p:blipFill>
          <a:blip r:embed="rId6"/>
          <a:stretch>
            <a:fillRect/>
          </a:stretch>
        </p:blipFill>
        <p:spPr>
          <a:xfrm>
            <a:off x="7514945" y="4001046"/>
            <a:ext cx="1411578" cy="1386190"/>
          </a:xfrm>
          <a:prstGeom prst="rect">
            <a:avLst/>
          </a:prstGeom>
        </p:spPr>
      </p:pic>
      <p:sp>
        <p:nvSpPr>
          <p:cNvPr id="11" name="TextBox 10"/>
          <p:cNvSpPr txBox="1"/>
          <p:nvPr/>
        </p:nvSpPr>
        <p:spPr>
          <a:xfrm>
            <a:off x="5347545" y="1877924"/>
            <a:ext cx="1633665" cy="923330"/>
          </a:xfrm>
          <a:prstGeom prst="rect">
            <a:avLst/>
          </a:prstGeom>
          <a:noFill/>
        </p:spPr>
        <p:txBody>
          <a:bodyPr wrap="square" rtlCol="0">
            <a:spAutoFit/>
          </a:bodyPr>
          <a:lstStyle/>
          <a:p>
            <a:pPr algn="ctr"/>
            <a:r>
              <a:rPr lang="en-US" b="1" dirty="0">
                <a:solidFill>
                  <a:prstClr val="black"/>
                </a:solidFill>
                <a:latin typeface="Calibri" panose="020F0502020204030204"/>
              </a:rPr>
              <a:t>Federally </a:t>
            </a:r>
            <a:r>
              <a:rPr lang="en-US" b="1">
                <a:solidFill>
                  <a:prstClr val="black"/>
                </a:solidFill>
                <a:latin typeface="Calibri" panose="020F0502020204030204"/>
              </a:rPr>
              <a:t>Administered Coverage</a:t>
            </a:r>
          </a:p>
        </p:txBody>
      </p:sp>
      <p:sp>
        <p:nvSpPr>
          <p:cNvPr id="12" name="TextBox 11"/>
          <p:cNvSpPr txBox="1"/>
          <p:nvPr/>
        </p:nvSpPr>
        <p:spPr>
          <a:xfrm>
            <a:off x="5387918" y="4215195"/>
            <a:ext cx="1633665" cy="923330"/>
          </a:xfrm>
          <a:prstGeom prst="rect">
            <a:avLst/>
          </a:prstGeom>
          <a:noFill/>
        </p:spPr>
        <p:txBody>
          <a:bodyPr wrap="square" rtlCol="0">
            <a:spAutoFit/>
          </a:bodyPr>
          <a:lstStyle/>
          <a:p>
            <a:pPr algn="ctr"/>
            <a:r>
              <a:rPr lang="en-US" b="1">
                <a:solidFill>
                  <a:prstClr val="black"/>
                </a:solidFill>
                <a:latin typeface="Calibri" panose="020F0502020204030204"/>
              </a:rPr>
              <a:t>Privately</a:t>
            </a:r>
            <a:br>
              <a:rPr lang="en-US" b="1">
                <a:solidFill>
                  <a:prstClr val="black"/>
                </a:solidFill>
                <a:latin typeface="Calibri" panose="020F0502020204030204"/>
              </a:rPr>
            </a:br>
            <a:r>
              <a:rPr lang="en-US" b="1">
                <a:solidFill>
                  <a:prstClr val="black"/>
                </a:solidFill>
                <a:latin typeface="Calibri" panose="020F0502020204030204"/>
              </a:rPr>
              <a:t>Administered </a:t>
            </a:r>
            <a:r>
              <a:rPr lang="en-US" b="1" dirty="0">
                <a:solidFill>
                  <a:prstClr val="black"/>
                </a:solidFill>
                <a:latin typeface="Calibri" panose="020F0502020204030204"/>
              </a:rPr>
              <a:t>Coverage</a:t>
            </a:r>
          </a:p>
        </p:txBody>
      </p:sp>
      <p:cxnSp>
        <p:nvCxnSpPr>
          <p:cNvPr id="14" name="Straight Connector 13"/>
          <p:cNvCxnSpPr/>
          <p:nvPr/>
        </p:nvCxnSpPr>
        <p:spPr>
          <a:xfrm>
            <a:off x="3206802" y="3496095"/>
            <a:ext cx="6018836" cy="0"/>
          </a:xfrm>
          <a:prstGeom prst="line">
            <a:avLst/>
          </a:prstGeom>
          <a:ln/>
        </p:spPr>
        <p:style>
          <a:lnRef idx="3">
            <a:schemeClr val="accent5"/>
          </a:lnRef>
          <a:fillRef idx="0">
            <a:schemeClr val="accent5"/>
          </a:fillRef>
          <a:effectRef idx="2">
            <a:schemeClr val="accent5"/>
          </a:effectRef>
          <a:fontRef idx="minor">
            <a:schemeClr val="tx1"/>
          </a:fontRef>
        </p:style>
      </p:cxnSp>
      <p:sp>
        <p:nvSpPr>
          <p:cNvPr id="15" name="TextBox 14"/>
          <p:cNvSpPr txBox="1"/>
          <p:nvPr/>
        </p:nvSpPr>
        <p:spPr>
          <a:xfrm>
            <a:off x="3844331" y="1193903"/>
            <a:ext cx="856527" cy="369332"/>
          </a:xfrm>
          <a:prstGeom prst="rect">
            <a:avLst/>
          </a:prstGeom>
          <a:noFill/>
        </p:spPr>
        <p:txBody>
          <a:bodyPr wrap="square" rtlCol="0">
            <a:spAutoFit/>
          </a:bodyPr>
          <a:lstStyle/>
          <a:p>
            <a:r>
              <a:rPr lang="en-US" dirty="0">
                <a:solidFill>
                  <a:prstClr val="black"/>
                </a:solidFill>
                <a:latin typeface="Calibri" panose="020F0502020204030204"/>
              </a:rPr>
              <a:t>Part A</a:t>
            </a:r>
          </a:p>
        </p:txBody>
      </p:sp>
      <p:sp>
        <p:nvSpPr>
          <p:cNvPr id="16" name="TextBox 15"/>
          <p:cNvSpPr txBox="1"/>
          <p:nvPr/>
        </p:nvSpPr>
        <p:spPr>
          <a:xfrm>
            <a:off x="7815984" y="1173456"/>
            <a:ext cx="856527" cy="369332"/>
          </a:xfrm>
          <a:prstGeom prst="rect">
            <a:avLst/>
          </a:prstGeom>
          <a:noFill/>
        </p:spPr>
        <p:txBody>
          <a:bodyPr wrap="square" rtlCol="0">
            <a:spAutoFit/>
          </a:bodyPr>
          <a:lstStyle/>
          <a:p>
            <a:r>
              <a:rPr lang="en-US" dirty="0">
                <a:solidFill>
                  <a:prstClr val="black"/>
                </a:solidFill>
                <a:latin typeface="Calibri" panose="020F0502020204030204"/>
              </a:rPr>
              <a:t>Part B</a:t>
            </a:r>
          </a:p>
        </p:txBody>
      </p:sp>
      <p:sp>
        <p:nvSpPr>
          <p:cNvPr id="17" name="TextBox 16"/>
          <p:cNvSpPr txBox="1"/>
          <p:nvPr/>
        </p:nvSpPr>
        <p:spPr>
          <a:xfrm>
            <a:off x="3673635" y="3670979"/>
            <a:ext cx="856527" cy="369332"/>
          </a:xfrm>
          <a:prstGeom prst="rect">
            <a:avLst/>
          </a:prstGeom>
          <a:noFill/>
        </p:spPr>
        <p:txBody>
          <a:bodyPr wrap="square" rtlCol="0">
            <a:spAutoFit/>
          </a:bodyPr>
          <a:lstStyle/>
          <a:p>
            <a:r>
              <a:rPr lang="en-US" dirty="0">
                <a:solidFill>
                  <a:prstClr val="black"/>
                </a:solidFill>
                <a:latin typeface="Calibri" panose="020F0502020204030204"/>
              </a:rPr>
              <a:t>Part C</a:t>
            </a:r>
          </a:p>
        </p:txBody>
      </p:sp>
      <p:sp>
        <p:nvSpPr>
          <p:cNvPr id="18" name="TextBox 17"/>
          <p:cNvSpPr txBox="1"/>
          <p:nvPr/>
        </p:nvSpPr>
        <p:spPr>
          <a:xfrm>
            <a:off x="7829200" y="3714048"/>
            <a:ext cx="856527" cy="369332"/>
          </a:xfrm>
          <a:prstGeom prst="rect">
            <a:avLst/>
          </a:prstGeom>
          <a:noFill/>
        </p:spPr>
        <p:txBody>
          <a:bodyPr wrap="square" rtlCol="0">
            <a:spAutoFit/>
          </a:bodyPr>
          <a:lstStyle/>
          <a:p>
            <a:r>
              <a:rPr lang="en-US" dirty="0">
                <a:solidFill>
                  <a:prstClr val="black"/>
                </a:solidFill>
                <a:latin typeface="Calibri" panose="020F0502020204030204"/>
              </a:rPr>
              <a:t>Part D</a:t>
            </a:r>
          </a:p>
        </p:txBody>
      </p:sp>
      <p:sp>
        <p:nvSpPr>
          <p:cNvPr id="19" name="TextBox 18"/>
          <p:cNvSpPr txBox="1"/>
          <p:nvPr/>
        </p:nvSpPr>
        <p:spPr>
          <a:xfrm>
            <a:off x="3271395" y="2723678"/>
            <a:ext cx="1967137" cy="1015663"/>
          </a:xfrm>
          <a:prstGeom prst="rect">
            <a:avLst/>
          </a:prstGeom>
          <a:noFill/>
        </p:spPr>
        <p:txBody>
          <a:bodyPr wrap="square" rtlCol="0">
            <a:spAutoFit/>
          </a:bodyPr>
          <a:lstStyle/>
          <a:p>
            <a:pPr algn="ctr"/>
            <a:r>
              <a:rPr lang="en-US" sz="1200" b="1" dirty="0">
                <a:solidFill>
                  <a:prstClr val="black"/>
                </a:solidFill>
                <a:latin typeface="Calibri" panose="020F0502020204030204"/>
              </a:rPr>
              <a:t>Hospital Insurance</a:t>
            </a:r>
          </a:p>
          <a:p>
            <a:pPr algn="ctr"/>
            <a:r>
              <a:rPr lang="en-US" sz="1000" dirty="0">
                <a:solidFill>
                  <a:prstClr val="black"/>
                </a:solidFill>
                <a:latin typeface="Calibri" panose="020F0502020204030204"/>
              </a:rPr>
              <a:t>Part A covers Inpatient hospital stays, nursing facility and hospice care; and some home health care.</a:t>
            </a:r>
          </a:p>
          <a:p>
            <a:pPr algn="ctr"/>
            <a:endParaRPr lang="en-US" dirty="0">
              <a:solidFill>
                <a:prstClr val="black"/>
              </a:solidFill>
              <a:latin typeface="Calibri" panose="020F0502020204030204"/>
            </a:endParaRPr>
          </a:p>
        </p:txBody>
      </p:sp>
      <p:sp>
        <p:nvSpPr>
          <p:cNvPr id="20" name="TextBox 19"/>
          <p:cNvSpPr txBox="1"/>
          <p:nvPr/>
        </p:nvSpPr>
        <p:spPr>
          <a:xfrm>
            <a:off x="7064200" y="2723677"/>
            <a:ext cx="2313068" cy="1015663"/>
          </a:xfrm>
          <a:prstGeom prst="rect">
            <a:avLst/>
          </a:prstGeom>
          <a:noFill/>
        </p:spPr>
        <p:txBody>
          <a:bodyPr wrap="square" rtlCol="0">
            <a:spAutoFit/>
          </a:bodyPr>
          <a:lstStyle/>
          <a:p>
            <a:pPr algn="ctr"/>
            <a:r>
              <a:rPr lang="en-US" sz="1200" b="1" dirty="0">
                <a:solidFill>
                  <a:prstClr val="black"/>
                </a:solidFill>
                <a:latin typeface="Calibri" panose="020F0502020204030204"/>
              </a:rPr>
              <a:t>Medical Insurance</a:t>
            </a:r>
          </a:p>
          <a:p>
            <a:pPr algn="ctr"/>
            <a:r>
              <a:rPr lang="en-US" sz="1000" dirty="0">
                <a:solidFill>
                  <a:prstClr val="black"/>
                </a:solidFill>
                <a:latin typeface="Calibri" panose="020F0502020204030204"/>
              </a:rPr>
              <a:t>Part B covers doctor visits, outpatient care, medical supplies, preventative services and some prescription drugs</a:t>
            </a:r>
          </a:p>
          <a:p>
            <a:pPr algn="ctr"/>
            <a:endParaRPr lang="en-US" dirty="0">
              <a:solidFill>
                <a:prstClr val="black"/>
              </a:solidFill>
              <a:latin typeface="Calibri" panose="020F0502020204030204"/>
            </a:endParaRPr>
          </a:p>
        </p:txBody>
      </p:sp>
      <p:sp>
        <p:nvSpPr>
          <p:cNvPr id="21" name="TextBox 20"/>
          <p:cNvSpPr txBox="1"/>
          <p:nvPr/>
        </p:nvSpPr>
        <p:spPr>
          <a:xfrm>
            <a:off x="3223035" y="5383851"/>
            <a:ext cx="1967137" cy="1323439"/>
          </a:xfrm>
          <a:prstGeom prst="rect">
            <a:avLst/>
          </a:prstGeom>
          <a:noFill/>
        </p:spPr>
        <p:txBody>
          <a:bodyPr wrap="square" rtlCol="0">
            <a:spAutoFit/>
          </a:bodyPr>
          <a:lstStyle/>
          <a:p>
            <a:pPr algn="ctr"/>
            <a:r>
              <a:rPr lang="en-US" sz="1200" b="1" dirty="0">
                <a:solidFill>
                  <a:prstClr val="black"/>
                </a:solidFill>
                <a:latin typeface="Calibri" panose="020F0502020204030204"/>
              </a:rPr>
              <a:t>Medicare Advantage Plans</a:t>
            </a:r>
          </a:p>
          <a:p>
            <a:pPr algn="ctr"/>
            <a:r>
              <a:rPr lang="en-US" sz="1000" dirty="0">
                <a:solidFill>
                  <a:prstClr val="black"/>
                </a:solidFill>
                <a:latin typeface="Calibri" panose="020F0502020204030204"/>
              </a:rPr>
              <a:t>Private health plans contract with Medicare to provide combined Part A and B benefits as well as additional services such as eye, dental, and prescription coverage.</a:t>
            </a:r>
          </a:p>
          <a:p>
            <a:pPr algn="ctr"/>
            <a:endParaRPr lang="en-US" dirty="0">
              <a:solidFill>
                <a:prstClr val="black"/>
              </a:solidFill>
              <a:latin typeface="Calibri" panose="020F0502020204030204"/>
            </a:endParaRPr>
          </a:p>
        </p:txBody>
      </p:sp>
      <p:sp>
        <p:nvSpPr>
          <p:cNvPr id="22" name="TextBox 21"/>
          <p:cNvSpPr txBox="1"/>
          <p:nvPr/>
        </p:nvSpPr>
        <p:spPr>
          <a:xfrm>
            <a:off x="7203720" y="5420947"/>
            <a:ext cx="2278255" cy="1323439"/>
          </a:xfrm>
          <a:prstGeom prst="rect">
            <a:avLst/>
          </a:prstGeom>
          <a:noFill/>
        </p:spPr>
        <p:txBody>
          <a:bodyPr wrap="square" rtlCol="0">
            <a:spAutoFit/>
          </a:bodyPr>
          <a:lstStyle/>
          <a:p>
            <a:pPr algn="ctr"/>
            <a:r>
              <a:rPr lang="en-US" sz="1200" b="1" dirty="0">
                <a:solidFill>
                  <a:prstClr val="black"/>
                </a:solidFill>
                <a:latin typeface="Calibri" panose="020F0502020204030204"/>
              </a:rPr>
              <a:t>Prescription Drug Coverage</a:t>
            </a:r>
          </a:p>
          <a:p>
            <a:pPr algn="ctr"/>
            <a:r>
              <a:rPr lang="en-US" sz="1000" dirty="0">
                <a:solidFill>
                  <a:prstClr val="black"/>
                </a:solidFill>
                <a:latin typeface="Calibri" panose="020F0502020204030204"/>
              </a:rPr>
              <a:t>Created in 2003, Part D covers outpatient prescription medications. These plans are offered by insurance companies and selected by seniors annually in an open marketplace.</a:t>
            </a:r>
          </a:p>
          <a:p>
            <a:pPr algn="ctr"/>
            <a:endParaRPr lang="en-US" dirty="0">
              <a:solidFill>
                <a:prstClr val="black"/>
              </a:solidFill>
              <a:latin typeface="Calibri" panose="020F0502020204030204"/>
            </a:endParaRPr>
          </a:p>
        </p:txBody>
      </p:sp>
      <p:sp>
        <p:nvSpPr>
          <p:cNvPr id="23" name="Rectangle 22">
            <a:extLst>
              <a:ext uri="{FF2B5EF4-FFF2-40B4-BE49-F238E27FC236}">
                <a16:creationId xmlns:a16="http://schemas.microsoft.com/office/drawing/2014/main" xmlns="" id="{29312B11-B8C9-4219-9216-D8B13074D97B}"/>
              </a:ext>
            </a:extLst>
          </p:cNvPr>
          <p:cNvSpPr/>
          <p:nvPr/>
        </p:nvSpPr>
        <p:spPr>
          <a:xfrm>
            <a:off x="1710612" y="157158"/>
            <a:ext cx="8649478" cy="923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Calibri" panose="020F0502020204030204"/>
            </a:endParaRPr>
          </a:p>
        </p:txBody>
      </p:sp>
      <p:sp>
        <p:nvSpPr>
          <p:cNvPr id="24" name="Title 1">
            <a:extLst>
              <a:ext uri="{FF2B5EF4-FFF2-40B4-BE49-F238E27FC236}">
                <a16:creationId xmlns:a16="http://schemas.microsoft.com/office/drawing/2014/main" xmlns="" id="{E26D129B-2878-4A53-9A65-0A0579C38D18}"/>
              </a:ext>
            </a:extLst>
          </p:cNvPr>
          <p:cNvSpPr>
            <a:spLocks noGrp="1"/>
          </p:cNvSpPr>
          <p:nvPr/>
        </p:nvSpPr>
        <p:spPr>
          <a:xfrm>
            <a:off x="1981200" y="254573"/>
            <a:ext cx="8229600" cy="68815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algn="l"/>
            <a:r>
              <a:rPr lang="en-US" sz="4000" dirty="0">
                <a:solidFill>
                  <a:prstClr val="black">
                    <a:lumMod val="50000"/>
                    <a:lumOff val="50000"/>
                  </a:prstClr>
                </a:solidFill>
                <a:latin typeface="Calibri Light" panose="020F0302020204030204"/>
                <a:cs typeface="Calibri Light" panose="020F0302020204030204" pitchFamily="34" charset="0"/>
              </a:rPr>
              <a:t>Medicare 101…</a:t>
            </a:r>
          </a:p>
        </p:txBody>
      </p:sp>
      <p:pic>
        <p:nvPicPr>
          <p:cNvPr id="25" name="Picture 24">
            <a:extLst>
              <a:ext uri="{FF2B5EF4-FFF2-40B4-BE49-F238E27FC236}">
                <a16:creationId xmlns:a16="http://schemas.microsoft.com/office/drawing/2014/main" xmlns="" id="{BFDA4A6E-2DB5-4A97-8004-43F6B423D9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10612" y="6104951"/>
            <a:ext cx="2438804" cy="573836"/>
          </a:xfrm>
          <a:prstGeom prst="rect">
            <a:avLst/>
          </a:prstGeom>
        </p:spPr>
      </p:pic>
    </p:spTree>
    <p:extLst>
      <p:ext uri="{BB962C8B-B14F-4D97-AF65-F5344CB8AC3E}">
        <p14:creationId xmlns:p14="http://schemas.microsoft.com/office/powerpoint/2010/main" val="18272111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524000" y="-20984"/>
            <a:ext cx="8152814" cy="6878983"/>
            <a:chOff x="0" y="-20984"/>
            <a:chExt cx="8152814" cy="6878983"/>
          </a:xfrm>
        </p:grpSpPr>
        <p:grpSp>
          <p:nvGrpSpPr>
            <p:cNvPr id="7" name="Group 6"/>
            <p:cNvGrpSpPr/>
            <p:nvPr/>
          </p:nvGrpSpPr>
          <p:grpSpPr>
            <a:xfrm>
              <a:off x="0" y="-20984"/>
              <a:ext cx="4678099" cy="6878983"/>
              <a:chOff x="0" y="-20984"/>
              <a:chExt cx="4678099" cy="6878983"/>
            </a:xfrm>
          </p:grpSpPr>
          <p:sp>
            <p:nvSpPr>
              <p:cNvPr id="43" name="Rectangle 42"/>
              <p:cNvSpPr/>
              <p:nvPr/>
            </p:nvSpPr>
            <p:spPr>
              <a:xfrm>
                <a:off x="0" y="-20984"/>
                <a:ext cx="4678099" cy="687898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pSp>
            <p:nvGrpSpPr>
              <p:cNvPr id="3" name="Group 2"/>
              <p:cNvGrpSpPr/>
              <p:nvPr/>
            </p:nvGrpSpPr>
            <p:grpSpPr>
              <a:xfrm>
                <a:off x="1358650" y="1939532"/>
                <a:ext cx="1960798" cy="1960798"/>
                <a:chOff x="1406327" y="2653806"/>
                <a:chExt cx="1960798" cy="1960798"/>
              </a:xfrm>
            </p:grpSpPr>
            <p:sp>
              <p:nvSpPr>
                <p:cNvPr id="13" name="Oval 12"/>
                <p:cNvSpPr/>
                <p:nvPr/>
              </p:nvSpPr>
              <p:spPr>
                <a:xfrm>
                  <a:off x="1406327" y="2653806"/>
                  <a:ext cx="1960798" cy="1960798"/>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nvGrpSpPr>
                <p:cNvPr id="14" name="Group 13"/>
                <p:cNvGrpSpPr/>
                <p:nvPr/>
              </p:nvGrpSpPr>
              <p:grpSpPr>
                <a:xfrm>
                  <a:off x="1865601" y="3172260"/>
                  <a:ext cx="1042250" cy="923891"/>
                  <a:chOff x="7352478" y="1412711"/>
                  <a:chExt cx="845488" cy="756966"/>
                </a:xfrm>
                <a:solidFill>
                  <a:srgbClr val="94B272"/>
                </a:solidFill>
              </p:grpSpPr>
              <p:sp>
                <p:nvSpPr>
                  <p:cNvPr id="15" name="Rectangle 1"/>
                  <p:cNvSpPr/>
                  <p:nvPr/>
                </p:nvSpPr>
                <p:spPr>
                  <a:xfrm>
                    <a:off x="7579293" y="1412711"/>
                    <a:ext cx="618673" cy="331756"/>
                  </a:xfrm>
                  <a:custGeom>
                    <a:avLst/>
                    <a:gdLst>
                      <a:gd name="connsiteX0" fmla="*/ 0 w 4516017"/>
                      <a:gd name="connsiteY0" fmla="*/ 0 h 2612572"/>
                      <a:gd name="connsiteX1" fmla="*/ 4516017 w 4516017"/>
                      <a:gd name="connsiteY1" fmla="*/ 0 h 2612572"/>
                      <a:gd name="connsiteX2" fmla="*/ 4516017 w 4516017"/>
                      <a:gd name="connsiteY2" fmla="*/ 2612572 h 2612572"/>
                      <a:gd name="connsiteX3" fmla="*/ 0 w 4516017"/>
                      <a:gd name="connsiteY3" fmla="*/ 2612572 h 2612572"/>
                      <a:gd name="connsiteX4" fmla="*/ 0 w 4516017"/>
                      <a:gd name="connsiteY4" fmla="*/ 0 h 2612572"/>
                      <a:gd name="connsiteX0" fmla="*/ 0 w 4516017"/>
                      <a:gd name="connsiteY0" fmla="*/ 37322 h 2649894"/>
                      <a:gd name="connsiteX1" fmla="*/ 3638940 w 4516017"/>
                      <a:gd name="connsiteY1" fmla="*/ 0 h 2649894"/>
                      <a:gd name="connsiteX2" fmla="*/ 4516017 w 4516017"/>
                      <a:gd name="connsiteY2" fmla="*/ 2649894 h 2649894"/>
                      <a:gd name="connsiteX3" fmla="*/ 0 w 4516017"/>
                      <a:gd name="connsiteY3" fmla="*/ 2649894 h 2649894"/>
                      <a:gd name="connsiteX4" fmla="*/ 0 w 4516017"/>
                      <a:gd name="connsiteY4" fmla="*/ 37322 h 2649894"/>
                      <a:gd name="connsiteX0" fmla="*/ 0 w 4453264"/>
                      <a:gd name="connsiteY0" fmla="*/ 37322 h 2649894"/>
                      <a:gd name="connsiteX1" fmla="*/ 3638940 w 4453264"/>
                      <a:gd name="connsiteY1" fmla="*/ 0 h 2649894"/>
                      <a:gd name="connsiteX2" fmla="*/ 4453264 w 4453264"/>
                      <a:gd name="connsiteY2" fmla="*/ 1457588 h 2649894"/>
                      <a:gd name="connsiteX3" fmla="*/ 0 w 4453264"/>
                      <a:gd name="connsiteY3" fmla="*/ 2649894 h 2649894"/>
                      <a:gd name="connsiteX4" fmla="*/ 0 w 4453264"/>
                      <a:gd name="connsiteY4" fmla="*/ 37322 h 2649894"/>
                      <a:gd name="connsiteX0" fmla="*/ 0 w 4453264"/>
                      <a:gd name="connsiteY0" fmla="*/ 0 h 2612572"/>
                      <a:gd name="connsiteX1" fmla="*/ 3576188 w 4453264"/>
                      <a:gd name="connsiteY1" fmla="*/ 25431 h 2612572"/>
                      <a:gd name="connsiteX2" fmla="*/ 4453264 w 4453264"/>
                      <a:gd name="connsiteY2" fmla="*/ 1420266 h 2612572"/>
                      <a:gd name="connsiteX3" fmla="*/ 0 w 4453264"/>
                      <a:gd name="connsiteY3" fmla="*/ 2612572 h 2612572"/>
                      <a:gd name="connsiteX4" fmla="*/ 0 w 4453264"/>
                      <a:gd name="connsiteY4" fmla="*/ 0 h 2612572"/>
                      <a:gd name="connsiteX0" fmla="*/ 0 w 4471193"/>
                      <a:gd name="connsiteY0" fmla="*/ 0 h 2612572"/>
                      <a:gd name="connsiteX1" fmla="*/ 3576188 w 4471193"/>
                      <a:gd name="connsiteY1" fmla="*/ 25431 h 2612572"/>
                      <a:gd name="connsiteX2" fmla="*/ 4471193 w 4471193"/>
                      <a:gd name="connsiteY2" fmla="*/ 1007890 h 2612572"/>
                      <a:gd name="connsiteX3" fmla="*/ 0 w 4471193"/>
                      <a:gd name="connsiteY3" fmla="*/ 2612572 h 2612572"/>
                      <a:gd name="connsiteX4" fmla="*/ 0 w 4471193"/>
                      <a:gd name="connsiteY4" fmla="*/ 0 h 2612572"/>
                      <a:gd name="connsiteX0" fmla="*/ 0 w 4471193"/>
                      <a:gd name="connsiteY0" fmla="*/ 0 h 2612572"/>
                      <a:gd name="connsiteX1" fmla="*/ 3637873 w 4471193"/>
                      <a:gd name="connsiteY1" fmla="*/ 94374 h 2612572"/>
                      <a:gd name="connsiteX2" fmla="*/ 4471193 w 4471193"/>
                      <a:gd name="connsiteY2" fmla="*/ 1007890 h 2612572"/>
                      <a:gd name="connsiteX3" fmla="*/ 0 w 4471193"/>
                      <a:gd name="connsiteY3" fmla="*/ 2612572 h 2612572"/>
                      <a:gd name="connsiteX4" fmla="*/ 0 w 4471193"/>
                      <a:gd name="connsiteY4" fmla="*/ 0 h 2612572"/>
                      <a:gd name="connsiteX0" fmla="*/ 0 w 4394993"/>
                      <a:gd name="connsiteY0" fmla="*/ 0 h 2612572"/>
                      <a:gd name="connsiteX1" fmla="*/ 3637873 w 4394993"/>
                      <a:gd name="connsiteY1" fmla="*/ 94374 h 2612572"/>
                      <a:gd name="connsiteX2" fmla="*/ 4394993 w 4394993"/>
                      <a:gd name="connsiteY2" fmla="*/ 913547 h 2612572"/>
                      <a:gd name="connsiteX3" fmla="*/ 0 w 4394993"/>
                      <a:gd name="connsiteY3" fmla="*/ 2612572 h 2612572"/>
                      <a:gd name="connsiteX4" fmla="*/ 0 w 4394993"/>
                      <a:gd name="connsiteY4" fmla="*/ 0 h 2612572"/>
                      <a:gd name="connsiteX0" fmla="*/ 0 w 4394993"/>
                      <a:gd name="connsiteY0" fmla="*/ 0 h 2612572"/>
                      <a:gd name="connsiteX1" fmla="*/ 3645131 w 4394993"/>
                      <a:gd name="connsiteY1" fmla="*/ 94374 h 2612572"/>
                      <a:gd name="connsiteX2" fmla="*/ 4394993 w 4394993"/>
                      <a:gd name="connsiteY2" fmla="*/ 913547 h 2612572"/>
                      <a:gd name="connsiteX3" fmla="*/ 0 w 4394993"/>
                      <a:gd name="connsiteY3" fmla="*/ 2612572 h 2612572"/>
                      <a:gd name="connsiteX4" fmla="*/ 0 w 4394993"/>
                      <a:gd name="connsiteY4" fmla="*/ 0 h 2612572"/>
                      <a:gd name="connsiteX0" fmla="*/ 0 w 4394993"/>
                      <a:gd name="connsiteY0" fmla="*/ 0 h 2612572"/>
                      <a:gd name="connsiteX1" fmla="*/ 2698102 w 4394993"/>
                      <a:gd name="connsiteY1" fmla="*/ 71535 h 2612572"/>
                      <a:gd name="connsiteX2" fmla="*/ 3645131 w 4394993"/>
                      <a:gd name="connsiteY2" fmla="*/ 94374 h 2612572"/>
                      <a:gd name="connsiteX3" fmla="*/ 4394993 w 4394993"/>
                      <a:gd name="connsiteY3" fmla="*/ 913547 h 2612572"/>
                      <a:gd name="connsiteX4" fmla="*/ 0 w 4394993"/>
                      <a:gd name="connsiteY4" fmla="*/ 2612572 h 2612572"/>
                      <a:gd name="connsiteX5" fmla="*/ 0 w 4394993"/>
                      <a:gd name="connsiteY5" fmla="*/ 0 h 2612572"/>
                      <a:gd name="connsiteX0" fmla="*/ 0 w 4394993"/>
                      <a:gd name="connsiteY0" fmla="*/ 0 h 2612572"/>
                      <a:gd name="connsiteX1" fmla="*/ 3158930 w 4394993"/>
                      <a:gd name="connsiteY1" fmla="*/ 60650 h 2612572"/>
                      <a:gd name="connsiteX2" fmla="*/ 3645131 w 4394993"/>
                      <a:gd name="connsiteY2" fmla="*/ 94374 h 2612572"/>
                      <a:gd name="connsiteX3" fmla="*/ 4394993 w 4394993"/>
                      <a:gd name="connsiteY3" fmla="*/ 913547 h 2612572"/>
                      <a:gd name="connsiteX4" fmla="*/ 0 w 4394993"/>
                      <a:gd name="connsiteY4" fmla="*/ 2612572 h 2612572"/>
                      <a:gd name="connsiteX5" fmla="*/ 0 w 4394993"/>
                      <a:gd name="connsiteY5" fmla="*/ 0 h 2612572"/>
                      <a:gd name="connsiteX0" fmla="*/ 0 w 4394993"/>
                      <a:gd name="connsiteY0" fmla="*/ 0 h 2612572"/>
                      <a:gd name="connsiteX1" fmla="*/ 2306217 w 4394993"/>
                      <a:gd name="connsiteY1" fmla="*/ 46135 h 2612572"/>
                      <a:gd name="connsiteX2" fmla="*/ 3158930 w 4394993"/>
                      <a:gd name="connsiteY2" fmla="*/ 60650 h 2612572"/>
                      <a:gd name="connsiteX3" fmla="*/ 3645131 w 4394993"/>
                      <a:gd name="connsiteY3" fmla="*/ 94374 h 2612572"/>
                      <a:gd name="connsiteX4" fmla="*/ 4394993 w 4394993"/>
                      <a:gd name="connsiteY4" fmla="*/ 913547 h 2612572"/>
                      <a:gd name="connsiteX5" fmla="*/ 0 w 4394993"/>
                      <a:gd name="connsiteY5" fmla="*/ 2612572 h 2612572"/>
                      <a:gd name="connsiteX6" fmla="*/ 0 w 4394993"/>
                      <a:gd name="connsiteY6" fmla="*/ 0 h 2612572"/>
                      <a:gd name="connsiteX0" fmla="*/ 0 w 4394993"/>
                      <a:gd name="connsiteY0" fmla="*/ 0 h 2612572"/>
                      <a:gd name="connsiteX1" fmla="*/ 2679960 w 4394993"/>
                      <a:gd name="connsiteY1" fmla="*/ 292878 h 2612572"/>
                      <a:gd name="connsiteX2" fmla="*/ 3158930 w 4394993"/>
                      <a:gd name="connsiteY2" fmla="*/ 60650 h 2612572"/>
                      <a:gd name="connsiteX3" fmla="*/ 3645131 w 4394993"/>
                      <a:gd name="connsiteY3" fmla="*/ 94374 h 2612572"/>
                      <a:gd name="connsiteX4" fmla="*/ 4394993 w 4394993"/>
                      <a:gd name="connsiteY4" fmla="*/ 913547 h 2612572"/>
                      <a:gd name="connsiteX5" fmla="*/ 0 w 4394993"/>
                      <a:gd name="connsiteY5" fmla="*/ 2612572 h 2612572"/>
                      <a:gd name="connsiteX6" fmla="*/ 0 w 4394993"/>
                      <a:gd name="connsiteY6" fmla="*/ 0 h 2612572"/>
                      <a:gd name="connsiteX0" fmla="*/ 0 w 4394993"/>
                      <a:gd name="connsiteY0" fmla="*/ 0 h 2612572"/>
                      <a:gd name="connsiteX1" fmla="*/ 2679960 w 4394993"/>
                      <a:gd name="connsiteY1" fmla="*/ 292878 h 2612572"/>
                      <a:gd name="connsiteX2" fmla="*/ 3158930 w 4394993"/>
                      <a:gd name="connsiteY2" fmla="*/ 60650 h 2612572"/>
                      <a:gd name="connsiteX3" fmla="*/ 3645131 w 4394993"/>
                      <a:gd name="connsiteY3" fmla="*/ 94374 h 2612572"/>
                      <a:gd name="connsiteX4" fmla="*/ 4394993 w 4394993"/>
                      <a:gd name="connsiteY4" fmla="*/ 913547 h 2612572"/>
                      <a:gd name="connsiteX5" fmla="*/ 0 w 4394993"/>
                      <a:gd name="connsiteY5" fmla="*/ 2612572 h 2612572"/>
                      <a:gd name="connsiteX6" fmla="*/ 0 w 4394993"/>
                      <a:gd name="connsiteY6" fmla="*/ 0 h 2612572"/>
                      <a:gd name="connsiteX0" fmla="*/ 0 w 4394993"/>
                      <a:gd name="connsiteY0" fmla="*/ 9251 h 2621823"/>
                      <a:gd name="connsiteX1" fmla="*/ 2679960 w 4394993"/>
                      <a:gd name="connsiteY1" fmla="*/ 302129 h 2621823"/>
                      <a:gd name="connsiteX2" fmla="*/ 3158930 w 4394993"/>
                      <a:gd name="connsiteY2" fmla="*/ 69901 h 2621823"/>
                      <a:gd name="connsiteX3" fmla="*/ 3645131 w 4394993"/>
                      <a:gd name="connsiteY3" fmla="*/ 103625 h 2621823"/>
                      <a:gd name="connsiteX4" fmla="*/ 4394993 w 4394993"/>
                      <a:gd name="connsiteY4" fmla="*/ 922798 h 2621823"/>
                      <a:gd name="connsiteX5" fmla="*/ 0 w 4394993"/>
                      <a:gd name="connsiteY5" fmla="*/ 2621823 h 2621823"/>
                      <a:gd name="connsiteX6" fmla="*/ 0 w 4394993"/>
                      <a:gd name="connsiteY6" fmla="*/ 9251 h 2621823"/>
                      <a:gd name="connsiteX0" fmla="*/ 0 w 4394993"/>
                      <a:gd name="connsiteY0" fmla="*/ 21038 h 2633610"/>
                      <a:gd name="connsiteX1" fmla="*/ 2679960 w 4394993"/>
                      <a:gd name="connsiteY1" fmla="*/ 313916 h 2633610"/>
                      <a:gd name="connsiteX2" fmla="*/ 3158930 w 4394993"/>
                      <a:gd name="connsiteY2" fmla="*/ 81688 h 2633610"/>
                      <a:gd name="connsiteX3" fmla="*/ 3645131 w 4394993"/>
                      <a:gd name="connsiteY3" fmla="*/ 115412 h 2633610"/>
                      <a:gd name="connsiteX4" fmla="*/ 4394993 w 4394993"/>
                      <a:gd name="connsiteY4" fmla="*/ 934585 h 2633610"/>
                      <a:gd name="connsiteX5" fmla="*/ 0 w 4394993"/>
                      <a:gd name="connsiteY5" fmla="*/ 2633610 h 2633610"/>
                      <a:gd name="connsiteX6" fmla="*/ 0 w 4394993"/>
                      <a:gd name="connsiteY6" fmla="*/ 21038 h 2633610"/>
                      <a:gd name="connsiteX0" fmla="*/ 0 w 4394993"/>
                      <a:gd name="connsiteY0" fmla="*/ 16214 h 2628786"/>
                      <a:gd name="connsiteX1" fmla="*/ 2679960 w 4394993"/>
                      <a:gd name="connsiteY1" fmla="*/ 309092 h 2628786"/>
                      <a:gd name="connsiteX2" fmla="*/ 3158930 w 4394993"/>
                      <a:gd name="connsiteY2" fmla="*/ 76864 h 2628786"/>
                      <a:gd name="connsiteX3" fmla="*/ 3645131 w 4394993"/>
                      <a:gd name="connsiteY3" fmla="*/ 110588 h 2628786"/>
                      <a:gd name="connsiteX4" fmla="*/ 4394993 w 4394993"/>
                      <a:gd name="connsiteY4" fmla="*/ 929761 h 2628786"/>
                      <a:gd name="connsiteX5" fmla="*/ 0 w 4394993"/>
                      <a:gd name="connsiteY5" fmla="*/ 2628786 h 2628786"/>
                      <a:gd name="connsiteX6" fmla="*/ 0 w 4394993"/>
                      <a:gd name="connsiteY6" fmla="*/ 16214 h 2628786"/>
                      <a:gd name="connsiteX0" fmla="*/ 0 w 4394993"/>
                      <a:gd name="connsiteY0" fmla="*/ 21436 h 2634008"/>
                      <a:gd name="connsiteX1" fmla="*/ 2679960 w 4394993"/>
                      <a:gd name="connsiteY1" fmla="*/ 314314 h 2634008"/>
                      <a:gd name="connsiteX2" fmla="*/ 3148045 w 4394993"/>
                      <a:gd name="connsiteY2" fmla="*/ 74829 h 2634008"/>
                      <a:gd name="connsiteX3" fmla="*/ 3645131 w 4394993"/>
                      <a:gd name="connsiteY3" fmla="*/ 115810 h 2634008"/>
                      <a:gd name="connsiteX4" fmla="*/ 4394993 w 4394993"/>
                      <a:gd name="connsiteY4" fmla="*/ 934983 h 2634008"/>
                      <a:gd name="connsiteX5" fmla="*/ 0 w 4394993"/>
                      <a:gd name="connsiteY5" fmla="*/ 2634008 h 2634008"/>
                      <a:gd name="connsiteX6" fmla="*/ 0 w 4394993"/>
                      <a:gd name="connsiteY6" fmla="*/ 21436 h 2634008"/>
                      <a:gd name="connsiteX0" fmla="*/ 0 w 4394993"/>
                      <a:gd name="connsiteY0" fmla="*/ 21436 h 2634008"/>
                      <a:gd name="connsiteX1" fmla="*/ 2679960 w 4394993"/>
                      <a:gd name="connsiteY1" fmla="*/ 314314 h 2634008"/>
                      <a:gd name="connsiteX2" fmla="*/ 3148045 w 4394993"/>
                      <a:gd name="connsiteY2" fmla="*/ 74829 h 2634008"/>
                      <a:gd name="connsiteX3" fmla="*/ 3645131 w 4394993"/>
                      <a:gd name="connsiteY3" fmla="*/ 115810 h 2634008"/>
                      <a:gd name="connsiteX4" fmla="*/ 4394993 w 4394993"/>
                      <a:gd name="connsiteY4" fmla="*/ 934983 h 2634008"/>
                      <a:gd name="connsiteX5" fmla="*/ 0 w 4394993"/>
                      <a:gd name="connsiteY5" fmla="*/ 2634008 h 2634008"/>
                      <a:gd name="connsiteX6" fmla="*/ 0 w 4394993"/>
                      <a:gd name="connsiteY6" fmla="*/ 21436 h 2634008"/>
                      <a:gd name="connsiteX0" fmla="*/ 0 w 4394993"/>
                      <a:gd name="connsiteY0" fmla="*/ 18213 h 2630785"/>
                      <a:gd name="connsiteX1" fmla="*/ 2679960 w 4394993"/>
                      <a:gd name="connsiteY1" fmla="*/ 311091 h 2630785"/>
                      <a:gd name="connsiteX2" fmla="*/ 3148045 w 4394993"/>
                      <a:gd name="connsiteY2" fmla="*/ 71606 h 2630785"/>
                      <a:gd name="connsiteX3" fmla="*/ 3645131 w 4394993"/>
                      <a:gd name="connsiteY3" fmla="*/ 112587 h 2630785"/>
                      <a:gd name="connsiteX4" fmla="*/ 4394993 w 4394993"/>
                      <a:gd name="connsiteY4" fmla="*/ 931760 h 2630785"/>
                      <a:gd name="connsiteX5" fmla="*/ 0 w 4394993"/>
                      <a:gd name="connsiteY5" fmla="*/ 2630785 h 2630785"/>
                      <a:gd name="connsiteX6" fmla="*/ 0 w 4394993"/>
                      <a:gd name="connsiteY6" fmla="*/ 18213 h 2630785"/>
                      <a:gd name="connsiteX0" fmla="*/ 0 w 4394993"/>
                      <a:gd name="connsiteY0" fmla="*/ 29361 h 2641933"/>
                      <a:gd name="connsiteX1" fmla="*/ 2679960 w 4394993"/>
                      <a:gd name="connsiteY1" fmla="*/ 322239 h 2641933"/>
                      <a:gd name="connsiteX2" fmla="*/ 3148045 w 4394993"/>
                      <a:gd name="connsiteY2" fmla="*/ 82754 h 2641933"/>
                      <a:gd name="connsiteX3" fmla="*/ 3645131 w 4394993"/>
                      <a:gd name="connsiteY3" fmla="*/ 123735 h 2641933"/>
                      <a:gd name="connsiteX4" fmla="*/ 4394993 w 4394993"/>
                      <a:gd name="connsiteY4" fmla="*/ 942908 h 2641933"/>
                      <a:gd name="connsiteX5" fmla="*/ 0 w 4394993"/>
                      <a:gd name="connsiteY5" fmla="*/ 2641933 h 2641933"/>
                      <a:gd name="connsiteX6" fmla="*/ 0 w 4394993"/>
                      <a:gd name="connsiteY6" fmla="*/ 29361 h 2641933"/>
                      <a:gd name="connsiteX0" fmla="*/ 0 w 4394993"/>
                      <a:gd name="connsiteY0" fmla="*/ 21450 h 2634022"/>
                      <a:gd name="connsiteX1" fmla="*/ 2679960 w 4394993"/>
                      <a:gd name="connsiteY1" fmla="*/ 314328 h 2634022"/>
                      <a:gd name="connsiteX2" fmla="*/ 3148045 w 4394993"/>
                      <a:gd name="connsiteY2" fmla="*/ 74843 h 2634022"/>
                      <a:gd name="connsiteX3" fmla="*/ 3670531 w 4394993"/>
                      <a:gd name="connsiteY3" fmla="*/ 141224 h 2634022"/>
                      <a:gd name="connsiteX4" fmla="*/ 4394993 w 4394993"/>
                      <a:gd name="connsiteY4" fmla="*/ 934997 h 2634022"/>
                      <a:gd name="connsiteX5" fmla="*/ 0 w 4394993"/>
                      <a:gd name="connsiteY5" fmla="*/ 2634022 h 2634022"/>
                      <a:gd name="connsiteX6" fmla="*/ 0 w 4394993"/>
                      <a:gd name="connsiteY6" fmla="*/ 21450 h 2634022"/>
                      <a:gd name="connsiteX0" fmla="*/ 0 w 4394993"/>
                      <a:gd name="connsiteY0" fmla="*/ 21450 h 2634022"/>
                      <a:gd name="connsiteX1" fmla="*/ 2679960 w 4394993"/>
                      <a:gd name="connsiteY1" fmla="*/ 314328 h 2634022"/>
                      <a:gd name="connsiteX2" fmla="*/ 3148045 w 4394993"/>
                      <a:gd name="connsiteY2" fmla="*/ 74843 h 2634022"/>
                      <a:gd name="connsiteX3" fmla="*/ 3670531 w 4394993"/>
                      <a:gd name="connsiteY3" fmla="*/ 141224 h 2634022"/>
                      <a:gd name="connsiteX4" fmla="*/ 4394993 w 4394993"/>
                      <a:gd name="connsiteY4" fmla="*/ 934997 h 2634022"/>
                      <a:gd name="connsiteX5" fmla="*/ 3859245 w 4394993"/>
                      <a:gd name="connsiteY5" fmla="*/ 1130756 h 2634022"/>
                      <a:gd name="connsiteX6" fmla="*/ 0 w 4394993"/>
                      <a:gd name="connsiteY6" fmla="*/ 2634022 h 2634022"/>
                      <a:gd name="connsiteX7" fmla="*/ 0 w 4394993"/>
                      <a:gd name="connsiteY7" fmla="*/ 21450 h 2634022"/>
                      <a:gd name="connsiteX0" fmla="*/ 0 w 4465217"/>
                      <a:gd name="connsiteY0" fmla="*/ 21450 h 2634022"/>
                      <a:gd name="connsiteX1" fmla="*/ 2679960 w 4465217"/>
                      <a:gd name="connsiteY1" fmla="*/ 314328 h 2634022"/>
                      <a:gd name="connsiteX2" fmla="*/ 3148045 w 4465217"/>
                      <a:gd name="connsiteY2" fmla="*/ 74843 h 2634022"/>
                      <a:gd name="connsiteX3" fmla="*/ 3670531 w 4465217"/>
                      <a:gd name="connsiteY3" fmla="*/ 141224 h 2634022"/>
                      <a:gd name="connsiteX4" fmla="*/ 4394993 w 4465217"/>
                      <a:gd name="connsiteY4" fmla="*/ 934997 h 2634022"/>
                      <a:gd name="connsiteX5" fmla="*/ 4465217 w 4465217"/>
                      <a:gd name="connsiteY5" fmla="*/ 1348470 h 2634022"/>
                      <a:gd name="connsiteX6" fmla="*/ 0 w 4465217"/>
                      <a:gd name="connsiteY6" fmla="*/ 2634022 h 2634022"/>
                      <a:gd name="connsiteX7" fmla="*/ 0 w 4465217"/>
                      <a:gd name="connsiteY7" fmla="*/ 21450 h 2634022"/>
                      <a:gd name="connsiteX0" fmla="*/ 0 w 4465217"/>
                      <a:gd name="connsiteY0" fmla="*/ 21450 h 2634022"/>
                      <a:gd name="connsiteX1" fmla="*/ 2679960 w 4465217"/>
                      <a:gd name="connsiteY1" fmla="*/ 314328 h 2634022"/>
                      <a:gd name="connsiteX2" fmla="*/ 3148045 w 4465217"/>
                      <a:gd name="connsiteY2" fmla="*/ 74843 h 2634022"/>
                      <a:gd name="connsiteX3" fmla="*/ 3670531 w 4465217"/>
                      <a:gd name="connsiteY3" fmla="*/ 141224 h 2634022"/>
                      <a:gd name="connsiteX4" fmla="*/ 4394993 w 4465217"/>
                      <a:gd name="connsiteY4" fmla="*/ 934997 h 2634022"/>
                      <a:gd name="connsiteX5" fmla="*/ 4465217 w 4465217"/>
                      <a:gd name="connsiteY5" fmla="*/ 1348470 h 2634022"/>
                      <a:gd name="connsiteX6" fmla="*/ 3296817 w 4465217"/>
                      <a:gd name="connsiteY6" fmla="*/ 1678671 h 2634022"/>
                      <a:gd name="connsiteX7" fmla="*/ 0 w 4465217"/>
                      <a:gd name="connsiteY7" fmla="*/ 2634022 h 2634022"/>
                      <a:gd name="connsiteX8" fmla="*/ 0 w 4465217"/>
                      <a:gd name="connsiteY8" fmla="*/ 21450 h 2634022"/>
                      <a:gd name="connsiteX0" fmla="*/ 0 w 4465217"/>
                      <a:gd name="connsiteY0" fmla="*/ 21450 h 2634022"/>
                      <a:gd name="connsiteX1" fmla="*/ 2679960 w 4465217"/>
                      <a:gd name="connsiteY1" fmla="*/ 314328 h 2634022"/>
                      <a:gd name="connsiteX2" fmla="*/ 3148045 w 4465217"/>
                      <a:gd name="connsiteY2" fmla="*/ 74843 h 2634022"/>
                      <a:gd name="connsiteX3" fmla="*/ 3670531 w 4465217"/>
                      <a:gd name="connsiteY3" fmla="*/ 141224 h 2634022"/>
                      <a:gd name="connsiteX4" fmla="*/ 4394993 w 4465217"/>
                      <a:gd name="connsiteY4" fmla="*/ 934997 h 2634022"/>
                      <a:gd name="connsiteX5" fmla="*/ 4465217 w 4465217"/>
                      <a:gd name="connsiteY5" fmla="*/ 1348470 h 2634022"/>
                      <a:gd name="connsiteX6" fmla="*/ 4171303 w 4465217"/>
                      <a:gd name="connsiteY6" fmla="*/ 1689557 h 2634022"/>
                      <a:gd name="connsiteX7" fmla="*/ 0 w 4465217"/>
                      <a:gd name="connsiteY7" fmla="*/ 2634022 h 2634022"/>
                      <a:gd name="connsiteX8" fmla="*/ 0 w 4465217"/>
                      <a:gd name="connsiteY8" fmla="*/ 21450 h 2634022"/>
                      <a:gd name="connsiteX0" fmla="*/ 0 w 4487666"/>
                      <a:gd name="connsiteY0" fmla="*/ 21450 h 2634022"/>
                      <a:gd name="connsiteX1" fmla="*/ 2679960 w 4487666"/>
                      <a:gd name="connsiteY1" fmla="*/ 314328 h 2634022"/>
                      <a:gd name="connsiteX2" fmla="*/ 3148045 w 4487666"/>
                      <a:gd name="connsiteY2" fmla="*/ 74843 h 2634022"/>
                      <a:gd name="connsiteX3" fmla="*/ 3670531 w 4487666"/>
                      <a:gd name="connsiteY3" fmla="*/ 141224 h 2634022"/>
                      <a:gd name="connsiteX4" fmla="*/ 4394993 w 4487666"/>
                      <a:gd name="connsiteY4" fmla="*/ 934997 h 2634022"/>
                      <a:gd name="connsiteX5" fmla="*/ 4465217 w 4487666"/>
                      <a:gd name="connsiteY5" fmla="*/ 1348470 h 2634022"/>
                      <a:gd name="connsiteX6" fmla="*/ 4171303 w 4487666"/>
                      <a:gd name="connsiteY6" fmla="*/ 1689557 h 2634022"/>
                      <a:gd name="connsiteX7" fmla="*/ 0 w 4487666"/>
                      <a:gd name="connsiteY7" fmla="*/ 2634022 h 2634022"/>
                      <a:gd name="connsiteX8" fmla="*/ 0 w 4487666"/>
                      <a:gd name="connsiteY8" fmla="*/ 21450 h 2634022"/>
                      <a:gd name="connsiteX0" fmla="*/ 0 w 4494029"/>
                      <a:gd name="connsiteY0" fmla="*/ 21450 h 2634022"/>
                      <a:gd name="connsiteX1" fmla="*/ 2679960 w 4494029"/>
                      <a:gd name="connsiteY1" fmla="*/ 314328 h 2634022"/>
                      <a:gd name="connsiteX2" fmla="*/ 3148045 w 4494029"/>
                      <a:gd name="connsiteY2" fmla="*/ 74843 h 2634022"/>
                      <a:gd name="connsiteX3" fmla="*/ 3670531 w 4494029"/>
                      <a:gd name="connsiteY3" fmla="*/ 141224 h 2634022"/>
                      <a:gd name="connsiteX4" fmla="*/ 4394993 w 4494029"/>
                      <a:gd name="connsiteY4" fmla="*/ 934997 h 2634022"/>
                      <a:gd name="connsiteX5" fmla="*/ 4465217 w 4494029"/>
                      <a:gd name="connsiteY5" fmla="*/ 1348470 h 2634022"/>
                      <a:gd name="connsiteX6" fmla="*/ 4171303 w 4494029"/>
                      <a:gd name="connsiteY6" fmla="*/ 1689557 h 2634022"/>
                      <a:gd name="connsiteX7" fmla="*/ 0 w 4494029"/>
                      <a:gd name="connsiteY7" fmla="*/ 2634022 h 2634022"/>
                      <a:gd name="connsiteX8" fmla="*/ 0 w 4494029"/>
                      <a:gd name="connsiteY8"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71303 w 4497210"/>
                      <a:gd name="connsiteY6" fmla="*/ 1689557 h 2634022"/>
                      <a:gd name="connsiteX7" fmla="*/ 0 w 4497210"/>
                      <a:gd name="connsiteY7" fmla="*/ 2634022 h 2634022"/>
                      <a:gd name="connsiteX8" fmla="*/ 0 w 4497210"/>
                      <a:gd name="connsiteY8"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71303 w 4497210"/>
                      <a:gd name="connsiteY6" fmla="*/ 1689557 h 2634022"/>
                      <a:gd name="connsiteX7" fmla="*/ 0 w 4497210"/>
                      <a:gd name="connsiteY7" fmla="*/ 2634022 h 2634022"/>
                      <a:gd name="connsiteX8" fmla="*/ 0 w 4497210"/>
                      <a:gd name="connsiteY8"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71303 w 4497210"/>
                      <a:gd name="connsiteY6" fmla="*/ 1689557 h 2634022"/>
                      <a:gd name="connsiteX7" fmla="*/ 2843243 w 4497210"/>
                      <a:gd name="connsiteY7" fmla="*/ 1987099 h 2634022"/>
                      <a:gd name="connsiteX8" fmla="*/ 0 w 4497210"/>
                      <a:gd name="connsiteY8" fmla="*/ 2634022 h 2634022"/>
                      <a:gd name="connsiteX9" fmla="*/ 0 w 4497210"/>
                      <a:gd name="connsiteY9"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71303 w 4497210"/>
                      <a:gd name="connsiteY6" fmla="*/ 1689557 h 2634022"/>
                      <a:gd name="connsiteX7" fmla="*/ 3949958 w 4497210"/>
                      <a:gd name="connsiteY7" fmla="*/ 2324556 h 2634022"/>
                      <a:gd name="connsiteX8" fmla="*/ 0 w 4497210"/>
                      <a:gd name="connsiteY8" fmla="*/ 2634022 h 2634022"/>
                      <a:gd name="connsiteX9" fmla="*/ 0 w 4497210"/>
                      <a:gd name="connsiteY9"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96703 w 4497210"/>
                      <a:gd name="connsiteY6" fmla="*/ 1700443 h 2634022"/>
                      <a:gd name="connsiteX7" fmla="*/ 3949958 w 4497210"/>
                      <a:gd name="connsiteY7" fmla="*/ 2324556 h 2634022"/>
                      <a:gd name="connsiteX8" fmla="*/ 0 w 4497210"/>
                      <a:gd name="connsiteY8" fmla="*/ 2634022 h 2634022"/>
                      <a:gd name="connsiteX9" fmla="*/ 0 w 4497210"/>
                      <a:gd name="connsiteY9"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96703 w 4497210"/>
                      <a:gd name="connsiteY6" fmla="*/ 1700443 h 2634022"/>
                      <a:gd name="connsiteX7" fmla="*/ 3949958 w 4497210"/>
                      <a:gd name="connsiteY7" fmla="*/ 2324556 h 2634022"/>
                      <a:gd name="connsiteX8" fmla="*/ 0 w 4497210"/>
                      <a:gd name="connsiteY8" fmla="*/ 2634022 h 2634022"/>
                      <a:gd name="connsiteX9" fmla="*/ 0 w 4497210"/>
                      <a:gd name="connsiteY9"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96703 w 4497210"/>
                      <a:gd name="connsiteY6" fmla="*/ 1700443 h 2634022"/>
                      <a:gd name="connsiteX7" fmla="*/ 3949958 w 4497210"/>
                      <a:gd name="connsiteY7" fmla="*/ 2324556 h 2634022"/>
                      <a:gd name="connsiteX8" fmla="*/ 0 w 4497210"/>
                      <a:gd name="connsiteY8" fmla="*/ 2634022 h 2634022"/>
                      <a:gd name="connsiteX9" fmla="*/ 0 w 4497210"/>
                      <a:gd name="connsiteY9"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38646 w 4497210"/>
                      <a:gd name="connsiteY6" fmla="*/ 1714957 h 2634022"/>
                      <a:gd name="connsiteX7" fmla="*/ 3949958 w 4497210"/>
                      <a:gd name="connsiteY7" fmla="*/ 2324556 h 2634022"/>
                      <a:gd name="connsiteX8" fmla="*/ 0 w 4497210"/>
                      <a:gd name="connsiteY8" fmla="*/ 2634022 h 2634022"/>
                      <a:gd name="connsiteX9" fmla="*/ 0 w 4497210"/>
                      <a:gd name="connsiteY9"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38646 w 4497210"/>
                      <a:gd name="connsiteY6" fmla="*/ 1714957 h 2634022"/>
                      <a:gd name="connsiteX7" fmla="*/ 3949958 w 4497210"/>
                      <a:gd name="connsiteY7" fmla="*/ 2324556 h 2634022"/>
                      <a:gd name="connsiteX8" fmla="*/ 0 w 4497210"/>
                      <a:gd name="connsiteY8" fmla="*/ 2634022 h 2634022"/>
                      <a:gd name="connsiteX9" fmla="*/ 0 w 4497210"/>
                      <a:gd name="connsiteY9"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38646 w 4497210"/>
                      <a:gd name="connsiteY6" fmla="*/ 1714957 h 2634022"/>
                      <a:gd name="connsiteX7" fmla="*/ 3949958 w 4497210"/>
                      <a:gd name="connsiteY7" fmla="*/ 2324556 h 2634022"/>
                      <a:gd name="connsiteX8" fmla="*/ 0 w 4497210"/>
                      <a:gd name="connsiteY8" fmla="*/ 2634022 h 2634022"/>
                      <a:gd name="connsiteX9" fmla="*/ 0 w 4497210"/>
                      <a:gd name="connsiteY9"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60418 w 4497210"/>
                      <a:gd name="connsiteY6" fmla="*/ 1722214 h 2634022"/>
                      <a:gd name="connsiteX7" fmla="*/ 3949958 w 4497210"/>
                      <a:gd name="connsiteY7" fmla="*/ 2324556 h 2634022"/>
                      <a:gd name="connsiteX8" fmla="*/ 0 w 4497210"/>
                      <a:gd name="connsiteY8" fmla="*/ 2634022 h 2634022"/>
                      <a:gd name="connsiteX9" fmla="*/ 0 w 4497210"/>
                      <a:gd name="connsiteY9"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60418 w 4497210"/>
                      <a:gd name="connsiteY6" fmla="*/ 1722214 h 2634022"/>
                      <a:gd name="connsiteX7" fmla="*/ 3949958 w 4497210"/>
                      <a:gd name="connsiteY7" fmla="*/ 2324556 h 2634022"/>
                      <a:gd name="connsiteX8" fmla="*/ 0 w 4497210"/>
                      <a:gd name="connsiteY8" fmla="*/ 2634022 h 2634022"/>
                      <a:gd name="connsiteX9" fmla="*/ 0 w 4497210"/>
                      <a:gd name="connsiteY9"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60418 w 4497210"/>
                      <a:gd name="connsiteY6" fmla="*/ 1722214 h 2634022"/>
                      <a:gd name="connsiteX7" fmla="*/ 3949958 w 4497210"/>
                      <a:gd name="connsiteY7" fmla="*/ 2324556 h 2634022"/>
                      <a:gd name="connsiteX8" fmla="*/ 0 w 4497210"/>
                      <a:gd name="connsiteY8" fmla="*/ 2634022 h 2634022"/>
                      <a:gd name="connsiteX9" fmla="*/ 0 w 4497210"/>
                      <a:gd name="connsiteY9"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45904 w 4497210"/>
                      <a:gd name="connsiteY6" fmla="*/ 1722214 h 2634022"/>
                      <a:gd name="connsiteX7" fmla="*/ 3949958 w 4497210"/>
                      <a:gd name="connsiteY7" fmla="*/ 2324556 h 2634022"/>
                      <a:gd name="connsiteX8" fmla="*/ 0 w 4497210"/>
                      <a:gd name="connsiteY8" fmla="*/ 2634022 h 2634022"/>
                      <a:gd name="connsiteX9" fmla="*/ 0 w 4497210"/>
                      <a:gd name="connsiteY9"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60418 w 4497210"/>
                      <a:gd name="connsiteY6" fmla="*/ 1722214 h 2634022"/>
                      <a:gd name="connsiteX7" fmla="*/ 3949958 w 4497210"/>
                      <a:gd name="connsiteY7" fmla="*/ 2324556 h 2634022"/>
                      <a:gd name="connsiteX8" fmla="*/ 0 w 4497210"/>
                      <a:gd name="connsiteY8" fmla="*/ 2634022 h 2634022"/>
                      <a:gd name="connsiteX9" fmla="*/ 0 w 4497210"/>
                      <a:gd name="connsiteY9"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60418 w 4497210"/>
                      <a:gd name="connsiteY6" fmla="*/ 1722214 h 2634022"/>
                      <a:gd name="connsiteX7" fmla="*/ 3949958 w 4497210"/>
                      <a:gd name="connsiteY7" fmla="*/ 2324556 h 2634022"/>
                      <a:gd name="connsiteX8" fmla="*/ 0 w 4497210"/>
                      <a:gd name="connsiteY8" fmla="*/ 2634022 h 2634022"/>
                      <a:gd name="connsiteX9" fmla="*/ 0 w 4497210"/>
                      <a:gd name="connsiteY9"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60418 w 4497210"/>
                      <a:gd name="connsiteY6" fmla="*/ 1722214 h 2634022"/>
                      <a:gd name="connsiteX7" fmla="*/ 3949958 w 4497210"/>
                      <a:gd name="connsiteY7" fmla="*/ 2324556 h 2634022"/>
                      <a:gd name="connsiteX8" fmla="*/ 0 w 4497210"/>
                      <a:gd name="connsiteY8" fmla="*/ 2634022 h 2634022"/>
                      <a:gd name="connsiteX9" fmla="*/ 0 w 4497210"/>
                      <a:gd name="connsiteY9"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49532 w 4497210"/>
                      <a:gd name="connsiteY6" fmla="*/ 1725842 h 2634022"/>
                      <a:gd name="connsiteX7" fmla="*/ 3949958 w 4497210"/>
                      <a:gd name="connsiteY7" fmla="*/ 2324556 h 2634022"/>
                      <a:gd name="connsiteX8" fmla="*/ 0 w 4497210"/>
                      <a:gd name="connsiteY8" fmla="*/ 2634022 h 2634022"/>
                      <a:gd name="connsiteX9" fmla="*/ 0 w 4497210"/>
                      <a:gd name="connsiteY9"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49532 w 4497210"/>
                      <a:gd name="connsiteY6" fmla="*/ 1725842 h 2634022"/>
                      <a:gd name="connsiteX7" fmla="*/ 3949958 w 4497210"/>
                      <a:gd name="connsiteY7" fmla="*/ 2324556 h 2634022"/>
                      <a:gd name="connsiteX8" fmla="*/ 3514529 w 4497210"/>
                      <a:gd name="connsiteY8" fmla="*/ 2357213 h 2634022"/>
                      <a:gd name="connsiteX9" fmla="*/ 0 w 4497210"/>
                      <a:gd name="connsiteY9" fmla="*/ 2634022 h 2634022"/>
                      <a:gd name="connsiteX10" fmla="*/ 0 w 4497210"/>
                      <a:gd name="connsiteY10"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49532 w 4497210"/>
                      <a:gd name="connsiteY6" fmla="*/ 1725842 h 2634022"/>
                      <a:gd name="connsiteX7" fmla="*/ 3949958 w 4497210"/>
                      <a:gd name="connsiteY7" fmla="*/ 2324556 h 2634022"/>
                      <a:gd name="connsiteX8" fmla="*/ 3663300 w 4497210"/>
                      <a:gd name="connsiteY8" fmla="*/ 2408013 h 2634022"/>
                      <a:gd name="connsiteX9" fmla="*/ 0 w 4497210"/>
                      <a:gd name="connsiteY9" fmla="*/ 2634022 h 2634022"/>
                      <a:gd name="connsiteX10" fmla="*/ 0 w 4497210"/>
                      <a:gd name="connsiteY10"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49532 w 4497210"/>
                      <a:gd name="connsiteY6" fmla="*/ 1725842 h 2634022"/>
                      <a:gd name="connsiteX7" fmla="*/ 3949958 w 4497210"/>
                      <a:gd name="connsiteY7" fmla="*/ 2324556 h 2634022"/>
                      <a:gd name="connsiteX8" fmla="*/ 3663300 w 4497210"/>
                      <a:gd name="connsiteY8" fmla="*/ 2408013 h 2634022"/>
                      <a:gd name="connsiteX9" fmla="*/ 0 w 4497210"/>
                      <a:gd name="connsiteY9" fmla="*/ 2634022 h 2634022"/>
                      <a:gd name="connsiteX10" fmla="*/ 0 w 4497210"/>
                      <a:gd name="connsiteY10"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49532 w 4497210"/>
                      <a:gd name="connsiteY6" fmla="*/ 1725842 h 2634022"/>
                      <a:gd name="connsiteX7" fmla="*/ 3949958 w 4497210"/>
                      <a:gd name="connsiteY7" fmla="*/ 2324556 h 2634022"/>
                      <a:gd name="connsiteX8" fmla="*/ 3663300 w 4497210"/>
                      <a:gd name="connsiteY8" fmla="*/ 2408013 h 2634022"/>
                      <a:gd name="connsiteX9" fmla="*/ 0 w 4497210"/>
                      <a:gd name="connsiteY9" fmla="*/ 2634022 h 2634022"/>
                      <a:gd name="connsiteX10" fmla="*/ 0 w 4497210"/>
                      <a:gd name="connsiteY10"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49532 w 4497210"/>
                      <a:gd name="connsiteY6" fmla="*/ 1725842 h 2634022"/>
                      <a:gd name="connsiteX7" fmla="*/ 3949958 w 4497210"/>
                      <a:gd name="connsiteY7" fmla="*/ 2324556 h 2634022"/>
                      <a:gd name="connsiteX8" fmla="*/ 3663300 w 4497210"/>
                      <a:gd name="connsiteY8" fmla="*/ 2408013 h 2634022"/>
                      <a:gd name="connsiteX9" fmla="*/ 2429441 w 4497210"/>
                      <a:gd name="connsiteY9" fmla="*/ 2481746 h 2634022"/>
                      <a:gd name="connsiteX10" fmla="*/ 0 w 4497210"/>
                      <a:gd name="connsiteY10" fmla="*/ 2634022 h 2634022"/>
                      <a:gd name="connsiteX11" fmla="*/ 0 w 4497210"/>
                      <a:gd name="connsiteY11"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49532 w 4497210"/>
                      <a:gd name="connsiteY6" fmla="*/ 1725842 h 2634022"/>
                      <a:gd name="connsiteX7" fmla="*/ 3949958 w 4497210"/>
                      <a:gd name="connsiteY7" fmla="*/ 2324556 h 2634022"/>
                      <a:gd name="connsiteX8" fmla="*/ 3663300 w 4497210"/>
                      <a:gd name="connsiteY8" fmla="*/ 2408013 h 2634022"/>
                      <a:gd name="connsiteX9" fmla="*/ 2624513 w 4497210"/>
                      <a:gd name="connsiteY9" fmla="*/ 1396658 h 2634022"/>
                      <a:gd name="connsiteX10" fmla="*/ 0 w 4497210"/>
                      <a:gd name="connsiteY10" fmla="*/ 2634022 h 2634022"/>
                      <a:gd name="connsiteX11" fmla="*/ 0 w 4497210"/>
                      <a:gd name="connsiteY11"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49532 w 4497210"/>
                      <a:gd name="connsiteY6" fmla="*/ 1725842 h 2634022"/>
                      <a:gd name="connsiteX7" fmla="*/ 3949958 w 4497210"/>
                      <a:gd name="connsiteY7" fmla="*/ 2324556 h 2634022"/>
                      <a:gd name="connsiteX8" fmla="*/ 3663300 w 4497210"/>
                      <a:gd name="connsiteY8" fmla="*/ 2408013 h 2634022"/>
                      <a:gd name="connsiteX9" fmla="*/ 2606225 w 4497210"/>
                      <a:gd name="connsiteY9" fmla="*/ 1401230 h 2634022"/>
                      <a:gd name="connsiteX10" fmla="*/ 0 w 4497210"/>
                      <a:gd name="connsiteY10" fmla="*/ 2634022 h 2634022"/>
                      <a:gd name="connsiteX11" fmla="*/ 0 w 4497210"/>
                      <a:gd name="connsiteY11"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49532 w 4497210"/>
                      <a:gd name="connsiteY6" fmla="*/ 1725842 h 2634022"/>
                      <a:gd name="connsiteX7" fmla="*/ 3949958 w 4497210"/>
                      <a:gd name="connsiteY7" fmla="*/ 2324556 h 2634022"/>
                      <a:gd name="connsiteX8" fmla="*/ 3663300 w 4497210"/>
                      <a:gd name="connsiteY8" fmla="*/ 2408013 h 2634022"/>
                      <a:gd name="connsiteX9" fmla="*/ 2606225 w 4497210"/>
                      <a:gd name="connsiteY9" fmla="*/ 1401230 h 2634022"/>
                      <a:gd name="connsiteX10" fmla="*/ 1824413 w 4497210"/>
                      <a:gd name="connsiteY10" fmla="*/ 1763942 h 2634022"/>
                      <a:gd name="connsiteX11" fmla="*/ 0 w 4497210"/>
                      <a:gd name="connsiteY11" fmla="*/ 2634022 h 2634022"/>
                      <a:gd name="connsiteX12" fmla="*/ 0 w 4497210"/>
                      <a:gd name="connsiteY12"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49532 w 4497210"/>
                      <a:gd name="connsiteY6" fmla="*/ 1725842 h 2634022"/>
                      <a:gd name="connsiteX7" fmla="*/ 3949958 w 4497210"/>
                      <a:gd name="connsiteY7" fmla="*/ 2324556 h 2634022"/>
                      <a:gd name="connsiteX8" fmla="*/ 3663300 w 4497210"/>
                      <a:gd name="connsiteY8" fmla="*/ 2408013 h 2634022"/>
                      <a:gd name="connsiteX9" fmla="*/ 2606225 w 4497210"/>
                      <a:gd name="connsiteY9" fmla="*/ 1401230 h 2634022"/>
                      <a:gd name="connsiteX10" fmla="*/ 2139881 w 4497210"/>
                      <a:gd name="connsiteY10" fmla="*/ 1302170 h 2634022"/>
                      <a:gd name="connsiteX11" fmla="*/ 0 w 4497210"/>
                      <a:gd name="connsiteY11" fmla="*/ 2634022 h 2634022"/>
                      <a:gd name="connsiteX12" fmla="*/ 0 w 4497210"/>
                      <a:gd name="connsiteY12"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49532 w 4497210"/>
                      <a:gd name="connsiteY6" fmla="*/ 1725842 h 2634022"/>
                      <a:gd name="connsiteX7" fmla="*/ 3949958 w 4497210"/>
                      <a:gd name="connsiteY7" fmla="*/ 2324556 h 2634022"/>
                      <a:gd name="connsiteX8" fmla="*/ 3663300 w 4497210"/>
                      <a:gd name="connsiteY8" fmla="*/ 2408013 h 2634022"/>
                      <a:gd name="connsiteX9" fmla="*/ 2606225 w 4497210"/>
                      <a:gd name="connsiteY9" fmla="*/ 1401230 h 2634022"/>
                      <a:gd name="connsiteX10" fmla="*/ 2139881 w 4497210"/>
                      <a:gd name="connsiteY10" fmla="*/ 1302170 h 2634022"/>
                      <a:gd name="connsiteX11" fmla="*/ 0 w 4497210"/>
                      <a:gd name="connsiteY11" fmla="*/ 2634022 h 2634022"/>
                      <a:gd name="connsiteX12" fmla="*/ 0 w 4497210"/>
                      <a:gd name="connsiteY12"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49532 w 4497210"/>
                      <a:gd name="connsiteY6" fmla="*/ 1725842 h 2634022"/>
                      <a:gd name="connsiteX7" fmla="*/ 3949958 w 4497210"/>
                      <a:gd name="connsiteY7" fmla="*/ 2324556 h 2634022"/>
                      <a:gd name="connsiteX8" fmla="*/ 3663300 w 4497210"/>
                      <a:gd name="connsiteY8" fmla="*/ 2408013 h 2634022"/>
                      <a:gd name="connsiteX9" fmla="*/ 2606225 w 4497210"/>
                      <a:gd name="connsiteY9" fmla="*/ 1401230 h 2634022"/>
                      <a:gd name="connsiteX10" fmla="*/ 2139881 w 4497210"/>
                      <a:gd name="connsiteY10" fmla="*/ 1302170 h 2634022"/>
                      <a:gd name="connsiteX11" fmla="*/ 0 w 4497210"/>
                      <a:gd name="connsiteY11" fmla="*/ 2634022 h 2634022"/>
                      <a:gd name="connsiteX12" fmla="*/ 0 w 4497210"/>
                      <a:gd name="connsiteY12"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49532 w 4497210"/>
                      <a:gd name="connsiteY6" fmla="*/ 1725842 h 2634022"/>
                      <a:gd name="connsiteX7" fmla="*/ 3949958 w 4497210"/>
                      <a:gd name="connsiteY7" fmla="*/ 2324556 h 2634022"/>
                      <a:gd name="connsiteX8" fmla="*/ 3663300 w 4497210"/>
                      <a:gd name="connsiteY8" fmla="*/ 2408013 h 2634022"/>
                      <a:gd name="connsiteX9" fmla="*/ 2606225 w 4497210"/>
                      <a:gd name="connsiteY9" fmla="*/ 1401230 h 2634022"/>
                      <a:gd name="connsiteX10" fmla="*/ 2139881 w 4497210"/>
                      <a:gd name="connsiteY10" fmla="*/ 1302170 h 2634022"/>
                      <a:gd name="connsiteX11" fmla="*/ 1371785 w 4497210"/>
                      <a:gd name="connsiteY11" fmla="*/ 1777658 h 2634022"/>
                      <a:gd name="connsiteX12" fmla="*/ 0 w 4497210"/>
                      <a:gd name="connsiteY12" fmla="*/ 2634022 h 2634022"/>
                      <a:gd name="connsiteX13" fmla="*/ 0 w 4497210"/>
                      <a:gd name="connsiteY13"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49532 w 4497210"/>
                      <a:gd name="connsiteY6" fmla="*/ 1725842 h 2634022"/>
                      <a:gd name="connsiteX7" fmla="*/ 3949958 w 4497210"/>
                      <a:gd name="connsiteY7" fmla="*/ 2324556 h 2634022"/>
                      <a:gd name="connsiteX8" fmla="*/ 3663300 w 4497210"/>
                      <a:gd name="connsiteY8" fmla="*/ 2408013 h 2634022"/>
                      <a:gd name="connsiteX9" fmla="*/ 2606225 w 4497210"/>
                      <a:gd name="connsiteY9" fmla="*/ 1401230 h 2634022"/>
                      <a:gd name="connsiteX10" fmla="*/ 2139881 w 4497210"/>
                      <a:gd name="connsiteY10" fmla="*/ 1302170 h 2634022"/>
                      <a:gd name="connsiteX11" fmla="*/ 1422077 w 4497210"/>
                      <a:gd name="connsiteY11" fmla="*/ 1261022 h 2634022"/>
                      <a:gd name="connsiteX12" fmla="*/ 0 w 4497210"/>
                      <a:gd name="connsiteY12" fmla="*/ 2634022 h 2634022"/>
                      <a:gd name="connsiteX13" fmla="*/ 0 w 4497210"/>
                      <a:gd name="connsiteY13"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49532 w 4497210"/>
                      <a:gd name="connsiteY6" fmla="*/ 1725842 h 2634022"/>
                      <a:gd name="connsiteX7" fmla="*/ 3949958 w 4497210"/>
                      <a:gd name="connsiteY7" fmla="*/ 2324556 h 2634022"/>
                      <a:gd name="connsiteX8" fmla="*/ 3663300 w 4497210"/>
                      <a:gd name="connsiteY8" fmla="*/ 2408013 h 2634022"/>
                      <a:gd name="connsiteX9" fmla="*/ 2606225 w 4497210"/>
                      <a:gd name="connsiteY9" fmla="*/ 1401230 h 2634022"/>
                      <a:gd name="connsiteX10" fmla="*/ 2139881 w 4497210"/>
                      <a:gd name="connsiteY10" fmla="*/ 1302170 h 2634022"/>
                      <a:gd name="connsiteX11" fmla="*/ 1422077 w 4497210"/>
                      <a:gd name="connsiteY11" fmla="*/ 1261022 h 2634022"/>
                      <a:gd name="connsiteX12" fmla="*/ 0 w 4497210"/>
                      <a:gd name="connsiteY12" fmla="*/ 2634022 h 2634022"/>
                      <a:gd name="connsiteX13" fmla="*/ 0 w 4497210"/>
                      <a:gd name="connsiteY13"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49532 w 4497210"/>
                      <a:gd name="connsiteY6" fmla="*/ 1725842 h 2634022"/>
                      <a:gd name="connsiteX7" fmla="*/ 3949958 w 4497210"/>
                      <a:gd name="connsiteY7" fmla="*/ 2324556 h 2634022"/>
                      <a:gd name="connsiteX8" fmla="*/ 3663300 w 4497210"/>
                      <a:gd name="connsiteY8" fmla="*/ 2408013 h 2634022"/>
                      <a:gd name="connsiteX9" fmla="*/ 2606225 w 4497210"/>
                      <a:gd name="connsiteY9" fmla="*/ 1401230 h 2634022"/>
                      <a:gd name="connsiteX10" fmla="*/ 2139881 w 4497210"/>
                      <a:gd name="connsiteY10" fmla="*/ 1302170 h 2634022"/>
                      <a:gd name="connsiteX11" fmla="*/ 1422077 w 4497210"/>
                      <a:gd name="connsiteY11" fmla="*/ 1261022 h 2634022"/>
                      <a:gd name="connsiteX12" fmla="*/ 0 w 4497210"/>
                      <a:gd name="connsiteY12" fmla="*/ 2634022 h 2634022"/>
                      <a:gd name="connsiteX13" fmla="*/ 0 w 4497210"/>
                      <a:gd name="connsiteY13"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49532 w 4497210"/>
                      <a:gd name="connsiteY6" fmla="*/ 1725842 h 2634022"/>
                      <a:gd name="connsiteX7" fmla="*/ 3949958 w 4497210"/>
                      <a:gd name="connsiteY7" fmla="*/ 2324556 h 2634022"/>
                      <a:gd name="connsiteX8" fmla="*/ 3663300 w 4497210"/>
                      <a:gd name="connsiteY8" fmla="*/ 2408013 h 2634022"/>
                      <a:gd name="connsiteX9" fmla="*/ 2606225 w 4497210"/>
                      <a:gd name="connsiteY9" fmla="*/ 1401230 h 2634022"/>
                      <a:gd name="connsiteX10" fmla="*/ 2139881 w 4497210"/>
                      <a:gd name="connsiteY10" fmla="*/ 1302170 h 2634022"/>
                      <a:gd name="connsiteX11" fmla="*/ 1710113 w 4497210"/>
                      <a:gd name="connsiteY11" fmla="*/ 1224446 h 2634022"/>
                      <a:gd name="connsiteX12" fmla="*/ 1422077 w 4497210"/>
                      <a:gd name="connsiteY12" fmla="*/ 1261022 h 2634022"/>
                      <a:gd name="connsiteX13" fmla="*/ 0 w 4497210"/>
                      <a:gd name="connsiteY13" fmla="*/ 2634022 h 2634022"/>
                      <a:gd name="connsiteX14" fmla="*/ 0 w 4497210"/>
                      <a:gd name="connsiteY14"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49532 w 4497210"/>
                      <a:gd name="connsiteY6" fmla="*/ 1725842 h 2634022"/>
                      <a:gd name="connsiteX7" fmla="*/ 3949958 w 4497210"/>
                      <a:gd name="connsiteY7" fmla="*/ 2324556 h 2634022"/>
                      <a:gd name="connsiteX8" fmla="*/ 3663300 w 4497210"/>
                      <a:gd name="connsiteY8" fmla="*/ 2408013 h 2634022"/>
                      <a:gd name="connsiteX9" fmla="*/ 2606225 w 4497210"/>
                      <a:gd name="connsiteY9" fmla="*/ 1401230 h 2634022"/>
                      <a:gd name="connsiteX10" fmla="*/ 2139881 w 4497210"/>
                      <a:gd name="connsiteY10" fmla="*/ 1302170 h 2634022"/>
                      <a:gd name="connsiteX11" fmla="*/ 1732973 w 4497210"/>
                      <a:gd name="connsiteY11" fmla="*/ 1247306 h 2634022"/>
                      <a:gd name="connsiteX12" fmla="*/ 1422077 w 4497210"/>
                      <a:gd name="connsiteY12" fmla="*/ 1261022 h 2634022"/>
                      <a:gd name="connsiteX13" fmla="*/ 0 w 4497210"/>
                      <a:gd name="connsiteY13" fmla="*/ 2634022 h 2634022"/>
                      <a:gd name="connsiteX14" fmla="*/ 0 w 4497210"/>
                      <a:gd name="connsiteY14"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49532 w 4497210"/>
                      <a:gd name="connsiteY6" fmla="*/ 1725842 h 2634022"/>
                      <a:gd name="connsiteX7" fmla="*/ 3949958 w 4497210"/>
                      <a:gd name="connsiteY7" fmla="*/ 2324556 h 2634022"/>
                      <a:gd name="connsiteX8" fmla="*/ 3663300 w 4497210"/>
                      <a:gd name="connsiteY8" fmla="*/ 2408013 h 2634022"/>
                      <a:gd name="connsiteX9" fmla="*/ 2606225 w 4497210"/>
                      <a:gd name="connsiteY9" fmla="*/ 1401230 h 2634022"/>
                      <a:gd name="connsiteX10" fmla="*/ 2139881 w 4497210"/>
                      <a:gd name="connsiteY10" fmla="*/ 1302170 h 2634022"/>
                      <a:gd name="connsiteX11" fmla="*/ 1732973 w 4497210"/>
                      <a:gd name="connsiteY11" fmla="*/ 1247306 h 2634022"/>
                      <a:gd name="connsiteX12" fmla="*/ 1422077 w 4497210"/>
                      <a:gd name="connsiteY12" fmla="*/ 1261022 h 2634022"/>
                      <a:gd name="connsiteX13" fmla="*/ 0 w 4497210"/>
                      <a:gd name="connsiteY13" fmla="*/ 2634022 h 2634022"/>
                      <a:gd name="connsiteX14" fmla="*/ 0 w 4497210"/>
                      <a:gd name="connsiteY14"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49532 w 4497210"/>
                      <a:gd name="connsiteY6" fmla="*/ 1725842 h 2634022"/>
                      <a:gd name="connsiteX7" fmla="*/ 3949958 w 4497210"/>
                      <a:gd name="connsiteY7" fmla="*/ 2324556 h 2634022"/>
                      <a:gd name="connsiteX8" fmla="*/ 3663300 w 4497210"/>
                      <a:gd name="connsiteY8" fmla="*/ 2408013 h 2634022"/>
                      <a:gd name="connsiteX9" fmla="*/ 2606225 w 4497210"/>
                      <a:gd name="connsiteY9" fmla="*/ 1401230 h 2634022"/>
                      <a:gd name="connsiteX10" fmla="*/ 2139881 w 4497210"/>
                      <a:gd name="connsiteY10" fmla="*/ 1302170 h 2634022"/>
                      <a:gd name="connsiteX11" fmla="*/ 1732973 w 4497210"/>
                      <a:gd name="connsiteY11" fmla="*/ 1247306 h 2634022"/>
                      <a:gd name="connsiteX12" fmla="*/ 1422077 w 4497210"/>
                      <a:gd name="connsiteY12" fmla="*/ 1261022 h 2634022"/>
                      <a:gd name="connsiteX13" fmla="*/ 0 w 4497210"/>
                      <a:gd name="connsiteY13" fmla="*/ 2634022 h 2634022"/>
                      <a:gd name="connsiteX14" fmla="*/ 0 w 4497210"/>
                      <a:gd name="connsiteY14"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49532 w 4497210"/>
                      <a:gd name="connsiteY6" fmla="*/ 1725842 h 2634022"/>
                      <a:gd name="connsiteX7" fmla="*/ 3949958 w 4497210"/>
                      <a:gd name="connsiteY7" fmla="*/ 2324556 h 2634022"/>
                      <a:gd name="connsiteX8" fmla="*/ 3663300 w 4497210"/>
                      <a:gd name="connsiteY8" fmla="*/ 2408013 h 2634022"/>
                      <a:gd name="connsiteX9" fmla="*/ 2606225 w 4497210"/>
                      <a:gd name="connsiteY9" fmla="*/ 1401230 h 2634022"/>
                      <a:gd name="connsiteX10" fmla="*/ 2139881 w 4497210"/>
                      <a:gd name="connsiteY10" fmla="*/ 1302170 h 2634022"/>
                      <a:gd name="connsiteX11" fmla="*/ 1732973 w 4497210"/>
                      <a:gd name="connsiteY11" fmla="*/ 1247306 h 2634022"/>
                      <a:gd name="connsiteX12" fmla="*/ 1422077 w 4497210"/>
                      <a:gd name="connsiteY12" fmla="*/ 1261022 h 2634022"/>
                      <a:gd name="connsiteX13" fmla="*/ 0 w 4497210"/>
                      <a:gd name="connsiteY13" fmla="*/ 2634022 h 2634022"/>
                      <a:gd name="connsiteX14" fmla="*/ 0 w 4497210"/>
                      <a:gd name="connsiteY14"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49532 w 4497210"/>
                      <a:gd name="connsiteY6" fmla="*/ 1725842 h 2634022"/>
                      <a:gd name="connsiteX7" fmla="*/ 3949958 w 4497210"/>
                      <a:gd name="connsiteY7" fmla="*/ 2324556 h 2634022"/>
                      <a:gd name="connsiteX8" fmla="*/ 3663300 w 4497210"/>
                      <a:gd name="connsiteY8" fmla="*/ 2408013 h 2634022"/>
                      <a:gd name="connsiteX9" fmla="*/ 2606225 w 4497210"/>
                      <a:gd name="connsiteY9" fmla="*/ 1401230 h 2634022"/>
                      <a:gd name="connsiteX10" fmla="*/ 2139881 w 4497210"/>
                      <a:gd name="connsiteY10" fmla="*/ 1302170 h 2634022"/>
                      <a:gd name="connsiteX11" fmla="*/ 1732973 w 4497210"/>
                      <a:gd name="connsiteY11" fmla="*/ 1247306 h 2634022"/>
                      <a:gd name="connsiteX12" fmla="*/ 1422077 w 4497210"/>
                      <a:gd name="connsiteY12" fmla="*/ 1261022 h 2634022"/>
                      <a:gd name="connsiteX13" fmla="*/ 0 w 4497210"/>
                      <a:gd name="connsiteY13" fmla="*/ 2634022 h 2634022"/>
                      <a:gd name="connsiteX14" fmla="*/ 0 w 4497210"/>
                      <a:gd name="connsiteY14"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49532 w 4497210"/>
                      <a:gd name="connsiteY6" fmla="*/ 1725842 h 2634022"/>
                      <a:gd name="connsiteX7" fmla="*/ 3949958 w 4497210"/>
                      <a:gd name="connsiteY7" fmla="*/ 2324556 h 2634022"/>
                      <a:gd name="connsiteX8" fmla="*/ 3663300 w 4497210"/>
                      <a:gd name="connsiteY8" fmla="*/ 2408013 h 2634022"/>
                      <a:gd name="connsiteX9" fmla="*/ 2606225 w 4497210"/>
                      <a:gd name="connsiteY9" fmla="*/ 1401230 h 2634022"/>
                      <a:gd name="connsiteX10" fmla="*/ 2139881 w 4497210"/>
                      <a:gd name="connsiteY10" fmla="*/ 1302170 h 2634022"/>
                      <a:gd name="connsiteX11" fmla="*/ 1732973 w 4497210"/>
                      <a:gd name="connsiteY11" fmla="*/ 1247306 h 2634022"/>
                      <a:gd name="connsiteX12" fmla="*/ 1422077 w 4497210"/>
                      <a:gd name="connsiteY12" fmla="*/ 1261022 h 2634022"/>
                      <a:gd name="connsiteX13" fmla="*/ 0 w 4497210"/>
                      <a:gd name="connsiteY13" fmla="*/ 2634022 h 2634022"/>
                      <a:gd name="connsiteX14" fmla="*/ 0 w 4497210"/>
                      <a:gd name="connsiteY14"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49532 w 4497210"/>
                      <a:gd name="connsiteY6" fmla="*/ 1725842 h 2634022"/>
                      <a:gd name="connsiteX7" fmla="*/ 3949958 w 4497210"/>
                      <a:gd name="connsiteY7" fmla="*/ 2324556 h 2634022"/>
                      <a:gd name="connsiteX8" fmla="*/ 3663300 w 4497210"/>
                      <a:gd name="connsiteY8" fmla="*/ 2408013 h 2634022"/>
                      <a:gd name="connsiteX9" fmla="*/ 2606225 w 4497210"/>
                      <a:gd name="connsiteY9" fmla="*/ 1401230 h 2634022"/>
                      <a:gd name="connsiteX10" fmla="*/ 2139881 w 4497210"/>
                      <a:gd name="connsiteY10" fmla="*/ 1302170 h 2634022"/>
                      <a:gd name="connsiteX11" fmla="*/ 1732973 w 4497210"/>
                      <a:gd name="connsiteY11" fmla="*/ 1247306 h 2634022"/>
                      <a:gd name="connsiteX12" fmla="*/ 1380929 w 4497210"/>
                      <a:gd name="connsiteY12" fmla="*/ 1288454 h 2634022"/>
                      <a:gd name="connsiteX13" fmla="*/ 0 w 4497210"/>
                      <a:gd name="connsiteY13" fmla="*/ 2634022 h 2634022"/>
                      <a:gd name="connsiteX14" fmla="*/ 0 w 4497210"/>
                      <a:gd name="connsiteY14" fmla="*/ 21450 h 2634022"/>
                      <a:gd name="connsiteX0" fmla="*/ 0 w 4497210"/>
                      <a:gd name="connsiteY0" fmla="*/ 21450 h 2634022"/>
                      <a:gd name="connsiteX1" fmla="*/ 2679960 w 4497210"/>
                      <a:gd name="connsiteY1" fmla="*/ 314328 h 2634022"/>
                      <a:gd name="connsiteX2" fmla="*/ 3148045 w 4497210"/>
                      <a:gd name="connsiteY2" fmla="*/ 74843 h 2634022"/>
                      <a:gd name="connsiteX3" fmla="*/ 3670531 w 4497210"/>
                      <a:gd name="connsiteY3" fmla="*/ 141224 h 2634022"/>
                      <a:gd name="connsiteX4" fmla="*/ 4394993 w 4497210"/>
                      <a:gd name="connsiteY4" fmla="*/ 934997 h 2634022"/>
                      <a:gd name="connsiteX5" fmla="*/ 4465217 w 4497210"/>
                      <a:gd name="connsiteY5" fmla="*/ 1348470 h 2634022"/>
                      <a:gd name="connsiteX6" fmla="*/ 4149532 w 4497210"/>
                      <a:gd name="connsiteY6" fmla="*/ 1725842 h 2634022"/>
                      <a:gd name="connsiteX7" fmla="*/ 3949958 w 4497210"/>
                      <a:gd name="connsiteY7" fmla="*/ 2324556 h 2634022"/>
                      <a:gd name="connsiteX8" fmla="*/ 3663300 w 4497210"/>
                      <a:gd name="connsiteY8" fmla="*/ 2408013 h 2634022"/>
                      <a:gd name="connsiteX9" fmla="*/ 2606225 w 4497210"/>
                      <a:gd name="connsiteY9" fmla="*/ 1401230 h 2634022"/>
                      <a:gd name="connsiteX10" fmla="*/ 2139881 w 4497210"/>
                      <a:gd name="connsiteY10" fmla="*/ 1302170 h 2634022"/>
                      <a:gd name="connsiteX11" fmla="*/ 1732973 w 4497210"/>
                      <a:gd name="connsiteY11" fmla="*/ 1247306 h 2634022"/>
                      <a:gd name="connsiteX12" fmla="*/ 1380929 w 4497210"/>
                      <a:gd name="connsiteY12" fmla="*/ 1288454 h 2634022"/>
                      <a:gd name="connsiteX13" fmla="*/ 0 w 4497210"/>
                      <a:gd name="connsiteY13" fmla="*/ 2634022 h 2634022"/>
                      <a:gd name="connsiteX14" fmla="*/ 0 w 4497210"/>
                      <a:gd name="connsiteY14" fmla="*/ 21450 h 2634022"/>
                      <a:gd name="connsiteX0" fmla="*/ 0 w 4497210"/>
                      <a:gd name="connsiteY0" fmla="*/ 21450 h 2435306"/>
                      <a:gd name="connsiteX1" fmla="*/ 2679960 w 4497210"/>
                      <a:gd name="connsiteY1" fmla="*/ 314328 h 2435306"/>
                      <a:gd name="connsiteX2" fmla="*/ 3148045 w 4497210"/>
                      <a:gd name="connsiteY2" fmla="*/ 74843 h 2435306"/>
                      <a:gd name="connsiteX3" fmla="*/ 3670531 w 4497210"/>
                      <a:gd name="connsiteY3" fmla="*/ 141224 h 2435306"/>
                      <a:gd name="connsiteX4" fmla="*/ 4394993 w 4497210"/>
                      <a:gd name="connsiteY4" fmla="*/ 934997 h 2435306"/>
                      <a:gd name="connsiteX5" fmla="*/ 4465217 w 4497210"/>
                      <a:gd name="connsiteY5" fmla="*/ 1348470 h 2435306"/>
                      <a:gd name="connsiteX6" fmla="*/ 4149532 w 4497210"/>
                      <a:gd name="connsiteY6" fmla="*/ 1725842 h 2435306"/>
                      <a:gd name="connsiteX7" fmla="*/ 3949958 w 4497210"/>
                      <a:gd name="connsiteY7" fmla="*/ 2324556 h 2435306"/>
                      <a:gd name="connsiteX8" fmla="*/ 3663300 w 4497210"/>
                      <a:gd name="connsiteY8" fmla="*/ 2408013 h 2435306"/>
                      <a:gd name="connsiteX9" fmla="*/ 2606225 w 4497210"/>
                      <a:gd name="connsiteY9" fmla="*/ 1401230 h 2435306"/>
                      <a:gd name="connsiteX10" fmla="*/ 2139881 w 4497210"/>
                      <a:gd name="connsiteY10" fmla="*/ 1302170 h 2435306"/>
                      <a:gd name="connsiteX11" fmla="*/ 1732973 w 4497210"/>
                      <a:gd name="connsiteY11" fmla="*/ 1247306 h 2435306"/>
                      <a:gd name="connsiteX12" fmla="*/ 1380929 w 4497210"/>
                      <a:gd name="connsiteY12" fmla="*/ 1288454 h 2435306"/>
                      <a:gd name="connsiteX13" fmla="*/ 438912 w 4497210"/>
                      <a:gd name="connsiteY13" fmla="*/ 1833922 h 2435306"/>
                      <a:gd name="connsiteX14" fmla="*/ 0 w 4497210"/>
                      <a:gd name="connsiteY14" fmla="*/ 21450 h 2435306"/>
                      <a:gd name="connsiteX0" fmla="*/ 0 w 4497210"/>
                      <a:gd name="connsiteY0" fmla="*/ 21450 h 2435306"/>
                      <a:gd name="connsiteX1" fmla="*/ 2679960 w 4497210"/>
                      <a:gd name="connsiteY1" fmla="*/ 314328 h 2435306"/>
                      <a:gd name="connsiteX2" fmla="*/ 3148045 w 4497210"/>
                      <a:gd name="connsiteY2" fmla="*/ 74843 h 2435306"/>
                      <a:gd name="connsiteX3" fmla="*/ 3670531 w 4497210"/>
                      <a:gd name="connsiteY3" fmla="*/ 141224 h 2435306"/>
                      <a:gd name="connsiteX4" fmla="*/ 4394993 w 4497210"/>
                      <a:gd name="connsiteY4" fmla="*/ 934997 h 2435306"/>
                      <a:gd name="connsiteX5" fmla="*/ 4465217 w 4497210"/>
                      <a:gd name="connsiteY5" fmla="*/ 1348470 h 2435306"/>
                      <a:gd name="connsiteX6" fmla="*/ 4149532 w 4497210"/>
                      <a:gd name="connsiteY6" fmla="*/ 1725842 h 2435306"/>
                      <a:gd name="connsiteX7" fmla="*/ 3949958 w 4497210"/>
                      <a:gd name="connsiteY7" fmla="*/ 2324556 h 2435306"/>
                      <a:gd name="connsiteX8" fmla="*/ 3663300 w 4497210"/>
                      <a:gd name="connsiteY8" fmla="*/ 2408013 h 2435306"/>
                      <a:gd name="connsiteX9" fmla="*/ 2606225 w 4497210"/>
                      <a:gd name="connsiteY9" fmla="*/ 1401230 h 2435306"/>
                      <a:gd name="connsiteX10" fmla="*/ 2139881 w 4497210"/>
                      <a:gd name="connsiteY10" fmla="*/ 1302170 h 2435306"/>
                      <a:gd name="connsiteX11" fmla="*/ 1732973 w 4497210"/>
                      <a:gd name="connsiteY11" fmla="*/ 1247306 h 2435306"/>
                      <a:gd name="connsiteX12" fmla="*/ 1380929 w 4497210"/>
                      <a:gd name="connsiteY12" fmla="*/ 1288454 h 2435306"/>
                      <a:gd name="connsiteX13" fmla="*/ 438912 w 4497210"/>
                      <a:gd name="connsiteY13" fmla="*/ 1833922 h 2435306"/>
                      <a:gd name="connsiteX14" fmla="*/ 0 w 4497210"/>
                      <a:gd name="connsiteY14" fmla="*/ 21450 h 2435306"/>
                      <a:gd name="connsiteX0" fmla="*/ 0 w 4497210"/>
                      <a:gd name="connsiteY0" fmla="*/ 21450 h 2435306"/>
                      <a:gd name="connsiteX1" fmla="*/ 2679960 w 4497210"/>
                      <a:gd name="connsiteY1" fmla="*/ 314328 h 2435306"/>
                      <a:gd name="connsiteX2" fmla="*/ 3148045 w 4497210"/>
                      <a:gd name="connsiteY2" fmla="*/ 74843 h 2435306"/>
                      <a:gd name="connsiteX3" fmla="*/ 3670531 w 4497210"/>
                      <a:gd name="connsiteY3" fmla="*/ 141224 h 2435306"/>
                      <a:gd name="connsiteX4" fmla="*/ 4394993 w 4497210"/>
                      <a:gd name="connsiteY4" fmla="*/ 934997 h 2435306"/>
                      <a:gd name="connsiteX5" fmla="*/ 4465217 w 4497210"/>
                      <a:gd name="connsiteY5" fmla="*/ 1348470 h 2435306"/>
                      <a:gd name="connsiteX6" fmla="*/ 4149532 w 4497210"/>
                      <a:gd name="connsiteY6" fmla="*/ 1725842 h 2435306"/>
                      <a:gd name="connsiteX7" fmla="*/ 3949958 w 4497210"/>
                      <a:gd name="connsiteY7" fmla="*/ 2324556 h 2435306"/>
                      <a:gd name="connsiteX8" fmla="*/ 3663300 w 4497210"/>
                      <a:gd name="connsiteY8" fmla="*/ 2408013 h 2435306"/>
                      <a:gd name="connsiteX9" fmla="*/ 2606225 w 4497210"/>
                      <a:gd name="connsiteY9" fmla="*/ 1401230 h 2435306"/>
                      <a:gd name="connsiteX10" fmla="*/ 2139881 w 4497210"/>
                      <a:gd name="connsiteY10" fmla="*/ 1302170 h 2435306"/>
                      <a:gd name="connsiteX11" fmla="*/ 1732973 w 4497210"/>
                      <a:gd name="connsiteY11" fmla="*/ 1247306 h 2435306"/>
                      <a:gd name="connsiteX12" fmla="*/ 1380929 w 4497210"/>
                      <a:gd name="connsiteY12" fmla="*/ 1288454 h 2435306"/>
                      <a:gd name="connsiteX13" fmla="*/ 438912 w 4497210"/>
                      <a:gd name="connsiteY13" fmla="*/ 1833922 h 2435306"/>
                      <a:gd name="connsiteX14" fmla="*/ 0 w 4497210"/>
                      <a:gd name="connsiteY14" fmla="*/ 21450 h 2435306"/>
                      <a:gd name="connsiteX0" fmla="*/ 0 w 4497210"/>
                      <a:gd name="connsiteY0" fmla="*/ 21450 h 2435306"/>
                      <a:gd name="connsiteX1" fmla="*/ 2679960 w 4497210"/>
                      <a:gd name="connsiteY1" fmla="*/ 314328 h 2435306"/>
                      <a:gd name="connsiteX2" fmla="*/ 3148045 w 4497210"/>
                      <a:gd name="connsiteY2" fmla="*/ 74843 h 2435306"/>
                      <a:gd name="connsiteX3" fmla="*/ 3670531 w 4497210"/>
                      <a:gd name="connsiteY3" fmla="*/ 141224 h 2435306"/>
                      <a:gd name="connsiteX4" fmla="*/ 4394993 w 4497210"/>
                      <a:gd name="connsiteY4" fmla="*/ 934997 h 2435306"/>
                      <a:gd name="connsiteX5" fmla="*/ 4465217 w 4497210"/>
                      <a:gd name="connsiteY5" fmla="*/ 1348470 h 2435306"/>
                      <a:gd name="connsiteX6" fmla="*/ 4149532 w 4497210"/>
                      <a:gd name="connsiteY6" fmla="*/ 1725842 h 2435306"/>
                      <a:gd name="connsiteX7" fmla="*/ 3949958 w 4497210"/>
                      <a:gd name="connsiteY7" fmla="*/ 2324556 h 2435306"/>
                      <a:gd name="connsiteX8" fmla="*/ 3663300 w 4497210"/>
                      <a:gd name="connsiteY8" fmla="*/ 2408013 h 2435306"/>
                      <a:gd name="connsiteX9" fmla="*/ 2606225 w 4497210"/>
                      <a:gd name="connsiteY9" fmla="*/ 1401230 h 2435306"/>
                      <a:gd name="connsiteX10" fmla="*/ 2139881 w 4497210"/>
                      <a:gd name="connsiteY10" fmla="*/ 1302170 h 2435306"/>
                      <a:gd name="connsiteX11" fmla="*/ 1732973 w 4497210"/>
                      <a:gd name="connsiteY11" fmla="*/ 1247306 h 2435306"/>
                      <a:gd name="connsiteX12" fmla="*/ 1380929 w 4497210"/>
                      <a:gd name="connsiteY12" fmla="*/ 1288454 h 2435306"/>
                      <a:gd name="connsiteX13" fmla="*/ 438912 w 4497210"/>
                      <a:gd name="connsiteY13" fmla="*/ 1833922 h 2435306"/>
                      <a:gd name="connsiteX14" fmla="*/ 210497 w 4497210"/>
                      <a:gd name="connsiteY14" fmla="*/ 904406 h 2435306"/>
                      <a:gd name="connsiteX15" fmla="*/ 0 w 4497210"/>
                      <a:gd name="connsiteY15" fmla="*/ 21450 h 2435306"/>
                      <a:gd name="connsiteX0" fmla="*/ 0 w 4497210"/>
                      <a:gd name="connsiteY0" fmla="*/ 21450 h 2435306"/>
                      <a:gd name="connsiteX1" fmla="*/ 2679960 w 4497210"/>
                      <a:gd name="connsiteY1" fmla="*/ 314328 h 2435306"/>
                      <a:gd name="connsiteX2" fmla="*/ 3148045 w 4497210"/>
                      <a:gd name="connsiteY2" fmla="*/ 74843 h 2435306"/>
                      <a:gd name="connsiteX3" fmla="*/ 3670531 w 4497210"/>
                      <a:gd name="connsiteY3" fmla="*/ 141224 h 2435306"/>
                      <a:gd name="connsiteX4" fmla="*/ 4394993 w 4497210"/>
                      <a:gd name="connsiteY4" fmla="*/ 934997 h 2435306"/>
                      <a:gd name="connsiteX5" fmla="*/ 4465217 w 4497210"/>
                      <a:gd name="connsiteY5" fmla="*/ 1348470 h 2435306"/>
                      <a:gd name="connsiteX6" fmla="*/ 4149532 w 4497210"/>
                      <a:gd name="connsiteY6" fmla="*/ 1725842 h 2435306"/>
                      <a:gd name="connsiteX7" fmla="*/ 3949958 w 4497210"/>
                      <a:gd name="connsiteY7" fmla="*/ 2324556 h 2435306"/>
                      <a:gd name="connsiteX8" fmla="*/ 3663300 w 4497210"/>
                      <a:gd name="connsiteY8" fmla="*/ 2408013 h 2435306"/>
                      <a:gd name="connsiteX9" fmla="*/ 2606225 w 4497210"/>
                      <a:gd name="connsiteY9" fmla="*/ 1401230 h 2435306"/>
                      <a:gd name="connsiteX10" fmla="*/ 2139881 w 4497210"/>
                      <a:gd name="connsiteY10" fmla="*/ 1302170 h 2435306"/>
                      <a:gd name="connsiteX11" fmla="*/ 1732973 w 4497210"/>
                      <a:gd name="connsiteY11" fmla="*/ 1247306 h 2435306"/>
                      <a:gd name="connsiteX12" fmla="*/ 1380929 w 4497210"/>
                      <a:gd name="connsiteY12" fmla="*/ 1288454 h 2435306"/>
                      <a:gd name="connsiteX13" fmla="*/ 438912 w 4497210"/>
                      <a:gd name="connsiteY13" fmla="*/ 1833922 h 2435306"/>
                      <a:gd name="connsiteX14" fmla="*/ 45905 w 4497210"/>
                      <a:gd name="connsiteY14" fmla="*/ 1393610 h 2435306"/>
                      <a:gd name="connsiteX15" fmla="*/ 0 w 4497210"/>
                      <a:gd name="connsiteY15" fmla="*/ 21450 h 2435306"/>
                      <a:gd name="connsiteX0" fmla="*/ 42359 w 4539569"/>
                      <a:gd name="connsiteY0" fmla="*/ 21450 h 2435306"/>
                      <a:gd name="connsiteX1" fmla="*/ 2722319 w 4539569"/>
                      <a:gd name="connsiteY1" fmla="*/ 314328 h 2435306"/>
                      <a:gd name="connsiteX2" fmla="*/ 3190404 w 4539569"/>
                      <a:gd name="connsiteY2" fmla="*/ 74843 h 2435306"/>
                      <a:gd name="connsiteX3" fmla="*/ 3712890 w 4539569"/>
                      <a:gd name="connsiteY3" fmla="*/ 141224 h 2435306"/>
                      <a:gd name="connsiteX4" fmla="*/ 4437352 w 4539569"/>
                      <a:gd name="connsiteY4" fmla="*/ 934997 h 2435306"/>
                      <a:gd name="connsiteX5" fmla="*/ 4507576 w 4539569"/>
                      <a:gd name="connsiteY5" fmla="*/ 1348470 h 2435306"/>
                      <a:gd name="connsiteX6" fmla="*/ 4191891 w 4539569"/>
                      <a:gd name="connsiteY6" fmla="*/ 1725842 h 2435306"/>
                      <a:gd name="connsiteX7" fmla="*/ 3992317 w 4539569"/>
                      <a:gd name="connsiteY7" fmla="*/ 2324556 h 2435306"/>
                      <a:gd name="connsiteX8" fmla="*/ 3705659 w 4539569"/>
                      <a:gd name="connsiteY8" fmla="*/ 2408013 h 2435306"/>
                      <a:gd name="connsiteX9" fmla="*/ 2648584 w 4539569"/>
                      <a:gd name="connsiteY9" fmla="*/ 1401230 h 2435306"/>
                      <a:gd name="connsiteX10" fmla="*/ 2182240 w 4539569"/>
                      <a:gd name="connsiteY10" fmla="*/ 1302170 h 2435306"/>
                      <a:gd name="connsiteX11" fmla="*/ 1775332 w 4539569"/>
                      <a:gd name="connsiteY11" fmla="*/ 1247306 h 2435306"/>
                      <a:gd name="connsiteX12" fmla="*/ 1423288 w 4539569"/>
                      <a:gd name="connsiteY12" fmla="*/ 1288454 h 2435306"/>
                      <a:gd name="connsiteX13" fmla="*/ 481271 w 4539569"/>
                      <a:gd name="connsiteY13" fmla="*/ 1833922 h 2435306"/>
                      <a:gd name="connsiteX14" fmla="*/ 88264 w 4539569"/>
                      <a:gd name="connsiteY14" fmla="*/ 1393610 h 2435306"/>
                      <a:gd name="connsiteX15" fmla="*/ 42359 w 4539569"/>
                      <a:gd name="connsiteY15" fmla="*/ 21450 h 2435306"/>
                      <a:gd name="connsiteX0" fmla="*/ 55431 w 4552641"/>
                      <a:gd name="connsiteY0" fmla="*/ 21450 h 2435306"/>
                      <a:gd name="connsiteX1" fmla="*/ 2735391 w 4552641"/>
                      <a:gd name="connsiteY1" fmla="*/ 314328 h 2435306"/>
                      <a:gd name="connsiteX2" fmla="*/ 3203476 w 4552641"/>
                      <a:gd name="connsiteY2" fmla="*/ 74843 h 2435306"/>
                      <a:gd name="connsiteX3" fmla="*/ 3725962 w 4552641"/>
                      <a:gd name="connsiteY3" fmla="*/ 141224 h 2435306"/>
                      <a:gd name="connsiteX4" fmla="*/ 4450424 w 4552641"/>
                      <a:gd name="connsiteY4" fmla="*/ 934997 h 2435306"/>
                      <a:gd name="connsiteX5" fmla="*/ 4520648 w 4552641"/>
                      <a:gd name="connsiteY5" fmla="*/ 1348470 h 2435306"/>
                      <a:gd name="connsiteX6" fmla="*/ 4204963 w 4552641"/>
                      <a:gd name="connsiteY6" fmla="*/ 1725842 h 2435306"/>
                      <a:gd name="connsiteX7" fmla="*/ 4005389 w 4552641"/>
                      <a:gd name="connsiteY7" fmla="*/ 2324556 h 2435306"/>
                      <a:gd name="connsiteX8" fmla="*/ 3718731 w 4552641"/>
                      <a:gd name="connsiteY8" fmla="*/ 2408013 h 2435306"/>
                      <a:gd name="connsiteX9" fmla="*/ 2661656 w 4552641"/>
                      <a:gd name="connsiteY9" fmla="*/ 1401230 h 2435306"/>
                      <a:gd name="connsiteX10" fmla="*/ 2195312 w 4552641"/>
                      <a:gd name="connsiteY10" fmla="*/ 1302170 h 2435306"/>
                      <a:gd name="connsiteX11" fmla="*/ 1788404 w 4552641"/>
                      <a:gd name="connsiteY11" fmla="*/ 1247306 h 2435306"/>
                      <a:gd name="connsiteX12" fmla="*/ 1436360 w 4552641"/>
                      <a:gd name="connsiteY12" fmla="*/ 1288454 h 2435306"/>
                      <a:gd name="connsiteX13" fmla="*/ 494343 w 4552641"/>
                      <a:gd name="connsiteY13" fmla="*/ 1833922 h 2435306"/>
                      <a:gd name="connsiteX14" fmla="*/ 101336 w 4552641"/>
                      <a:gd name="connsiteY14" fmla="*/ 1393610 h 2435306"/>
                      <a:gd name="connsiteX15" fmla="*/ 55431 w 4552641"/>
                      <a:gd name="connsiteY15" fmla="*/ 21450 h 2435306"/>
                      <a:gd name="connsiteX0" fmla="*/ 49771 w 4546981"/>
                      <a:gd name="connsiteY0" fmla="*/ 21450 h 2435306"/>
                      <a:gd name="connsiteX1" fmla="*/ 2729731 w 4546981"/>
                      <a:gd name="connsiteY1" fmla="*/ 314328 h 2435306"/>
                      <a:gd name="connsiteX2" fmla="*/ 3197816 w 4546981"/>
                      <a:gd name="connsiteY2" fmla="*/ 74843 h 2435306"/>
                      <a:gd name="connsiteX3" fmla="*/ 3720302 w 4546981"/>
                      <a:gd name="connsiteY3" fmla="*/ 141224 h 2435306"/>
                      <a:gd name="connsiteX4" fmla="*/ 4444764 w 4546981"/>
                      <a:gd name="connsiteY4" fmla="*/ 934997 h 2435306"/>
                      <a:gd name="connsiteX5" fmla="*/ 4514988 w 4546981"/>
                      <a:gd name="connsiteY5" fmla="*/ 1348470 h 2435306"/>
                      <a:gd name="connsiteX6" fmla="*/ 4199303 w 4546981"/>
                      <a:gd name="connsiteY6" fmla="*/ 1725842 h 2435306"/>
                      <a:gd name="connsiteX7" fmla="*/ 3999729 w 4546981"/>
                      <a:gd name="connsiteY7" fmla="*/ 2324556 h 2435306"/>
                      <a:gd name="connsiteX8" fmla="*/ 3713071 w 4546981"/>
                      <a:gd name="connsiteY8" fmla="*/ 2408013 h 2435306"/>
                      <a:gd name="connsiteX9" fmla="*/ 2655996 w 4546981"/>
                      <a:gd name="connsiteY9" fmla="*/ 1401230 h 2435306"/>
                      <a:gd name="connsiteX10" fmla="*/ 2189652 w 4546981"/>
                      <a:gd name="connsiteY10" fmla="*/ 1302170 h 2435306"/>
                      <a:gd name="connsiteX11" fmla="*/ 1782744 w 4546981"/>
                      <a:gd name="connsiteY11" fmla="*/ 1247306 h 2435306"/>
                      <a:gd name="connsiteX12" fmla="*/ 1430700 w 4546981"/>
                      <a:gd name="connsiteY12" fmla="*/ 1288454 h 2435306"/>
                      <a:gd name="connsiteX13" fmla="*/ 488683 w 4546981"/>
                      <a:gd name="connsiteY13" fmla="*/ 1833922 h 2435306"/>
                      <a:gd name="connsiteX14" fmla="*/ 95676 w 4546981"/>
                      <a:gd name="connsiteY14" fmla="*/ 1393610 h 2435306"/>
                      <a:gd name="connsiteX15" fmla="*/ 49771 w 4546981"/>
                      <a:gd name="connsiteY15" fmla="*/ 21450 h 2435306"/>
                      <a:gd name="connsiteX0" fmla="*/ 1508239 w 4546981"/>
                      <a:gd name="connsiteY0" fmla="*/ 332346 h 2435306"/>
                      <a:gd name="connsiteX1" fmla="*/ 2729731 w 4546981"/>
                      <a:gd name="connsiteY1" fmla="*/ 314328 h 2435306"/>
                      <a:gd name="connsiteX2" fmla="*/ 3197816 w 4546981"/>
                      <a:gd name="connsiteY2" fmla="*/ 74843 h 2435306"/>
                      <a:gd name="connsiteX3" fmla="*/ 3720302 w 4546981"/>
                      <a:gd name="connsiteY3" fmla="*/ 141224 h 2435306"/>
                      <a:gd name="connsiteX4" fmla="*/ 4444764 w 4546981"/>
                      <a:gd name="connsiteY4" fmla="*/ 934997 h 2435306"/>
                      <a:gd name="connsiteX5" fmla="*/ 4514988 w 4546981"/>
                      <a:gd name="connsiteY5" fmla="*/ 1348470 h 2435306"/>
                      <a:gd name="connsiteX6" fmla="*/ 4199303 w 4546981"/>
                      <a:gd name="connsiteY6" fmla="*/ 1725842 h 2435306"/>
                      <a:gd name="connsiteX7" fmla="*/ 3999729 w 4546981"/>
                      <a:gd name="connsiteY7" fmla="*/ 2324556 h 2435306"/>
                      <a:gd name="connsiteX8" fmla="*/ 3713071 w 4546981"/>
                      <a:gd name="connsiteY8" fmla="*/ 2408013 h 2435306"/>
                      <a:gd name="connsiteX9" fmla="*/ 2655996 w 4546981"/>
                      <a:gd name="connsiteY9" fmla="*/ 1401230 h 2435306"/>
                      <a:gd name="connsiteX10" fmla="*/ 2189652 w 4546981"/>
                      <a:gd name="connsiteY10" fmla="*/ 1302170 h 2435306"/>
                      <a:gd name="connsiteX11" fmla="*/ 1782744 w 4546981"/>
                      <a:gd name="connsiteY11" fmla="*/ 1247306 h 2435306"/>
                      <a:gd name="connsiteX12" fmla="*/ 1430700 w 4546981"/>
                      <a:gd name="connsiteY12" fmla="*/ 1288454 h 2435306"/>
                      <a:gd name="connsiteX13" fmla="*/ 488683 w 4546981"/>
                      <a:gd name="connsiteY13" fmla="*/ 1833922 h 2435306"/>
                      <a:gd name="connsiteX14" fmla="*/ 95676 w 4546981"/>
                      <a:gd name="connsiteY14" fmla="*/ 1393610 h 2435306"/>
                      <a:gd name="connsiteX15" fmla="*/ 1508239 w 4546981"/>
                      <a:gd name="connsiteY15" fmla="*/ 332346 h 2435306"/>
                      <a:gd name="connsiteX0" fmla="*/ 1252207 w 4546981"/>
                      <a:gd name="connsiteY0" fmla="*/ 483222 h 2435306"/>
                      <a:gd name="connsiteX1" fmla="*/ 2729731 w 4546981"/>
                      <a:gd name="connsiteY1" fmla="*/ 314328 h 2435306"/>
                      <a:gd name="connsiteX2" fmla="*/ 3197816 w 4546981"/>
                      <a:gd name="connsiteY2" fmla="*/ 74843 h 2435306"/>
                      <a:gd name="connsiteX3" fmla="*/ 3720302 w 4546981"/>
                      <a:gd name="connsiteY3" fmla="*/ 141224 h 2435306"/>
                      <a:gd name="connsiteX4" fmla="*/ 4444764 w 4546981"/>
                      <a:gd name="connsiteY4" fmla="*/ 934997 h 2435306"/>
                      <a:gd name="connsiteX5" fmla="*/ 4514988 w 4546981"/>
                      <a:gd name="connsiteY5" fmla="*/ 1348470 h 2435306"/>
                      <a:gd name="connsiteX6" fmla="*/ 4199303 w 4546981"/>
                      <a:gd name="connsiteY6" fmla="*/ 1725842 h 2435306"/>
                      <a:gd name="connsiteX7" fmla="*/ 3999729 w 4546981"/>
                      <a:gd name="connsiteY7" fmla="*/ 2324556 h 2435306"/>
                      <a:gd name="connsiteX8" fmla="*/ 3713071 w 4546981"/>
                      <a:gd name="connsiteY8" fmla="*/ 2408013 h 2435306"/>
                      <a:gd name="connsiteX9" fmla="*/ 2655996 w 4546981"/>
                      <a:gd name="connsiteY9" fmla="*/ 1401230 h 2435306"/>
                      <a:gd name="connsiteX10" fmla="*/ 2189652 w 4546981"/>
                      <a:gd name="connsiteY10" fmla="*/ 1302170 h 2435306"/>
                      <a:gd name="connsiteX11" fmla="*/ 1782744 w 4546981"/>
                      <a:gd name="connsiteY11" fmla="*/ 1247306 h 2435306"/>
                      <a:gd name="connsiteX12" fmla="*/ 1430700 w 4546981"/>
                      <a:gd name="connsiteY12" fmla="*/ 1288454 h 2435306"/>
                      <a:gd name="connsiteX13" fmla="*/ 488683 w 4546981"/>
                      <a:gd name="connsiteY13" fmla="*/ 1833922 h 2435306"/>
                      <a:gd name="connsiteX14" fmla="*/ 95676 w 4546981"/>
                      <a:gd name="connsiteY14" fmla="*/ 1393610 h 2435306"/>
                      <a:gd name="connsiteX15" fmla="*/ 1252207 w 4546981"/>
                      <a:gd name="connsiteY15" fmla="*/ 483222 h 2435306"/>
                      <a:gd name="connsiteX0" fmla="*/ 1252207 w 4546981"/>
                      <a:gd name="connsiteY0" fmla="*/ 483222 h 2435306"/>
                      <a:gd name="connsiteX1" fmla="*/ 2729731 w 4546981"/>
                      <a:gd name="connsiteY1" fmla="*/ 314328 h 2435306"/>
                      <a:gd name="connsiteX2" fmla="*/ 3197816 w 4546981"/>
                      <a:gd name="connsiteY2" fmla="*/ 74843 h 2435306"/>
                      <a:gd name="connsiteX3" fmla="*/ 3720302 w 4546981"/>
                      <a:gd name="connsiteY3" fmla="*/ 141224 h 2435306"/>
                      <a:gd name="connsiteX4" fmla="*/ 4444764 w 4546981"/>
                      <a:gd name="connsiteY4" fmla="*/ 934997 h 2435306"/>
                      <a:gd name="connsiteX5" fmla="*/ 4514988 w 4546981"/>
                      <a:gd name="connsiteY5" fmla="*/ 1348470 h 2435306"/>
                      <a:gd name="connsiteX6" fmla="*/ 4199303 w 4546981"/>
                      <a:gd name="connsiteY6" fmla="*/ 1725842 h 2435306"/>
                      <a:gd name="connsiteX7" fmla="*/ 3999729 w 4546981"/>
                      <a:gd name="connsiteY7" fmla="*/ 2324556 h 2435306"/>
                      <a:gd name="connsiteX8" fmla="*/ 3713071 w 4546981"/>
                      <a:gd name="connsiteY8" fmla="*/ 2408013 h 2435306"/>
                      <a:gd name="connsiteX9" fmla="*/ 2655996 w 4546981"/>
                      <a:gd name="connsiteY9" fmla="*/ 1401230 h 2435306"/>
                      <a:gd name="connsiteX10" fmla="*/ 2189652 w 4546981"/>
                      <a:gd name="connsiteY10" fmla="*/ 1302170 h 2435306"/>
                      <a:gd name="connsiteX11" fmla="*/ 1782744 w 4546981"/>
                      <a:gd name="connsiteY11" fmla="*/ 1247306 h 2435306"/>
                      <a:gd name="connsiteX12" fmla="*/ 1430700 w 4546981"/>
                      <a:gd name="connsiteY12" fmla="*/ 1288454 h 2435306"/>
                      <a:gd name="connsiteX13" fmla="*/ 488683 w 4546981"/>
                      <a:gd name="connsiteY13" fmla="*/ 1833922 h 2435306"/>
                      <a:gd name="connsiteX14" fmla="*/ 95676 w 4546981"/>
                      <a:gd name="connsiteY14" fmla="*/ 1393610 h 2435306"/>
                      <a:gd name="connsiteX15" fmla="*/ 1252207 w 4546981"/>
                      <a:gd name="connsiteY15" fmla="*/ 483222 h 2435306"/>
                      <a:gd name="connsiteX0" fmla="*/ 1252207 w 4546981"/>
                      <a:gd name="connsiteY0" fmla="*/ 483222 h 2435306"/>
                      <a:gd name="connsiteX1" fmla="*/ 2729731 w 4546981"/>
                      <a:gd name="connsiteY1" fmla="*/ 314328 h 2435306"/>
                      <a:gd name="connsiteX2" fmla="*/ 3197816 w 4546981"/>
                      <a:gd name="connsiteY2" fmla="*/ 74843 h 2435306"/>
                      <a:gd name="connsiteX3" fmla="*/ 3720302 w 4546981"/>
                      <a:gd name="connsiteY3" fmla="*/ 141224 h 2435306"/>
                      <a:gd name="connsiteX4" fmla="*/ 4444764 w 4546981"/>
                      <a:gd name="connsiteY4" fmla="*/ 934997 h 2435306"/>
                      <a:gd name="connsiteX5" fmla="*/ 4514988 w 4546981"/>
                      <a:gd name="connsiteY5" fmla="*/ 1348470 h 2435306"/>
                      <a:gd name="connsiteX6" fmla="*/ 4199303 w 4546981"/>
                      <a:gd name="connsiteY6" fmla="*/ 1725842 h 2435306"/>
                      <a:gd name="connsiteX7" fmla="*/ 3999729 w 4546981"/>
                      <a:gd name="connsiteY7" fmla="*/ 2324556 h 2435306"/>
                      <a:gd name="connsiteX8" fmla="*/ 3713071 w 4546981"/>
                      <a:gd name="connsiteY8" fmla="*/ 2408013 h 2435306"/>
                      <a:gd name="connsiteX9" fmla="*/ 2655996 w 4546981"/>
                      <a:gd name="connsiteY9" fmla="*/ 1401230 h 2435306"/>
                      <a:gd name="connsiteX10" fmla="*/ 2189652 w 4546981"/>
                      <a:gd name="connsiteY10" fmla="*/ 1302170 h 2435306"/>
                      <a:gd name="connsiteX11" fmla="*/ 1782744 w 4546981"/>
                      <a:gd name="connsiteY11" fmla="*/ 1247306 h 2435306"/>
                      <a:gd name="connsiteX12" fmla="*/ 1430700 w 4546981"/>
                      <a:gd name="connsiteY12" fmla="*/ 1288454 h 2435306"/>
                      <a:gd name="connsiteX13" fmla="*/ 488683 w 4546981"/>
                      <a:gd name="connsiteY13" fmla="*/ 1833922 h 2435306"/>
                      <a:gd name="connsiteX14" fmla="*/ 95676 w 4546981"/>
                      <a:gd name="connsiteY14" fmla="*/ 1393610 h 2435306"/>
                      <a:gd name="connsiteX15" fmla="*/ 1252207 w 4546981"/>
                      <a:gd name="connsiteY15" fmla="*/ 483222 h 2435306"/>
                      <a:gd name="connsiteX0" fmla="*/ 1252207 w 4546981"/>
                      <a:gd name="connsiteY0" fmla="*/ 483222 h 2435306"/>
                      <a:gd name="connsiteX1" fmla="*/ 2729731 w 4546981"/>
                      <a:gd name="connsiteY1" fmla="*/ 314328 h 2435306"/>
                      <a:gd name="connsiteX2" fmla="*/ 3197816 w 4546981"/>
                      <a:gd name="connsiteY2" fmla="*/ 74843 h 2435306"/>
                      <a:gd name="connsiteX3" fmla="*/ 3720302 w 4546981"/>
                      <a:gd name="connsiteY3" fmla="*/ 141224 h 2435306"/>
                      <a:gd name="connsiteX4" fmla="*/ 4444764 w 4546981"/>
                      <a:gd name="connsiteY4" fmla="*/ 934997 h 2435306"/>
                      <a:gd name="connsiteX5" fmla="*/ 4514988 w 4546981"/>
                      <a:gd name="connsiteY5" fmla="*/ 1348470 h 2435306"/>
                      <a:gd name="connsiteX6" fmla="*/ 4199303 w 4546981"/>
                      <a:gd name="connsiteY6" fmla="*/ 1725842 h 2435306"/>
                      <a:gd name="connsiteX7" fmla="*/ 3999729 w 4546981"/>
                      <a:gd name="connsiteY7" fmla="*/ 2324556 h 2435306"/>
                      <a:gd name="connsiteX8" fmla="*/ 3713071 w 4546981"/>
                      <a:gd name="connsiteY8" fmla="*/ 2408013 h 2435306"/>
                      <a:gd name="connsiteX9" fmla="*/ 2655996 w 4546981"/>
                      <a:gd name="connsiteY9" fmla="*/ 1401230 h 2435306"/>
                      <a:gd name="connsiteX10" fmla="*/ 2189652 w 4546981"/>
                      <a:gd name="connsiteY10" fmla="*/ 1302170 h 2435306"/>
                      <a:gd name="connsiteX11" fmla="*/ 1782744 w 4546981"/>
                      <a:gd name="connsiteY11" fmla="*/ 1247306 h 2435306"/>
                      <a:gd name="connsiteX12" fmla="*/ 1430700 w 4546981"/>
                      <a:gd name="connsiteY12" fmla="*/ 1288454 h 2435306"/>
                      <a:gd name="connsiteX13" fmla="*/ 488683 w 4546981"/>
                      <a:gd name="connsiteY13" fmla="*/ 1833922 h 2435306"/>
                      <a:gd name="connsiteX14" fmla="*/ 95676 w 4546981"/>
                      <a:gd name="connsiteY14" fmla="*/ 1393610 h 2435306"/>
                      <a:gd name="connsiteX15" fmla="*/ 1252207 w 4546981"/>
                      <a:gd name="connsiteY15" fmla="*/ 483222 h 2435306"/>
                      <a:gd name="connsiteX0" fmla="*/ 1232610 w 4527384"/>
                      <a:gd name="connsiteY0" fmla="*/ 483222 h 2435306"/>
                      <a:gd name="connsiteX1" fmla="*/ 2710134 w 4527384"/>
                      <a:gd name="connsiteY1" fmla="*/ 314328 h 2435306"/>
                      <a:gd name="connsiteX2" fmla="*/ 3178219 w 4527384"/>
                      <a:gd name="connsiteY2" fmla="*/ 74843 h 2435306"/>
                      <a:gd name="connsiteX3" fmla="*/ 3700705 w 4527384"/>
                      <a:gd name="connsiteY3" fmla="*/ 141224 h 2435306"/>
                      <a:gd name="connsiteX4" fmla="*/ 4425167 w 4527384"/>
                      <a:gd name="connsiteY4" fmla="*/ 934997 h 2435306"/>
                      <a:gd name="connsiteX5" fmla="*/ 4495391 w 4527384"/>
                      <a:gd name="connsiteY5" fmla="*/ 1348470 h 2435306"/>
                      <a:gd name="connsiteX6" fmla="*/ 4179706 w 4527384"/>
                      <a:gd name="connsiteY6" fmla="*/ 1725842 h 2435306"/>
                      <a:gd name="connsiteX7" fmla="*/ 3980132 w 4527384"/>
                      <a:gd name="connsiteY7" fmla="*/ 2324556 h 2435306"/>
                      <a:gd name="connsiteX8" fmla="*/ 3693474 w 4527384"/>
                      <a:gd name="connsiteY8" fmla="*/ 2408013 h 2435306"/>
                      <a:gd name="connsiteX9" fmla="*/ 2636399 w 4527384"/>
                      <a:gd name="connsiteY9" fmla="*/ 1401230 h 2435306"/>
                      <a:gd name="connsiteX10" fmla="*/ 2170055 w 4527384"/>
                      <a:gd name="connsiteY10" fmla="*/ 1302170 h 2435306"/>
                      <a:gd name="connsiteX11" fmla="*/ 1763147 w 4527384"/>
                      <a:gd name="connsiteY11" fmla="*/ 1247306 h 2435306"/>
                      <a:gd name="connsiteX12" fmla="*/ 1411103 w 4527384"/>
                      <a:gd name="connsiteY12" fmla="*/ 1288454 h 2435306"/>
                      <a:gd name="connsiteX13" fmla="*/ 469086 w 4527384"/>
                      <a:gd name="connsiteY13" fmla="*/ 1833922 h 2435306"/>
                      <a:gd name="connsiteX14" fmla="*/ 98939 w 4527384"/>
                      <a:gd name="connsiteY14" fmla="*/ 1347890 h 2435306"/>
                      <a:gd name="connsiteX15" fmla="*/ 1232610 w 4527384"/>
                      <a:gd name="connsiteY15" fmla="*/ 483222 h 2435306"/>
                      <a:gd name="connsiteX0" fmla="*/ 1247947 w 4542721"/>
                      <a:gd name="connsiteY0" fmla="*/ 483222 h 2435306"/>
                      <a:gd name="connsiteX1" fmla="*/ 2725471 w 4542721"/>
                      <a:gd name="connsiteY1" fmla="*/ 314328 h 2435306"/>
                      <a:gd name="connsiteX2" fmla="*/ 3193556 w 4542721"/>
                      <a:gd name="connsiteY2" fmla="*/ 74843 h 2435306"/>
                      <a:gd name="connsiteX3" fmla="*/ 3716042 w 4542721"/>
                      <a:gd name="connsiteY3" fmla="*/ 141224 h 2435306"/>
                      <a:gd name="connsiteX4" fmla="*/ 4440504 w 4542721"/>
                      <a:gd name="connsiteY4" fmla="*/ 934997 h 2435306"/>
                      <a:gd name="connsiteX5" fmla="*/ 4510728 w 4542721"/>
                      <a:gd name="connsiteY5" fmla="*/ 1348470 h 2435306"/>
                      <a:gd name="connsiteX6" fmla="*/ 4195043 w 4542721"/>
                      <a:gd name="connsiteY6" fmla="*/ 1725842 h 2435306"/>
                      <a:gd name="connsiteX7" fmla="*/ 3995469 w 4542721"/>
                      <a:gd name="connsiteY7" fmla="*/ 2324556 h 2435306"/>
                      <a:gd name="connsiteX8" fmla="*/ 3708811 w 4542721"/>
                      <a:gd name="connsiteY8" fmla="*/ 2408013 h 2435306"/>
                      <a:gd name="connsiteX9" fmla="*/ 2651736 w 4542721"/>
                      <a:gd name="connsiteY9" fmla="*/ 1401230 h 2435306"/>
                      <a:gd name="connsiteX10" fmla="*/ 2185392 w 4542721"/>
                      <a:gd name="connsiteY10" fmla="*/ 1302170 h 2435306"/>
                      <a:gd name="connsiteX11" fmla="*/ 1778484 w 4542721"/>
                      <a:gd name="connsiteY11" fmla="*/ 1247306 h 2435306"/>
                      <a:gd name="connsiteX12" fmla="*/ 1426440 w 4542721"/>
                      <a:gd name="connsiteY12" fmla="*/ 1288454 h 2435306"/>
                      <a:gd name="connsiteX13" fmla="*/ 484423 w 4542721"/>
                      <a:gd name="connsiteY13" fmla="*/ 1833922 h 2435306"/>
                      <a:gd name="connsiteX14" fmla="*/ 114276 w 4542721"/>
                      <a:gd name="connsiteY14" fmla="*/ 1347890 h 2435306"/>
                      <a:gd name="connsiteX15" fmla="*/ 1247947 w 4542721"/>
                      <a:gd name="connsiteY15" fmla="*/ 483222 h 2435306"/>
                      <a:gd name="connsiteX0" fmla="*/ 1246681 w 4541455"/>
                      <a:gd name="connsiteY0" fmla="*/ 483222 h 2435306"/>
                      <a:gd name="connsiteX1" fmla="*/ 2724205 w 4541455"/>
                      <a:gd name="connsiteY1" fmla="*/ 314328 h 2435306"/>
                      <a:gd name="connsiteX2" fmla="*/ 3192290 w 4541455"/>
                      <a:gd name="connsiteY2" fmla="*/ 74843 h 2435306"/>
                      <a:gd name="connsiteX3" fmla="*/ 3714776 w 4541455"/>
                      <a:gd name="connsiteY3" fmla="*/ 141224 h 2435306"/>
                      <a:gd name="connsiteX4" fmla="*/ 4439238 w 4541455"/>
                      <a:gd name="connsiteY4" fmla="*/ 934997 h 2435306"/>
                      <a:gd name="connsiteX5" fmla="*/ 4509462 w 4541455"/>
                      <a:gd name="connsiteY5" fmla="*/ 1348470 h 2435306"/>
                      <a:gd name="connsiteX6" fmla="*/ 4193777 w 4541455"/>
                      <a:gd name="connsiteY6" fmla="*/ 1725842 h 2435306"/>
                      <a:gd name="connsiteX7" fmla="*/ 3994203 w 4541455"/>
                      <a:gd name="connsiteY7" fmla="*/ 2324556 h 2435306"/>
                      <a:gd name="connsiteX8" fmla="*/ 3707545 w 4541455"/>
                      <a:gd name="connsiteY8" fmla="*/ 2408013 h 2435306"/>
                      <a:gd name="connsiteX9" fmla="*/ 2650470 w 4541455"/>
                      <a:gd name="connsiteY9" fmla="*/ 1401230 h 2435306"/>
                      <a:gd name="connsiteX10" fmla="*/ 2184126 w 4541455"/>
                      <a:gd name="connsiteY10" fmla="*/ 1302170 h 2435306"/>
                      <a:gd name="connsiteX11" fmla="*/ 1777218 w 4541455"/>
                      <a:gd name="connsiteY11" fmla="*/ 1247306 h 2435306"/>
                      <a:gd name="connsiteX12" fmla="*/ 1425174 w 4541455"/>
                      <a:gd name="connsiteY12" fmla="*/ 1288454 h 2435306"/>
                      <a:gd name="connsiteX13" fmla="*/ 483157 w 4541455"/>
                      <a:gd name="connsiteY13" fmla="*/ 1833922 h 2435306"/>
                      <a:gd name="connsiteX14" fmla="*/ 113010 w 4541455"/>
                      <a:gd name="connsiteY14" fmla="*/ 1347890 h 2435306"/>
                      <a:gd name="connsiteX15" fmla="*/ 1246681 w 4541455"/>
                      <a:gd name="connsiteY15" fmla="*/ 483222 h 2435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41455" h="2435306">
                        <a:moveTo>
                          <a:pt x="1246681" y="483222"/>
                        </a:moveTo>
                        <a:cubicBezTo>
                          <a:pt x="1835201" y="52020"/>
                          <a:pt x="2396289" y="311190"/>
                          <a:pt x="2724205" y="314328"/>
                        </a:cubicBezTo>
                        <a:cubicBezTo>
                          <a:pt x="2960062" y="331262"/>
                          <a:pt x="3047147" y="170395"/>
                          <a:pt x="3192290" y="74843"/>
                        </a:cubicBezTo>
                        <a:cubicBezTo>
                          <a:pt x="3383386" y="-77202"/>
                          <a:pt x="3592623" y="32011"/>
                          <a:pt x="3714776" y="141224"/>
                        </a:cubicBezTo>
                        <a:lnTo>
                          <a:pt x="4439238" y="934997"/>
                        </a:lnTo>
                        <a:cubicBezTo>
                          <a:pt x="4506189" y="1003878"/>
                          <a:pt x="4587654" y="1116304"/>
                          <a:pt x="4509462" y="1348470"/>
                        </a:cubicBezTo>
                        <a:cubicBezTo>
                          <a:pt x="4436891" y="1483937"/>
                          <a:pt x="4280862" y="1633916"/>
                          <a:pt x="4193777" y="1725842"/>
                        </a:cubicBezTo>
                        <a:cubicBezTo>
                          <a:pt x="4115158" y="1959280"/>
                          <a:pt x="4076451" y="2116518"/>
                          <a:pt x="3994203" y="2324556"/>
                        </a:cubicBezTo>
                        <a:cubicBezTo>
                          <a:pt x="3956707" y="2399546"/>
                          <a:pt x="3850270" y="2478166"/>
                          <a:pt x="3707545" y="2408013"/>
                        </a:cubicBezTo>
                        <a:lnTo>
                          <a:pt x="2650470" y="1401230"/>
                        </a:lnTo>
                        <a:cubicBezTo>
                          <a:pt x="2581890" y="1340778"/>
                          <a:pt x="2463018" y="1243750"/>
                          <a:pt x="2184126" y="1302170"/>
                        </a:cubicBezTo>
                        <a:cubicBezTo>
                          <a:pt x="2066778" y="1309282"/>
                          <a:pt x="1983720" y="1304456"/>
                          <a:pt x="1777218" y="1247306"/>
                        </a:cubicBezTo>
                        <a:cubicBezTo>
                          <a:pt x="1726164" y="1217588"/>
                          <a:pt x="1655329" y="1154109"/>
                          <a:pt x="1425174" y="1288454"/>
                        </a:cubicBezTo>
                        <a:cubicBezTo>
                          <a:pt x="932860" y="1563241"/>
                          <a:pt x="756015" y="1710011"/>
                          <a:pt x="483157" y="1833922"/>
                        </a:cubicBezTo>
                        <a:cubicBezTo>
                          <a:pt x="246999" y="1938611"/>
                          <a:pt x="-213188" y="1691257"/>
                          <a:pt x="113010" y="1347890"/>
                        </a:cubicBezTo>
                        <a:lnTo>
                          <a:pt x="1246681" y="483222"/>
                        </a:lnTo>
                        <a:close/>
                      </a:path>
                    </a:pathLst>
                  </a:custGeom>
                  <a:solidFill>
                    <a:schemeClr val="accent1"/>
                  </a:solidFill>
                  <a:ln w="12700" cap="flat" cmpd="sng" algn="ctr">
                    <a:noFill/>
                    <a:prstDash val="solid"/>
                    <a:miter lim="800000"/>
                  </a:ln>
                  <a:effectLst/>
                </p:spPr>
                <p:txBody>
                  <a:bodyPr rtlCol="0" anchor="ctr"/>
                  <a:lstStyle/>
                  <a:p>
                    <a:pPr algn="ctr">
                      <a:defRPr/>
                    </a:pPr>
                    <a:endParaRPr lang="en-US" kern="0">
                      <a:solidFill>
                        <a:prstClr val="white"/>
                      </a:solidFill>
                      <a:latin typeface="Arial" panose="020B0604020202020204" pitchFamily="34" charset="0"/>
                      <a:cs typeface="Arial" panose="020B0604020202020204" pitchFamily="34" charset="0"/>
                    </a:endParaRPr>
                  </a:p>
                </p:txBody>
              </p:sp>
              <p:sp>
                <p:nvSpPr>
                  <p:cNvPr id="16" name="Rectangle 2"/>
                  <p:cNvSpPr/>
                  <p:nvPr/>
                </p:nvSpPr>
                <p:spPr>
                  <a:xfrm>
                    <a:off x="7352478" y="1414236"/>
                    <a:ext cx="385353" cy="383102"/>
                  </a:xfrm>
                  <a:custGeom>
                    <a:avLst/>
                    <a:gdLst>
                      <a:gd name="connsiteX0" fmla="*/ 0 w 2013626"/>
                      <a:gd name="connsiteY0" fmla="*/ 0 h 1327826"/>
                      <a:gd name="connsiteX1" fmla="*/ 2013626 w 2013626"/>
                      <a:gd name="connsiteY1" fmla="*/ 0 h 1327826"/>
                      <a:gd name="connsiteX2" fmla="*/ 2013626 w 2013626"/>
                      <a:gd name="connsiteY2" fmla="*/ 1327826 h 1327826"/>
                      <a:gd name="connsiteX3" fmla="*/ 0 w 2013626"/>
                      <a:gd name="connsiteY3" fmla="*/ 1327826 h 1327826"/>
                      <a:gd name="connsiteX4" fmla="*/ 0 w 2013626"/>
                      <a:gd name="connsiteY4" fmla="*/ 0 h 1327826"/>
                      <a:gd name="connsiteX0" fmla="*/ 311285 w 2324911"/>
                      <a:gd name="connsiteY0" fmla="*/ 0 h 1347281"/>
                      <a:gd name="connsiteX1" fmla="*/ 2324911 w 2324911"/>
                      <a:gd name="connsiteY1" fmla="*/ 0 h 1347281"/>
                      <a:gd name="connsiteX2" fmla="*/ 2324911 w 2324911"/>
                      <a:gd name="connsiteY2" fmla="*/ 1327826 h 1347281"/>
                      <a:gd name="connsiteX3" fmla="*/ 0 w 2324911"/>
                      <a:gd name="connsiteY3" fmla="*/ 1347281 h 1347281"/>
                      <a:gd name="connsiteX4" fmla="*/ 311285 w 2324911"/>
                      <a:gd name="connsiteY4" fmla="*/ 0 h 1347281"/>
                      <a:gd name="connsiteX0" fmla="*/ 38911 w 2324911"/>
                      <a:gd name="connsiteY0" fmla="*/ 768486 h 1347281"/>
                      <a:gd name="connsiteX1" fmla="*/ 2324911 w 2324911"/>
                      <a:gd name="connsiteY1" fmla="*/ 0 h 1347281"/>
                      <a:gd name="connsiteX2" fmla="*/ 2324911 w 2324911"/>
                      <a:gd name="connsiteY2" fmla="*/ 1327826 h 1347281"/>
                      <a:gd name="connsiteX3" fmla="*/ 0 w 2324911"/>
                      <a:gd name="connsiteY3" fmla="*/ 1347281 h 1347281"/>
                      <a:gd name="connsiteX4" fmla="*/ 38911 w 2324911"/>
                      <a:gd name="connsiteY4" fmla="*/ 768486 h 1347281"/>
                      <a:gd name="connsiteX0" fmla="*/ 38911 w 2324911"/>
                      <a:gd name="connsiteY0" fmla="*/ 972767 h 1551562"/>
                      <a:gd name="connsiteX1" fmla="*/ 928992 w 2324911"/>
                      <a:gd name="connsiteY1" fmla="*/ 0 h 1551562"/>
                      <a:gd name="connsiteX2" fmla="*/ 2324911 w 2324911"/>
                      <a:gd name="connsiteY2" fmla="*/ 1532107 h 1551562"/>
                      <a:gd name="connsiteX3" fmla="*/ 0 w 2324911"/>
                      <a:gd name="connsiteY3" fmla="*/ 1551562 h 1551562"/>
                      <a:gd name="connsiteX4" fmla="*/ 38911 w 2324911"/>
                      <a:gd name="connsiteY4" fmla="*/ 972767 h 1551562"/>
                      <a:gd name="connsiteX0" fmla="*/ 38911 w 1585609"/>
                      <a:gd name="connsiteY0" fmla="*/ 982494 h 1561289"/>
                      <a:gd name="connsiteX1" fmla="*/ 928992 w 1585609"/>
                      <a:gd name="connsiteY1" fmla="*/ 9727 h 1561289"/>
                      <a:gd name="connsiteX2" fmla="*/ 1585609 w 1585609"/>
                      <a:gd name="connsiteY2" fmla="*/ 0 h 1561289"/>
                      <a:gd name="connsiteX3" fmla="*/ 0 w 1585609"/>
                      <a:gd name="connsiteY3" fmla="*/ 1561289 h 1561289"/>
                      <a:gd name="connsiteX4" fmla="*/ 38911 w 1585609"/>
                      <a:gd name="connsiteY4" fmla="*/ 982494 h 1561289"/>
                      <a:gd name="connsiteX0" fmla="*/ 38911 w 1585609"/>
                      <a:gd name="connsiteY0" fmla="*/ 982494 h 1561289"/>
                      <a:gd name="connsiteX1" fmla="*/ 928992 w 1585609"/>
                      <a:gd name="connsiteY1" fmla="*/ 9727 h 1561289"/>
                      <a:gd name="connsiteX2" fmla="*/ 1585609 w 1585609"/>
                      <a:gd name="connsiteY2" fmla="*/ 0 h 1561289"/>
                      <a:gd name="connsiteX3" fmla="*/ 1181912 w 1585609"/>
                      <a:gd name="connsiteY3" fmla="*/ 384243 h 1561289"/>
                      <a:gd name="connsiteX4" fmla="*/ 0 w 1585609"/>
                      <a:gd name="connsiteY4" fmla="*/ 1561289 h 1561289"/>
                      <a:gd name="connsiteX5" fmla="*/ 38911 w 1585609"/>
                      <a:gd name="connsiteY5" fmla="*/ 982494 h 1561289"/>
                      <a:gd name="connsiteX0" fmla="*/ 38911 w 2490282"/>
                      <a:gd name="connsiteY0" fmla="*/ 982494 h 1561289"/>
                      <a:gd name="connsiteX1" fmla="*/ 928992 w 2490282"/>
                      <a:gd name="connsiteY1" fmla="*/ 9727 h 1561289"/>
                      <a:gd name="connsiteX2" fmla="*/ 1585609 w 2490282"/>
                      <a:gd name="connsiteY2" fmla="*/ 0 h 1561289"/>
                      <a:gd name="connsiteX3" fmla="*/ 2490282 w 2490282"/>
                      <a:gd name="connsiteY3" fmla="*/ 131323 h 1561289"/>
                      <a:gd name="connsiteX4" fmla="*/ 0 w 2490282"/>
                      <a:gd name="connsiteY4" fmla="*/ 1561289 h 1561289"/>
                      <a:gd name="connsiteX5" fmla="*/ 38911 w 2490282"/>
                      <a:gd name="connsiteY5" fmla="*/ 982494 h 1561289"/>
                      <a:gd name="connsiteX0" fmla="*/ 38911 w 2490282"/>
                      <a:gd name="connsiteY0" fmla="*/ 982494 h 1561289"/>
                      <a:gd name="connsiteX1" fmla="*/ 928992 w 2490282"/>
                      <a:gd name="connsiteY1" fmla="*/ 9727 h 1561289"/>
                      <a:gd name="connsiteX2" fmla="*/ 1585609 w 2490282"/>
                      <a:gd name="connsiteY2" fmla="*/ 0 h 1561289"/>
                      <a:gd name="connsiteX3" fmla="*/ 2490282 w 2490282"/>
                      <a:gd name="connsiteY3" fmla="*/ 131323 h 1561289"/>
                      <a:gd name="connsiteX4" fmla="*/ 1347281 w 2490282"/>
                      <a:gd name="connsiteY4" fmla="*/ 792805 h 1561289"/>
                      <a:gd name="connsiteX5" fmla="*/ 0 w 2490282"/>
                      <a:gd name="connsiteY5" fmla="*/ 1561289 h 1561289"/>
                      <a:gd name="connsiteX6" fmla="*/ 38911 w 2490282"/>
                      <a:gd name="connsiteY6" fmla="*/ 982494 h 1561289"/>
                      <a:gd name="connsiteX0" fmla="*/ 38911 w 2490282"/>
                      <a:gd name="connsiteY0" fmla="*/ 982494 h 1561289"/>
                      <a:gd name="connsiteX1" fmla="*/ 928992 w 2490282"/>
                      <a:gd name="connsiteY1" fmla="*/ 9727 h 1561289"/>
                      <a:gd name="connsiteX2" fmla="*/ 1585609 w 2490282"/>
                      <a:gd name="connsiteY2" fmla="*/ 0 h 1561289"/>
                      <a:gd name="connsiteX3" fmla="*/ 2490282 w 2490282"/>
                      <a:gd name="connsiteY3" fmla="*/ 131323 h 1561289"/>
                      <a:gd name="connsiteX4" fmla="*/ 1488332 w 2490282"/>
                      <a:gd name="connsiteY4" fmla="*/ 355060 h 1561289"/>
                      <a:gd name="connsiteX5" fmla="*/ 0 w 2490282"/>
                      <a:gd name="connsiteY5" fmla="*/ 1561289 h 1561289"/>
                      <a:gd name="connsiteX6" fmla="*/ 38911 w 2490282"/>
                      <a:gd name="connsiteY6" fmla="*/ 982494 h 1561289"/>
                      <a:gd name="connsiteX0" fmla="*/ 38911 w 2490282"/>
                      <a:gd name="connsiteY0" fmla="*/ 982494 h 1561289"/>
                      <a:gd name="connsiteX1" fmla="*/ 928992 w 2490282"/>
                      <a:gd name="connsiteY1" fmla="*/ 9727 h 1561289"/>
                      <a:gd name="connsiteX2" fmla="*/ 1585609 w 2490282"/>
                      <a:gd name="connsiteY2" fmla="*/ 0 h 1561289"/>
                      <a:gd name="connsiteX3" fmla="*/ 2490282 w 2490282"/>
                      <a:gd name="connsiteY3" fmla="*/ 131323 h 1561289"/>
                      <a:gd name="connsiteX4" fmla="*/ 1488332 w 2490282"/>
                      <a:gd name="connsiteY4" fmla="*/ 355060 h 1561289"/>
                      <a:gd name="connsiteX5" fmla="*/ 787940 w 2490282"/>
                      <a:gd name="connsiteY5" fmla="*/ 914401 h 1561289"/>
                      <a:gd name="connsiteX6" fmla="*/ 0 w 2490282"/>
                      <a:gd name="connsiteY6" fmla="*/ 1561289 h 1561289"/>
                      <a:gd name="connsiteX7" fmla="*/ 38911 w 2490282"/>
                      <a:gd name="connsiteY7" fmla="*/ 982494 h 1561289"/>
                      <a:gd name="connsiteX0" fmla="*/ 38911 w 2490282"/>
                      <a:gd name="connsiteY0" fmla="*/ 982494 h 1561289"/>
                      <a:gd name="connsiteX1" fmla="*/ 928992 w 2490282"/>
                      <a:gd name="connsiteY1" fmla="*/ 9727 h 1561289"/>
                      <a:gd name="connsiteX2" fmla="*/ 1585609 w 2490282"/>
                      <a:gd name="connsiteY2" fmla="*/ 0 h 1561289"/>
                      <a:gd name="connsiteX3" fmla="*/ 2490282 w 2490282"/>
                      <a:gd name="connsiteY3" fmla="*/ 131323 h 1561289"/>
                      <a:gd name="connsiteX4" fmla="*/ 1488332 w 2490282"/>
                      <a:gd name="connsiteY4" fmla="*/ 355060 h 1561289"/>
                      <a:gd name="connsiteX5" fmla="*/ 1070042 w 2490282"/>
                      <a:gd name="connsiteY5" fmla="*/ 306422 h 1561289"/>
                      <a:gd name="connsiteX6" fmla="*/ 0 w 2490282"/>
                      <a:gd name="connsiteY6" fmla="*/ 1561289 h 1561289"/>
                      <a:gd name="connsiteX7" fmla="*/ 38911 w 2490282"/>
                      <a:gd name="connsiteY7" fmla="*/ 982494 h 1561289"/>
                      <a:gd name="connsiteX0" fmla="*/ 53503 w 2504874"/>
                      <a:gd name="connsiteY0" fmla="*/ 982494 h 1532106"/>
                      <a:gd name="connsiteX1" fmla="*/ 943584 w 2504874"/>
                      <a:gd name="connsiteY1" fmla="*/ 9727 h 1532106"/>
                      <a:gd name="connsiteX2" fmla="*/ 1600201 w 2504874"/>
                      <a:gd name="connsiteY2" fmla="*/ 0 h 1532106"/>
                      <a:gd name="connsiteX3" fmla="*/ 2504874 w 2504874"/>
                      <a:gd name="connsiteY3" fmla="*/ 131323 h 1532106"/>
                      <a:gd name="connsiteX4" fmla="*/ 1502924 w 2504874"/>
                      <a:gd name="connsiteY4" fmla="*/ 355060 h 1532106"/>
                      <a:gd name="connsiteX5" fmla="*/ 1084634 w 2504874"/>
                      <a:gd name="connsiteY5" fmla="*/ 306422 h 1532106"/>
                      <a:gd name="connsiteX6" fmla="*/ 0 w 2504874"/>
                      <a:gd name="connsiteY6" fmla="*/ 1532106 h 1532106"/>
                      <a:gd name="connsiteX7" fmla="*/ 53503 w 2504874"/>
                      <a:gd name="connsiteY7" fmla="*/ 982494 h 1532106"/>
                      <a:gd name="connsiteX0" fmla="*/ 53503 w 2504874"/>
                      <a:gd name="connsiteY0" fmla="*/ 982494 h 1532106"/>
                      <a:gd name="connsiteX1" fmla="*/ 943584 w 2504874"/>
                      <a:gd name="connsiteY1" fmla="*/ 9727 h 1532106"/>
                      <a:gd name="connsiteX2" fmla="*/ 1600201 w 2504874"/>
                      <a:gd name="connsiteY2" fmla="*/ 0 h 1532106"/>
                      <a:gd name="connsiteX3" fmla="*/ 2504874 w 2504874"/>
                      <a:gd name="connsiteY3" fmla="*/ 131323 h 1532106"/>
                      <a:gd name="connsiteX4" fmla="*/ 1502924 w 2504874"/>
                      <a:gd name="connsiteY4" fmla="*/ 355060 h 1532106"/>
                      <a:gd name="connsiteX5" fmla="*/ 1084634 w 2504874"/>
                      <a:gd name="connsiteY5" fmla="*/ 306422 h 1532106"/>
                      <a:gd name="connsiteX6" fmla="*/ 252920 w 2504874"/>
                      <a:gd name="connsiteY6" fmla="*/ 1245141 h 1532106"/>
                      <a:gd name="connsiteX7" fmla="*/ 0 w 2504874"/>
                      <a:gd name="connsiteY7" fmla="*/ 1532106 h 1532106"/>
                      <a:gd name="connsiteX8" fmla="*/ 53503 w 2504874"/>
                      <a:gd name="connsiteY8" fmla="*/ 982494 h 1532106"/>
                      <a:gd name="connsiteX0" fmla="*/ 53503 w 2504874"/>
                      <a:gd name="connsiteY0" fmla="*/ 982494 h 1532106"/>
                      <a:gd name="connsiteX1" fmla="*/ 943584 w 2504874"/>
                      <a:gd name="connsiteY1" fmla="*/ 9727 h 1532106"/>
                      <a:gd name="connsiteX2" fmla="*/ 1600201 w 2504874"/>
                      <a:gd name="connsiteY2" fmla="*/ 0 h 1532106"/>
                      <a:gd name="connsiteX3" fmla="*/ 2504874 w 2504874"/>
                      <a:gd name="connsiteY3" fmla="*/ 131323 h 1532106"/>
                      <a:gd name="connsiteX4" fmla="*/ 1502924 w 2504874"/>
                      <a:gd name="connsiteY4" fmla="*/ 355060 h 1532106"/>
                      <a:gd name="connsiteX5" fmla="*/ 1084634 w 2504874"/>
                      <a:gd name="connsiteY5" fmla="*/ 306422 h 1532106"/>
                      <a:gd name="connsiteX6" fmla="*/ 355060 w 2504874"/>
                      <a:gd name="connsiteY6" fmla="*/ 1425102 h 1532106"/>
                      <a:gd name="connsiteX7" fmla="*/ 0 w 2504874"/>
                      <a:gd name="connsiteY7" fmla="*/ 1532106 h 1532106"/>
                      <a:gd name="connsiteX8" fmla="*/ 53503 w 2504874"/>
                      <a:gd name="connsiteY8" fmla="*/ 982494 h 1532106"/>
                      <a:gd name="connsiteX0" fmla="*/ 53503 w 2504874"/>
                      <a:gd name="connsiteY0" fmla="*/ 982494 h 1532106"/>
                      <a:gd name="connsiteX1" fmla="*/ 943584 w 2504874"/>
                      <a:gd name="connsiteY1" fmla="*/ 9727 h 1532106"/>
                      <a:gd name="connsiteX2" fmla="*/ 1600201 w 2504874"/>
                      <a:gd name="connsiteY2" fmla="*/ 0 h 1532106"/>
                      <a:gd name="connsiteX3" fmla="*/ 2504874 w 2504874"/>
                      <a:gd name="connsiteY3" fmla="*/ 131323 h 1532106"/>
                      <a:gd name="connsiteX4" fmla="*/ 1502924 w 2504874"/>
                      <a:gd name="connsiteY4" fmla="*/ 355060 h 1532106"/>
                      <a:gd name="connsiteX5" fmla="*/ 1084634 w 2504874"/>
                      <a:gd name="connsiteY5" fmla="*/ 306422 h 1532106"/>
                      <a:gd name="connsiteX6" fmla="*/ 355060 w 2504874"/>
                      <a:gd name="connsiteY6" fmla="*/ 1118680 h 1532106"/>
                      <a:gd name="connsiteX7" fmla="*/ 0 w 2504874"/>
                      <a:gd name="connsiteY7" fmla="*/ 1532106 h 1532106"/>
                      <a:gd name="connsiteX8" fmla="*/ 53503 w 2504874"/>
                      <a:gd name="connsiteY8" fmla="*/ 982494 h 1532106"/>
                      <a:gd name="connsiteX0" fmla="*/ 93644 w 2545015"/>
                      <a:gd name="connsiteY0" fmla="*/ 982494 h 1532106"/>
                      <a:gd name="connsiteX1" fmla="*/ 983725 w 2545015"/>
                      <a:gd name="connsiteY1" fmla="*/ 9727 h 1532106"/>
                      <a:gd name="connsiteX2" fmla="*/ 1640342 w 2545015"/>
                      <a:gd name="connsiteY2" fmla="*/ 0 h 1532106"/>
                      <a:gd name="connsiteX3" fmla="*/ 2545015 w 2545015"/>
                      <a:gd name="connsiteY3" fmla="*/ 131323 h 1532106"/>
                      <a:gd name="connsiteX4" fmla="*/ 1543065 w 2545015"/>
                      <a:gd name="connsiteY4" fmla="*/ 355060 h 1532106"/>
                      <a:gd name="connsiteX5" fmla="*/ 1124775 w 2545015"/>
                      <a:gd name="connsiteY5" fmla="*/ 306422 h 1532106"/>
                      <a:gd name="connsiteX6" fmla="*/ 395201 w 2545015"/>
                      <a:gd name="connsiteY6" fmla="*/ 1118680 h 1532106"/>
                      <a:gd name="connsiteX7" fmla="*/ 40141 w 2545015"/>
                      <a:gd name="connsiteY7" fmla="*/ 1532106 h 1532106"/>
                      <a:gd name="connsiteX8" fmla="*/ 93644 w 2545015"/>
                      <a:gd name="connsiteY8" fmla="*/ 982494 h 1532106"/>
                      <a:gd name="connsiteX0" fmla="*/ 96072 w 2547443"/>
                      <a:gd name="connsiteY0" fmla="*/ 982494 h 1532106"/>
                      <a:gd name="connsiteX1" fmla="*/ 986153 w 2547443"/>
                      <a:gd name="connsiteY1" fmla="*/ 9727 h 1532106"/>
                      <a:gd name="connsiteX2" fmla="*/ 1642770 w 2547443"/>
                      <a:gd name="connsiteY2" fmla="*/ 0 h 1532106"/>
                      <a:gd name="connsiteX3" fmla="*/ 2547443 w 2547443"/>
                      <a:gd name="connsiteY3" fmla="*/ 131323 h 1532106"/>
                      <a:gd name="connsiteX4" fmla="*/ 1545493 w 2547443"/>
                      <a:gd name="connsiteY4" fmla="*/ 355060 h 1532106"/>
                      <a:gd name="connsiteX5" fmla="*/ 1127203 w 2547443"/>
                      <a:gd name="connsiteY5" fmla="*/ 306422 h 1532106"/>
                      <a:gd name="connsiteX6" fmla="*/ 397629 w 2547443"/>
                      <a:gd name="connsiteY6" fmla="*/ 1118680 h 1532106"/>
                      <a:gd name="connsiteX7" fmla="*/ 42569 w 2547443"/>
                      <a:gd name="connsiteY7" fmla="*/ 1532106 h 1532106"/>
                      <a:gd name="connsiteX8" fmla="*/ 96072 w 2547443"/>
                      <a:gd name="connsiteY8" fmla="*/ 982494 h 1532106"/>
                      <a:gd name="connsiteX0" fmla="*/ 96072 w 2547443"/>
                      <a:gd name="connsiteY0" fmla="*/ 982494 h 1677790"/>
                      <a:gd name="connsiteX1" fmla="*/ 986153 w 2547443"/>
                      <a:gd name="connsiteY1" fmla="*/ 9727 h 1677790"/>
                      <a:gd name="connsiteX2" fmla="*/ 1642770 w 2547443"/>
                      <a:gd name="connsiteY2" fmla="*/ 0 h 1677790"/>
                      <a:gd name="connsiteX3" fmla="*/ 2547443 w 2547443"/>
                      <a:gd name="connsiteY3" fmla="*/ 131323 h 1677790"/>
                      <a:gd name="connsiteX4" fmla="*/ 1545493 w 2547443"/>
                      <a:gd name="connsiteY4" fmla="*/ 355060 h 1677790"/>
                      <a:gd name="connsiteX5" fmla="*/ 1127203 w 2547443"/>
                      <a:gd name="connsiteY5" fmla="*/ 306422 h 1677790"/>
                      <a:gd name="connsiteX6" fmla="*/ 397629 w 2547443"/>
                      <a:gd name="connsiteY6" fmla="*/ 1118680 h 1677790"/>
                      <a:gd name="connsiteX7" fmla="*/ 42569 w 2547443"/>
                      <a:gd name="connsiteY7" fmla="*/ 1532106 h 1677790"/>
                      <a:gd name="connsiteX8" fmla="*/ 96072 w 2547443"/>
                      <a:gd name="connsiteY8" fmla="*/ 982494 h 1677790"/>
                      <a:gd name="connsiteX0" fmla="*/ 96072 w 2547443"/>
                      <a:gd name="connsiteY0" fmla="*/ 982494 h 1552660"/>
                      <a:gd name="connsiteX1" fmla="*/ 986153 w 2547443"/>
                      <a:gd name="connsiteY1" fmla="*/ 9727 h 1552660"/>
                      <a:gd name="connsiteX2" fmla="*/ 1642770 w 2547443"/>
                      <a:gd name="connsiteY2" fmla="*/ 0 h 1552660"/>
                      <a:gd name="connsiteX3" fmla="*/ 2547443 w 2547443"/>
                      <a:gd name="connsiteY3" fmla="*/ 131323 h 1552660"/>
                      <a:gd name="connsiteX4" fmla="*/ 1545493 w 2547443"/>
                      <a:gd name="connsiteY4" fmla="*/ 355060 h 1552660"/>
                      <a:gd name="connsiteX5" fmla="*/ 1127203 w 2547443"/>
                      <a:gd name="connsiteY5" fmla="*/ 306422 h 1552660"/>
                      <a:gd name="connsiteX6" fmla="*/ 397629 w 2547443"/>
                      <a:gd name="connsiteY6" fmla="*/ 1118680 h 1552660"/>
                      <a:gd name="connsiteX7" fmla="*/ 344128 w 2547443"/>
                      <a:gd name="connsiteY7" fmla="*/ 1405647 h 1552660"/>
                      <a:gd name="connsiteX8" fmla="*/ 42569 w 2547443"/>
                      <a:gd name="connsiteY8" fmla="*/ 1532106 h 1552660"/>
                      <a:gd name="connsiteX9" fmla="*/ 96072 w 2547443"/>
                      <a:gd name="connsiteY9" fmla="*/ 982494 h 1552660"/>
                      <a:gd name="connsiteX0" fmla="*/ 96072 w 2547443"/>
                      <a:gd name="connsiteY0" fmla="*/ 982494 h 1554370"/>
                      <a:gd name="connsiteX1" fmla="*/ 986153 w 2547443"/>
                      <a:gd name="connsiteY1" fmla="*/ 9727 h 1554370"/>
                      <a:gd name="connsiteX2" fmla="*/ 1642770 w 2547443"/>
                      <a:gd name="connsiteY2" fmla="*/ 0 h 1554370"/>
                      <a:gd name="connsiteX3" fmla="*/ 2547443 w 2547443"/>
                      <a:gd name="connsiteY3" fmla="*/ 131323 h 1554370"/>
                      <a:gd name="connsiteX4" fmla="*/ 1545493 w 2547443"/>
                      <a:gd name="connsiteY4" fmla="*/ 355060 h 1554370"/>
                      <a:gd name="connsiteX5" fmla="*/ 1127203 w 2547443"/>
                      <a:gd name="connsiteY5" fmla="*/ 306422 h 1554370"/>
                      <a:gd name="connsiteX6" fmla="*/ 397629 w 2547443"/>
                      <a:gd name="connsiteY6" fmla="*/ 1118680 h 1554370"/>
                      <a:gd name="connsiteX7" fmla="*/ 378175 w 2547443"/>
                      <a:gd name="connsiteY7" fmla="*/ 1420238 h 1554370"/>
                      <a:gd name="connsiteX8" fmla="*/ 42569 w 2547443"/>
                      <a:gd name="connsiteY8" fmla="*/ 1532106 h 1554370"/>
                      <a:gd name="connsiteX9" fmla="*/ 96072 w 2547443"/>
                      <a:gd name="connsiteY9" fmla="*/ 982494 h 1554370"/>
                      <a:gd name="connsiteX0" fmla="*/ 96072 w 2547443"/>
                      <a:gd name="connsiteY0" fmla="*/ 982494 h 1554370"/>
                      <a:gd name="connsiteX1" fmla="*/ 986153 w 2547443"/>
                      <a:gd name="connsiteY1" fmla="*/ 9727 h 1554370"/>
                      <a:gd name="connsiteX2" fmla="*/ 1642770 w 2547443"/>
                      <a:gd name="connsiteY2" fmla="*/ 0 h 1554370"/>
                      <a:gd name="connsiteX3" fmla="*/ 2547443 w 2547443"/>
                      <a:gd name="connsiteY3" fmla="*/ 131323 h 1554370"/>
                      <a:gd name="connsiteX4" fmla="*/ 1545493 w 2547443"/>
                      <a:gd name="connsiteY4" fmla="*/ 355060 h 1554370"/>
                      <a:gd name="connsiteX5" fmla="*/ 1127203 w 2547443"/>
                      <a:gd name="connsiteY5" fmla="*/ 306422 h 1554370"/>
                      <a:gd name="connsiteX6" fmla="*/ 397629 w 2547443"/>
                      <a:gd name="connsiteY6" fmla="*/ 1118680 h 1554370"/>
                      <a:gd name="connsiteX7" fmla="*/ 378175 w 2547443"/>
                      <a:gd name="connsiteY7" fmla="*/ 1420238 h 1554370"/>
                      <a:gd name="connsiteX8" fmla="*/ 42569 w 2547443"/>
                      <a:gd name="connsiteY8" fmla="*/ 1532106 h 1554370"/>
                      <a:gd name="connsiteX9" fmla="*/ 96072 w 2547443"/>
                      <a:gd name="connsiteY9" fmla="*/ 982494 h 1554370"/>
                      <a:gd name="connsiteX0" fmla="*/ 96072 w 2547443"/>
                      <a:gd name="connsiteY0" fmla="*/ 982494 h 1554370"/>
                      <a:gd name="connsiteX1" fmla="*/ 986153 w 2547443"/>
                      <a:gd name="connsiteY1" fmla="*/ 9727 h 1554370"/>
                      <a:gd name="connsiteX2" fmla="*/ 1642770 w 2547443"/>
                      <a:gd name="connsiteY2" fmla="*/ 0 h 1554370"/>
                      <a:gd name="connsiteX3" fmla="*/ 2547443 w 2547443"/>
                      <a:gd name="connsiteY3" fmla="*/ 131323 h 1554370"/>
                      <a:gd name="connsiteX4" fmla="*/ 1545493 w 2547443"/>
                      <a:gd name="connsiteY4" fmla="*/ 355060 h 1554370"/>
                      <a:gd name="connsiteX5" fmla="*/ 1127203 w 2547443"/>
                      <a:gd name="connsiteY5" fmla="*/ 306422 h 1554370"/>
                      <a:gd name="connsiteX6" fmla="*/ 397629 w 2547443"/>
                      <a:gd name="connsiteY6" fmla="*/ 1118680 h 1554370"/>
                      <a:gd name="connsiteX7" fmla="*/ 378175 w 2547443"/>
                      <a:gd name="connsiteY7" fmla="*/ 1420238 h 1554370"/>
                      <a:gd name="connsiteX8" fmla="*/ 42569 w 2547443"/>
                      <a:gd name="connsiteY8" fmla="*/ 1532106 h 1554370"/>
                      <a:gd name="connsiteX9" fmla="*/ 96072 w 2547443"/>
                      <a:gd name="connsiteY9" fmla="*/ 982494 h 1554370"/>
                      <a:gd name="connsiteX0" fmla="*/ 96072 w 2547443"/>
                      <a:gd name="connsiteY0" fmla="*/ 982494 h 1572098"/>
                      <a:gd name="connsiteX1" fmla="*/ 986153 w 2547443"/>
                      <a:gd name="connsiteY1" fmla="*/ 9727 h 1572098"/>
                      <a:gd name="connsiteX2" fmla="*/ 1642770 w 2547443"/>
                      <a:gd name="connsiteY2" fmla="*/ 0 h 1572098"/>
                      <a:gd name="connsiteX3" fmla="*/ 2547443 w 2547443"/>
                      <a:gd name="connsiteY3" fmla="*/ 131323 h 1572098"/>
                      <a:gd name="connsiteX4" fmla="*/ 1545493 w 2547443"/>
                      <a:gd name="connsiteY4" fmla="*/ 355060 h 1572098"/>
                      <a:gd name="connsiteX5" fmla="*/ 1127203 w 2547443"/>
                      <a:gd name="connsiteY5" fmla="*/ 306422 h 1572098"/>
                      <a:gd name="connsiteX6" fmla="*/ 397629 w 2547443"/>
                      <a:gd name="connsiteY6" fmla="*/ 1118680 h 1572098"/>
                      <a:gd name="connsiteX7" fmla="*/ 378175 w 2547443"/>
                      <a:gd name="connsiteY7" fmla="*/ 1420238 h 1572098"/>
                      <a:gd name="connsiteX8" fmla="*/ 246851 w 2547443"/>
                      <a:gd name="connsiteY8" fmla="*/ 1517516 h 1572098"/>
                      <a:gd name="connsiteX9" fmla="*/ 42569 w 2547443"/>
                      <a:gd name="connsiteY9" fmla="*/ 1532106 h 1572098"/>
                      <a:gd name="connsiteX10" fmla="*/ 96072 w 2547443"/>
                      <a:gd name="connsiteY10" fmla="*/ 982494 h 1572098"/>
                      <a:gd name="connsiteX0" fmla="*/ 96072 w 2547443"/>
                      <a:gd name="connsiteY0" fmla="*/ 982494 h 2135699"/>
                      <a:gd name="connsiteX1" fmla="*/ 986153 w 2547443"/>
                      <a:gd name="connsiteY1" fmla="*/ 9727 h 2135699"/>
                      <a:gd name="connsiteX2" fmla="*/ 1642770 w 2547443"/>
                      <a:gd name="connsiteY2" fmla="*/ 0 h 2135699"/>
                      <a:gd name="connsiteX3" fmla="*/ 2547443 w 2547443"/>
                      <a:gd name="connsiteY3" fmla="*/ 131323 h 2135699"/>
                      <a:gd name="connsiteX4" fmla="*/ 1545493 w 2547443"/>
                      <a:gd name="connsiteY4" fmla="*/ 355060 h 2135699"/>
                      <a:gd name="connsiteX5" fmla="*/ 1127203 w 2547443"/>
                      <a:gd name="connsiteY5" fmla="*/ 306422 h 2135699"/>
                      <a:gd name="connsiteX6" fmla="*/ 397629 w 2547443"/>
                      <a:gd name="connsiteY6" fmla="*/ 1118680 h 2135699"/>
                      <a:gd name="connsiteX7" fmla="*/ 378175 w 2547443"/>
                      <a:gd name="connsiteY7" fmla="*/ 1420238 h 2135699"/>
                      <a:gd name="connsiteX8" fmla="*/ 694323 w 2547443"/>
                      <a:gd name="connsiteY8" fmla="*/ 2135222 h 2135699"/>
                      <a:gd name="connsiteX9" fmla="*/ 42569 w 2547443"/>
                      <a:gd name="connsiteY9" fmla="*/ 1532106 h 2135699"/>
                      <a:gd name="connsiteX10" fmla="*/ 96072 w 2547443"/>
                      <a:gd name="connsiteY10" fmla="*/ 982494 h 2135699"/>
                      <a:gd name="connsiteX0" fmla="*/ 96072 w 2547443"/>
                      <a:gd name="connsiteY0" fmla="*/ 982494 h 2694798"/>
                      <a:gd name="connsiteX1" fmla="*/ 986153 w 2547443"/>
                      <a:gd name="connsiteY1" fmla="*/ 9727 h 2694798"/>
                      <a:gd name="connsiteX2" fmla="*/ 1642770 w 2547443"/>
                      <a:gd name="connsiteY2" fmla="*/ 0 h 2694798"/>
                      <a:gd name="connsiteX3" fmla="*/ 2547443 w 2547443"/>
                      <a:gd name="connsiteY3" fmla="*/ 131323 h 2694798"/>
                      <a:gd name="connsiteX4" fmla="*/ 1545493 w 2547443"/>
                      <a:gd name="connsiteY4" fmla="*/ 355060 h 2694798"/>
                      <a:gd name="connsiteX5" fmla="*/ 1127203 w 2547443"/>
                      <a:gd name="connsiteY5" fmla="*/ 306422 h 2694798"/>
                      <a:gd name="connsiteX6" fmla="*/ 397629 w 2547443"/>
                      <a:gd name="connsiteY6" fmla="*/ 1118680 h 2694798"/>
                      <a:gd name="connsiteX7" fmla="*/ 378175 w 2547443"/>
                      <a:gd name="connsiteY7" fmla="*/ 1420238 h 2694798"/>
                      <a:gd name="connsiteX8" fmla="*/ 694323 w 2547443"/>
                      <a:gd name="connsiteY8" fmla="*/ 2694562 h 2694798"/>
                      <a:gd name="connsiteX9" fmla="*/ 42569 w 2547443"/>
                      <a:gd name="connsiteY9" fmla="*/ 1532106 h 2694798"/>
                      <a:gd name="connsiteX10" fmla="*/ 96072 w 2547443"/>
                      <a:gd name="connsiteY10" fmla="*/ 982494 h 2694798"/>
                      <a:gd name="connsiteX0" fmla="*/ 96072 w 2547443"/>
                      <a:gd name="connsiteY0" fmla="*/ 982494 h 2765238"/>
                      <a:gd name="connsiteX1" fmla="*/ 986153 w 2547443"/>
                      <a:gd name="connsiteY1" fmla="*/ 9727 h 2765238"/>
                      <a:gd name="connsiteX2" fmla="*/ 1642770 w 2547443"/>
                      <a:gd name="connsiteY2" fmla="*/ 0 h 2765238"/>
                      <a:gd name="connsiteX3" fmla="*/ 2547443 w 2547443"/>
                      <a:gd name="connsiteY3" fmla="*/ 131323 h 2765238"/>
                      <a:gd name="connsiteX4" fmla="*/ 1545493 w 2547443"/>
                      <a:gd name="connsiteY4" fmla="*/ 355060 h 2765238"/>
                      <a:gd name="connsiteX5" fmla="*/ 1127203 w 2547443"/>
                      <a:gd name="connsiteY5" fmla="*/ 306422 h 2765238"/>
                      <a:gd name="connsiteX6" fmla="*/ 397629 w 2547443"/>
                      <a:gd name="connsiteY6" fmla="*/ 1118680 h 2765238"/>
                      <a:gd name="connsiteX7" fmla="*/ 378175 w 2547443"/>
                      <a:gd name="connsiteY7" fmla="*/ 1420238 h 2765238"/>
                      <a:gd name="connsiteX8" fmla="*/ 660277 w 2547443"/>
                      <a:gd name="connsiteY8" fmla="*/ 2504872 h 2765238"/>
                      <a:gd name="connsiteX9" fmla="*/ 694323 w 2547443"/>
                      <a:gd name="connsiteY9" fmla="*/ 2694562 h 2765238"/>
                      <a:gd name="connsiteX10" fmla="*/ 42569 w 2547443"/>
                      <a:gd name="connsiteY10" fmla="*/ 1532106 h 2765238"/>
                      <a:gd name="connsiteX11" fmla="*/ 96072 w 2547443"/>
                      <a:gd name="connsiteY11" fmla="*/ 982494 h 2765238"/>
                      <a:gd name="connsiteX0" fmla="*/ 96072 w 2547443"/>
                      <a:gd name="connsiteY0" fmla="*/ 982494 h 2765238"/>
                      <a:gd name="connsiteX1" fmla="*/ 986153 w 2547443"/>
                      <a:gd name="connsiteY1" fmla="*/ 9727 h 2765238"/>
                      <a:gd name="connsiteX2" fmla="*/ 1642770 w 2547443"/>
                      <a:gd name="connsiteY2" fmla="*/ 0 h 2765238"/>
                      <a:gd name="connsiteX3" fmla="*/ 2547443 w 2547443"/>
                      <a:gd name="connsiteY3" fmla="*/ 131323 h 2765238"/>
                      <a:gd name="connsiteX4" fmla="*/ 1545493 w 2547443"/>
                      <a:gd name="connsiteY4" fmla="*/ 355060 h 2765238"/>
                      <a:gd name="connsiteX5" fmla="*/ 1127203 w 2547443"/>
                      <a:gd name="connsiteY5" fmla="*/ 306422 h 2765238"/>
                      <a:gd name="connsiteX6" fmla="*/ 397629 w 2547443"/>
                      <a:gd name="connsiteY6" fmla="*/ 1118680 h 2765238"/>
                      <a:gd name="connsiteX7" fmla="*/ 378175 w 2547443"/>
                      <a:gd name="connsiteY7" fmla="*/ 1420238 h 2765238"/>
                      <a:gd name="connsiteX8" fmla="*/ 913196 w 2547443"/>
                      <a:gd name="connsiteY8" fmla="*/ 2504872 h 2765238"/>
                      <a:gd name="connsiteX9" fmla="*/ 694323 w 2547443"/>
                      <a:gd name="connsiteY9" fmla="*/ 2694562 h 2765238"/>
                      <a:gd name="connsiteX10" fmla="*/ 42569 w 2547443"/>
                      <a:gd name="connsiteY10" fmla="*/ 1532106 h 2765238"/>
                      <a:gd name="connsiteX11" fmla="*/ 96072 w 2547443"/>
                      <a:gd name="connsiteY11" fmla="*/ 982494 h 2765238"/>
                      <a:gd name="connsiteX0" fmla="*/ 96072 w 2547443"/>
                      <a:gd name="connsiteY0" fmla="*/ 982494 h 2751446"/>
                      <a:gd name="connsiteX1" fmla="*/ 986153 w 2547443"/>
                      <a:gd name="connsiteY1" fmla="*/ 9727 h 2751446"/>
                      <a:gd name="connsiteX2" fmla="*/ 1642770 w 2547443"/>
                      <a:gd name="connsiteY2" fmla="*/ 0 h 2751446"/>
                      <a:gd name="connsiteX3" fmla="*/ 2547443 w 2547443"/>
                      <a:gd name="connsiteY3" fmla="*/ 131323 h 2751446"/>
                      <a:gd name="connsiteX4" fmla="*/ 1545493 w 2547443"/>
                      <a:gd name="connsiteY4" fmla="*/ 355060 h 2751446"/>
                      <a:gd name="connsiteX5" fmla="*/ 1127203 w 2547443"/>
                      <a:gd name="connsiteY5" fmla="*/ 306422 h 2751446"/>
                      <a:gd name="connsiteX6" fmla="*/ 397629 w 2547443"/>
                      <a:gd name="connsiteY6" fmla="*/ 1118680 h 2751446"/>
                      <a:gd name="connsiteX7" fmla="*/ 378175 w 2547443"/>
                      <a:gd name="connsiteY7" fmla="*/ 1420238 h 2751446"/>
                      <a:gd name="connsiteX8" fmla="*/ 621366 w 2547443"/>
                      <a:gd name="connsiteY8" fmla="*/ 1921212 h 2751446"/>
                      <a:gd name="connsiteX9" fmla="*/ 913196 w 2547443"/>
                      <a:gd name="connsiteY9" fmla="*/ 2504872 h 2751446"/>
                      <a:gd name="connsiteX10" fmla="*/ 694323 w 2547443"/>
                      <a:gd name="connsiteY10" fmla="*/ 2694562 h 2751446"/>
                      <a:gd name="connsiteX11" fmla="*/ 42569 w 2547443"/>
                      <a:gd name="connsiteY11" fmla="*/ 1532106 h 2751446"/>
                      <a:gd name="connsiteX12" fmla="*/ 96072 w 2547443"/>
                      <a:gd name="connsiteY12" fmla="*/ 982494 h 2751446"/>
                      <a:gd name="connsiteX0" fmla="*/ 96072 w 2547443"/>
                      <a:gd name="connsiteY0" fmla="*/ 982494 h 2751446"/>
                      <a:gd name="connsiteX1" fmla="*/ 986153 w 2547443"/>
                      <a:gd name="connsiteY1" fmla="*/ 9727 h 2751446"/>
                      <a:gd name="connsiteX2" fmla="*/ 1642770 w 2547443"/>
                      <a:gd name="connsiteY2" fmla="*/ 0 h 2751446"/>
                      <a:gd name="connsiteX3" fmla="*/ 2547443 w 2547443"/>
                      <a:gd name="connsiteY3" fmla="*/ 131323 h 2751446"/>
                      <a:gd name="connsiteX4" fmla="*/ 1545493 w 2547443"/>
                      <a:gd name="connsiteY4" fmla="*/ 355060 h 2751446"/>
                      <a:gd name="connsiteX5" fmla="*/ 1127203 w 2547443"/>
                      <a:gd name="connsiteY5" fmla="*/ 306422 h 2751446"/>
                      <a:gd name="connsiteX6" fmla="*/ 397629 w 2547443"/>
                      <a:gd name="connsiteY6" fmla="*/ 1118680 h 2751446"/>
                      <a:gd name="connsiteX7" fmla="*/ 378175 w 2547443"/>
                      <a:gd name="connsiteY7" fmla="*/ 1420238 h 2751446"/>
                      <a:gd name="connsiteX8" fmla="*/ 738098 w 2547443"/>
                      <a:gd name="connsiteY8" fmla="*/ 1819072 h 2751446"/>
                      <a:gd name="connsiteX9" fmla="*/ 913196 w 2547443"/>
                      <a:gd name="connsiteY9" fmla="*/ 2504872 h 2751446"/>
                      <a:gd name="connsiteX10" fmla="*/ 694323 w 2547443"/>
                      <a:gd name="connsiteY10" fmla="*/ 2694562 h 2751446"/>
                      <a:gd name="connsiteX11" fmla="*/ 42569 w 2547443"/>
                      <a:gd name="connsiteY11" fmla="*/ 1532106 h 2751446"/>
                      <a:gd name="connsiteX12" fmla="*/ 96072 w 2547443"/>
                      <a:gd name="connsiteY12" fmla="*/ 982494 h 2751446"/>
                      <a:gd name="connsiteX0" fmla="*/ 96072 w 2547443"/>
                      <a:gd name="connsiteY0" fmla="*/ 982494 h 2751446"/>
                      <a:gd name="connsiteX1" fmla="*/ 986153 w 2547443"/>
                      <a:gd name="connsiteY1" fmla="*/ 9727 h 2751446"/>
                      <a:gd name="connsiteX2" fmla="*/ 1642770 w 2547443"/>
                      <a:gd name="connsiteY2" fmla="*/ 0 h 2751446"/>
                      <a:gd name="connsiteX3" fmla="*/ 2547443 w 2547443"/>
                      <a:gd name="connsiteY3" fmla="*/ 131323 h 2751446"/>
                      <a:gd name="connsiteX4" fmla="*/ 1545493 w 2547443"/>
                      <a:gd name="connsiteY4" fmla="*/ 355060 h 2751446"/>
                      <a:gd name="connsiteX5" fmla="*/ 1127203 w 2547443"/>
                      <a:gd name="connsiteY5" fmla="*/ 306422 h 2751446"/>
                      <a:gd name="connsiteX6" fmla="*/ 397629 w 2547443"/>
                      <a:gd name="connsiteY6" fmla="*/ 1118680 h 2751446"/>
                      <a:gd name="connsiteX7" fmla="*/ 378175 w 2547443"/>
                      <a:gd name="connsiteY7" fmla="*/ 1420238 h 2751446"/>
                      <a:gd name="connsiteX8" fmla="*/ 738098 w 2547443"/>
                      <a:gd name="connsiteY8" fmla="*/ 1819072 h 2751446"/>
                      <a:gd name="connsiteX9" fmla="*/ 913196 w 2547443"/>
                      <a:gd name="connsiteY9" fmla="*/ 2504872 h 2751446"/>
                      <a:gd name="connsiteX10" fmla="*/ 694323 w 2547443"/>
                      <a:gd name="connsiteY10" fmla="*/ 2694562 h 2751446"/>
                      <a:gd name="connsiteX11" fmla="*/ 42569 w 2547443"/>
                      <a:gd name="connsiteY11" fmla="*/ 1532106 h 2751446"/>
                      <a:gd name="connsiteX12" fmla="*/ 96072 w 2547443"/>
                      <a:gd name="connsiteY12" fmla="*/ 982494 h 2751446"/>
                      <a:gd name="connsiteX0" fmla="*/ 96072 w 2547443"/>
                      <a:gd name="connsiteY0" fmla="*/ 982494 h 2751446"/>
                      <a:gd name="connsiteX1" fmla="*/ 986153 w 2547443"/>
                      <a:gd name="connsiteY1" fmla="*/ 9727 h 2751446"/>
                      <a:gd name="connsiteX2" fmla="*/ 1642770 w 2547443"/>
                      <a:gd name="connsiteY2" fmla="*/ 0 h 2751446"/>
                      <a:gd name="connsiteX3" fmla="*/ 2547443 w 2547443"/>
                      <a:gd name="connsiteY3" fmla="*/ 131323 h 2751446"/>
                      <a:gd name="connsiteX4" fmla="*/ 1545493 w 2547443"/>
                      <a:gd name="connsiteY4" fmla="*/ 355060 h 2751446"/>
                      <a:gd name="connsiteX5" fmla="*/ 1127203 w 2547443"/>
                      <a:gd name="connsiteY5" fmla="*/ 306422 h 2751446"/>
                      <a:gd name="connsiteX6" fmla="*/ 397629 w 2547443"/>
                      <a:gd name="connsiteY6" fmla="*/ 1118680 h 2751446"/>
                      <a:gd name="connsiteX7" fmla="*/ 378175 w 2547443"/>
                      <a:gd name="connsiteY7" fmla="*/ 1420238 h 2751446"/>
                      <a:gd name="connsiteX8" fmla="*/ 738098 w 2547443"/>
                      <a:gd name="connsiteY8" fmla="*/ 1819072 h 2751446"/>
                      <a:gd name="connsiteX9" fmla="*/ 913196 w 2547443"/>
                      <a:gd name="connsiteY9" fmla="*/ 2504872 h 2751446"/>
                      <a:gd name="connsiteX10" fmla="*/ 694323 w 2547443"/>
                      <a:gd name="connsiteY10" fmla="*/ 2694562 h 2751446"/>
                      <a:gd name="connsiteX11" fmla="*/ 42569 w 2547443"/>
                      <a:gd name="connsiteY11" fmla="*/ 1532106 h 2751446"/>
                      <a:gd name="connsiteX12" fmla="*/ 96072 w 2547443"/>
                      <a:gd name="connsiteY12" fmla="*/ 982494 h 2751446"/>
                      <a:gd name="connsiteX0" fmla="*/ 96072 w 2547443"/>
                      <a:gd name="connsiteY0" fmla="*/ 982494 h 2751446"/>
                      <a:gd name="connsiteX1" fmla="*/ 986153 w 2547443"/>
                      <a:gd name="connsiteY1" fmla="*/ 9727 h 2751446"/>
                      <a:gd name="connsiteX2" fmla="*/ 1642770 w 2547443"/>
                      <a:gd name="connsiteY2" fmla="*/ 0 h 2751446"/>
                      <a:gd name="connsiteX3" fmla="*/ 2547443 w 2547443"/>
                      <a:gd name="connsiteY3" fmla="*/ 131323 h 2751446"/>
                      <a:gd name="connsiteX4" fmla="*/ 1545493 w 2547443"/>
                      <a:gd name="connsiteY4" fmla="*/ 355060 h 2751446"/>
                      <a:gd name="connsiteX5" fmla="*/ 1127203 w 2547443"/>
                      <a:gd name="connsiteY5" fmla="*/ 306422 h 2751446"/>
                      <a:gd name="connsiteX6" fmla="*/ 397629 w 2547443"/>
                      <a:gd name="connsiteY6" fmla="*/ 1118680 h 2751446"/>
                      <a:gd name="connsiteX7" fmla="*/ 378175 w 2547443"/>
                      <a:gd name="connsiteY7" fmla="*/ 1420238 h 2751446"/>
                      <a:gd name="connsiteX8" fmla="*/ 738098 w 2547443"/>
                      <a:gd name="connsiteY8" fmla="*/ 1819072 h 2751446"/>
                      <a:gd name="connsiteX9" fmla="*/ 913196 w 2547443"/>
                      <a:gd name="connsiteY9" fmla="*/ 2504872 h 2751446"/>
                      <a:gd name="connsiteX10" fmla="*/ 694323 w 2547443"/>
                      <a:gd name="connsiteY10" fmla="*/ 2694562 h 2751446"/>
                      <a:gd name="connsiteX11" fmla="*/ 42569 w 2547443"/>
                      <a:gd name="connsiteY11" fmla="*/ 1532106 h 2751446"/>
                      <a:gd name="connsiteX12" fmla="*/ 96072 w 2547443"/>
                      <a:gd name="connsiteY12" fmla="*/ 982494 h 2751446"/>
                      <a:gd name="connsiteX0" fmla="*/ 96072 w 2547443"/>
                      <a:gd name="connsiteY0" fmla="*/ 982494 h 2751446"/>
                      <a:gd name="connsiteX1" fmla="*/ 986153 w 2547443"/>
                      <a:gd name="connsiteY1" fmla="*/ 9727 h 2751446"/>
                      <a:gd name="connsiteX2" fmla="*/ 1642770 w 2547443"/>
                      <a:gd name="connsiteY2" fmla="*/ 0 h 2751446"/>
                      <a:gd name="connsiteX3" fmla="*/ 2547443 w 2547443"/>
                      <a:gd name="connsiteY3" fmla="*/ 131323 h 2751446"/>
                      <a:gd name="connsiteX4" fmla="*/ 1545493 w 2547443"/>
                      <a:gd name="connsiteY4" fmla="*/ 355060 h 2751446"/>
                      <a:gd name="connsiteX5" fmla="*/ 1127203 w 2547443"/>
                      <a:gd name="connsiteY5" fmla="*/ 306422 h 2751446"/>
                      <a:gd name="connsiteX6" fmla="*/ 397629 w 2547443"/>
                      <a:gd name="connsiteY6" fmla="*/ 1118680 h 2751446"/>
                      <a:gd name="connsiteX7" fmla="*/ 378175 w 2547443"/>
                      <a:gd name="connsiteY7" fmla="*/ 1420238 h 2751446"/>
                      <a:gd name="connsiteX8" fmla="*/ 738098 w 2547443"/>
                      <a:gd name="connsiteY8" fmla="*/ 1819072 h 2751446"/>
                      <a:gd name="connsiteX9" fmla="*/ 913196 w 2547443"/>
                      <a:gd name="connsiteY9" fmla="*/ 2504872 h 2751446"/>
                      <a:gd name="connsiteX10" fmla="*/ 694323 w 2547443"/>
                      <a:gd name="connsiteY10" fmla="*/ 2694562 h 2751446"/>
                      <a:gd name="connsiteX11" fmla="*/ 383039 w 2547443"/>
                      <a:gd name="connsiteY11" fmla="*/ 2178995 h 2751446"/>
                      <a:gd name="connsiteX12" fmla="*/ 42569 w 2547443"/>
                      <a:gd name="connsiteY12" fmla="*/ 1532106 h 2751446"/>
                      <a:gd name="connsiteX13" fmla="*/ 96072 w 2547443"/>
                      <a:gd name="connsiteY13" fmla="*/ 982494 h 2751446"/>
                      <a:gd name="connsiteX0" fmla="*/ 96072 w 2547443"/>
                      <a:gd name="connsiteY0" fmla="*/ 982494 h 2751446"/>
                      <a:gd name="connsiteX1" fmla="*/ 986153 w 2547443"/>
                      <a:gd name="connsiteY1" fmla="*/ 9727 h 2751446"/>
                      <a:gd name="connsiteX2" fmla="*/ 1642770 w 2547443"/>
                      <a:gd name="connsiteY2" fmla="*/ 0 h 2751446"/>
                      <a:gd name="connsiteX3" fmla="*/ 2547443 w 2547443"/>
                      <a:gd name="connsiteY3" fmla="*/ 131323 h 2751446"/>
                      <a:gd name="connsiteX4" fmla="*/ 1545493 w 2547443"/>
                      <a:gd name="connsiteY4" fmla="*/ 355060 h 2751446"/>
                      <a:gd name="connsiteX5" fmla="*/ 1127203 w 2547443"/>
                      <a:gd name="connsiteY5" fmla="*/ 306422 h 2751446"/>
                      <a:gd name="connsiteX6" fmla="*/ 397629 w 2547443"/>
                      <a:gd name="connsiteY6" fmla="*/ 1118680 h 2751446"/>
                      <a:gd name="connsiteX7" fmla="*/ 378175 w 2547443"/>
                      <a:gd name="connsiteY7" fmla="*/ 1420238 h 2751446"/>
                      <a:gd name="connsiteX8" fmla="*/ 738098 w 2547443"/>
                      <a:gd name="connsiteY8" fmla="*/ 1819072 h 2751446"/>
                      <a:gd name="connsiteX9" fmla="*/ 913196 w 2547443"/>
                      <a:gd name="connsiteY9" fmla="*/ 2504872 h 2751446"/>
                      <a:gd name="connsiteX10" fmla="*/ 694323 w 2547443"/>
                      <a:gd name="connsiteY10" fmla="*/ 2694562 h 2751446"/>
                      <a:gd name="connsiteX11" fmla="*/ 426814 w 2547443"/>
                      <a:gd name="connsiteY11" fmla="*/ 1969851 h 2751446"/>
                      <a:gd name="connsiteX12" fmla="*/ 42569 w 2547443"/>
                      <a:gd name="connsiteY12" fmla="*/ 1532106 h 2751446"/>
                      <a:gd name="connsiteX13" fmla="*/ 96072 w 2547443"/>
                      <a:gd name="connsiteY13" fmla="*/ 982494 h 2751446"/>
                      <a:gd name="connsiteX0" fmla="*/ 96072 w 2547443"/>
                      <a:gd name="connsiteY0" fmla="*/ 982494 h 2751446"/>
                      <a:gd name="connsiteX1" fmla="*/ 986153 w 2547443"/>
                      <a:gd name="connsiteY1" fmla="*/ 9727 h 2751446"/>
                      <a:gd name="connsiteX2" fmla="*/ 1642770 w 2547443"/>
                      <a:gd name="connsiteY2" fmla="*/ 0 h 2751446"/>
                      <a:gd name="connsiteX3" fmla="*/ 2547443 w 2547443"/>
                      <a:gd name="connsiteY3" fmla="*/ 131323 h 2751446"/>
                      <a:gd name="connsiteX4" fmla="*/ 1545493 w 2547443"/>
                      <a:gd name="connsiteY4" fmla="*/ 355060 h 2751446"/>
                      <a:gd name="connsiteX5" fmla="*/ 1127203 w 2547443"/>
                      <a:gd name="connsiteY5" fmla="*/ 306422 h 2751446"/>
                      <a:gd name="connsiteX6" fmla="*/ 397629 w 2547443"/>
                      <a:gd name="connsiteY6" fmla="*/ 1118680 h 2751446"/>
                      <a:gd name="connsiteX7" fmla="*/ 378175 w 2547443"/>
                      <a:gd name="connsiteY7" fmla="*/ 1420238 h 2751446"/>
                      <a:gd name="connsiteX8" fmla="*/ 738098 w 2547443"/>
                      <a:gd name="connsiteY8" fmla="*/ 1819072 h 2751446"/>
                      <a:gd name="connsiteX9" fmla="*/ 913196 w 2547443"/>
                      <a:gd name="connsiteY9" fmla="*/ 2504872 h 2751446"/>
                      <a:gd name="connsiteX10" fmla="*/ 694323 w 2547443"/>
                      <a:gd name="connsiteY10" fmla="*/ 2694562 h 2751446"/>
                      <a:gd name="connsiteX11" fmla="*/ 426814 w 2547443"/>
                      <a:gd name="connsiteY11" fmla="*/ 1969851 h 2751446"/>
                      <a:gd name="connsiteX12" fmla="*/ 42569 w 2547443"/>
                      <a:gd name="connsiteY12" fmla="*/ 1532106 h 2751446"/>
                      <a:gd name="connsiteX13" fmla="*/ 96072 w 2547443"/>
                      <a:gd name="connsiteY13" fmla="*/ 982494 h 2751446"/>
                      <a:gd name="connsiteX0" fmla="*/ 96072 w 2547443"/>
                      <a:gd name="connsiteY0" fmla="*/ 982494 h 2751446"/>
                      <a:gd name="connsiteX1" fmla="*/ 986153 w 2547443"/>
                      <a:gd name="connsiteY1" fmla="*/ 9727 h 2751446"/>
                      <a:gd name="connsiteX2" fmla="*/ 1642770 w 2547443"/>
                      <a:gd name="connsiteY2" fmla="*/ 0 h 2751446"/>
                      <a:gd name="connsiteX3" fmla="*/ 2547443 w 2547443"/>
                      <a:gd name="connsiteY3" fmla="*/ 131323 h 2751446"/>
                      <a:gd name="connsiteX4" fmla="*/ 1545493 w 2547443"/>
                      <a:gd name="connsiteY4" fmla="*/ 355060 h 2751446"/>
                      <a:gd name="connsiteX5" fmla="*/ 1127203 w 2547443"/>
                      <a:gd name="connsiteY5" fmla="*/ 306422 h 2751446"/>
                      <a:gd name="connsiteX6" fmla="*/ 397629 w 2547443"/>
                      <a:gd name="connsiteY6" fmla="*/ 1118680 h 2751446"/>
                      <a:gd name="connsiteX7" fmla="*/ 378175 w 2547443"/>
                      <a:gd name="connsiteY7" fmla="*/ 1420238 h 2751446"/>
                      <a:gd name="connsiteX8" fmla="*/ 738098 w 2547443"/>
                      <a:gd name="connsiteY8" fmla="*/ 1819072 h 2751446"/>
                      <a:gd name="connsiteX9" fmla="*/ 913196 w 2547443"/>
                      <a:gd name="connsiteY9" fmla="*/ 2504872 h 2751446"/>
                      <a:gd name="connsiteX10" fmla="*/ 694323 w 2547443"/>
                      <a:gd name="connsiteY10" fmla="*/ 2694562 h 2751446"/>
                      <a:gd name="connsiteX11" fmla="*/ 426814 w 2547443"/>
                      <a:gd name="connsiteY11" fmla="*/ 1969851 h 2751446"/>
                      <a:gd name="connsiteX12" fmla="*/ 42569 w 2547443"/>
                      <a:gd name="connsiteY12" fmla="*/ 1532106 h 2751446"/>
                      <a:gd name="connsiteX13" fmla="*/ 96072 w 2547443"/>
                      <a:gd name="connsiteY13" fmla="*/ 982494 h 2751446"/>
                      <a:gd name="connsiteX0" fmla="*/ 99995 w 2551366"/>
                      <a:gd name="connsiteY0" fmla="*/ 982494 h 2751446"/>
                      <a:gd name="connsiteX1" fmla="*/ 990076 w 2551366"/>
                      <a:gd name="connsiteY1" fmla="*/ 9727 h 2751446"/>
                      <a:gd name="connsiteX2" fmla="*/ 1646693 w 2551366"/>
                      <a:gd name="connsiteY2" fmla="*/ 0 h 2751446"/>
                      <a:gd name="connsiteX3" fmla="*/ 2551366 w 2551366"/>
                      <a:gd name="connsiteY3" fmla="*/ 131323 h 2751446"/>
                      <a:gd name="connsiteX4" fmla="*/ 1549416 w 2551366"/>
                      <a:gd name="connsiteY4" fmla="*/ 355060 h 2751446"/>
                      <a:gd name="connsiteX5" fmla="*/ 1131126 w 2551366"/>
                      <a:gd name="connsiteY5" fmla="*/ 306422 h 2751446"/>
                      <a:gd name="connsiteX6" fmla="*/ 401552 w 2551366"/>
                      <a:gd name="connsiteY6" fmla="*/ 1118680 h 2751446"/>
                      <a:gd name="connsiteX7" fmla="*/ 382098 w 2551366"/>
                      <a:gd name="connsiteY7" fmla="*/ 1420238 h 2751446"/>
                      <a:gd name="connsiteX8" fmla="*/ 742021 w 2551366"/>
                      <a:gd name="connsiteY8" fmla="*/ 1819072 h 2751446"/>
                      <a:gd name="connsiteX9" fmla="*/ 917119 w 2551366"/>
                      <a:gd name="connsiteY9" fmla="*/ 2504872 h 2751446"/>
                      <a:gd name="connsiteX10" fmla="*/ 698246 w 2551366"/>
                      <a:gd name="connsiteY10" fmla="*/ 2694562 h 2751446"/>
                      <a:gd name="connsiteX11" fmla="*/ 430737 w 2551366"/>
                      <a:gd name="connsiteY11" fmla="*/ 1969851 h 2751446"/>
                      <a:gd name="connsiteX12" fmla="*/ 41628 w 2551366"/>
                      <a:gd name="connsiteY12" fmla="*/ 1493195 h 2751446"/>
                      <a:gd name="connsiteX13" fmla="*/ 99995 w 2551366"/>
                      <a:gd name="connsiteY13" fmla="*/ 982494 h 2751446"/>
                      <a:gd name="connsiteX0" fmla="*/ 117001 w 2568372"/>
                      <a:gd name="connsiteY0" fmla="*/ 982494 h 2751446"/>
                      <a:gd name="connsiteX1" fmla="*/ 1007082 w 2568372"/>
                      <a:gd name="connsiteY1" fmla="*/ 9727 h 2751446"/>
                      <a:gd name="connsiteX2" fmla="*/ 1663699 w 2568372"/>
                      <a:gd name="connsiteY2" fmla="*/ 0 h 2751446"/>
                      <a:gd name="connsiteX3" fmla="*/ 2568372 w 2568372"/>
                      <a:gd name="connsiteY3" fmla="*/ 131323 h 2751446"/>
                      <a:gd name="connsiteX4" fmla="*/ 1566422 w 2568372"/>
                      <a:gd name="connsiteY4" fmla="*/ 355060 h 2751446"/>
                      <a:gd name="connsiteX5" fmla="*/ 1148132 w 2568372"/>
                      <a:gd name="connsiteY5" fmla="*/ 306422 h 2751446"/>
                      <a:gd name="connsiteX6" fmla="*/ 418558 w 2568372"/>
                      <a:gd name="connsiteY6" fmla="*/ 1118680 h 2751446"/>
                      <a:gd name="connsiteX7" fmla="*/ 399104 w 2568372"/>
                      <a:gd name="connsiteY7" fmla="*/ 1420238 h 2751446"/>
                      <a:gd name="connsiteX8" fmla="*/ 759027 w 2568372"/>
                      <a:gd name="connsiteY8" fmla="*/ 1819072 h 2751446"/>
                      <a:gd name="connsiteX9" fmla="*/ 934125 w 2568372"/>
                      <a:gd name="connsiteY9" fmla="*/ 2504872 h 2751446"/>
                      <a:gd name="connsiteX10" fmla="*/ 715252 w 2568372"/>
                      <a:gd name="connsiteY10" fmla="*/ 2694562 h 2751446"/>
                      <a:gd name="connsiteX11" fmla="*/ 447743 w 2568372"/>
                      <a:gd name="connsiteY11" fmla="*/ 1969851 h 2751446"/>
                      <a:gd name="connsiteX12" fmla="*/ 58634 w 2568372"/>
                      <a:gd name="connsiteY12" fmla="*/ 1493195 h 2751446"/>
                      <a:gd name="connsiteX13" fmla="*/ 117001 w 2568372"/>
                      <a:gd name="connsiteY13" fmla="*/ 982494 h 2751446"/>
                      <a:gd name="connsiteX0" fmla="*/ 117001 w 2568372"/>
                      <a:gd name="connsiteY0" fmla="*/ 982494 h 2751446"/>
                      <a:gd name="connsiteX1" fmla="*/ 1007082 w 2568372"/>
                      <a:gd name="connsiteY1" fmla="*/ 9727 h 2751446"/>
                      <a:gd name="connsiteX2" fmla="*/ 1663699 w 2568372"/>
                      <a:gd name="connsiteY2" fmla="*/ 0 h 2751446"/>
                      <a:gd name="connsiteX3" fmla="*/ 2568372 w 2568372"/>
                      <a:gd name="connsiteY3" fmla="*/ 131323 h 2751446"/>
                      <a:gd name="connsiteX4" fmla="*/ 1566422 w 2568372"/>
                      <a:gd name="connsiteY4" fmla="*/ 355060 h 2751446"/>
                      <a:gd name="connsiteX5" fmla="*/ 1148132 w 2568372"/>
                      <a:gd name="connsiteY5" fmla="*/ 306422 h 2751446"/>
                      <a:gd name="connsiteX6" fmla="*/ 418558 w 2568372"/>
                      <a:gd name="connsiteY6" fmla="*/ 1118680 h 2751446"/>
                      <a:gd name="connsiteX7" fmla="*/ 399104 w 2568372"/>
                      <a:gd name="connsiteY7" fmla="*/ 1420238 h 2751446"/>
                      <a:gd name="connsiteX8" fmla="*/ 759027 w 2568372"/>
                      <a:gd name="connsiteY8" fmla="*/ 1819072 h 2751446"/>
                      <a:gd name="connsiteX9" fmla="*/ 934125 w 2568372"/>
                      <a:gd name="connsiteY9" fmla="*/ 2504872 h 2751446"/>
                      <a:gd name="connsiteX10" fmla="*/ 715252 w 2568372"/>
                      <a:gd name="connsiteY10" fmla="*/ 2694562 h 2751446"/>
                      <a:gd name="connsiteX11" fmla="*/ 447743 w 2568372"/>
                      <a:gd name="connsiteY11" fmla="*/ 1969851 h 2751446"/>
                      <a:gd name="connsiteX12" fmla="*/ 58634 w 2568372"/>
                      <a:gd name="connsiteY12" fmla="*/ 1493195 h 2751446"/>
                      <a:gd name="connsiteX13" fmla="*/ 117001 w 2568372"/>
                      <a:gd name="connsiteY13" fmla="*/ 982494 h 2751446"/>
                      <a:gd name="connsiteX0" fmla="*/ 117001 w 2568372"/>
                      <a:gd name="connsiteY0" fmla="*/ 982494 h 2751446"/>
                      <a:gd name="connsiteX1" fmla="*/ 1007082 w 2568372"/>
                      <a:gd name="connsiteY1" fmla="*/ 9727 h 2751446"/>
                      <a:gd name="connsiteX2" fmla="*/ 1663699 w 2568372"/>
                      <a:gd name="connsiteY2" fmla="*/ 0 h 2751446"/>
                      <a:gd name="connsiteX3" fmla="*/ 2568372 w 2568372"/>
                      <a:gd name="connsiteY3" fmla="*/ 131323 h 2751446"/>
                      <a:gd name="connsiteX4" fmla="*/ 1566422 w 2568372"/>
                      <a:gd name="connsiteY4" fmla="*/ 355060 h 2751446"/>
                      <a:gd name="connsiteX5" fmla="*/ 1148132 w 2568372"/>
                      <a:gd name="connsiteY5" fmla="*/ 306422 h 2751446"/>
                      <a:gd name="connsiteX6" fmla="*/ 418558 w 2568372"/>
                      <a:gd name="connsiteY6" fmla="*/ 1118680 h 2751446"/>
                      <a:gd name="connsiteX7" fmla="*/ 399104 w 2568372"/>
                      <a:gd name="connsiteY7" fmla="*/ 1420238 h 2751446"/>
                      <a:gd name="connsiteX8" fmla="*/ 759027 w 2568372"/>
                      <a:gd name="connsiteY8" fmla="*/ 1819072 h 2751446"/>
                      <a:gd name="connsiteX9" fmla="*/ 934125 w 2568372"/>
                      <a:gd name="connsiteY9" fmla="*/ 2504872 h 2751446"/>
                      <a:gd name="connsiteX10" fmla="*/ 715252 w 2568372"/>
                      <a:gd name="connsiteY10" fmla="*/ 2694562 h 2751446"/>
                      <a:gd name="connsiteX11" fmla="*/ 472062 w 2568372"/>
                      <a:gd name="connsiteY11" fmla="*/ 1935804 h 2751446"/>
                      <a:gd name="connsiteX12" fmla="*/ 58634 w 2568372"/>
                      <a:gd name="connsiteY12" fmla="*/ 1493195 h 2751446"/>
                      <a:gd name="connsiteX13" fmla="*/ 117001 w 2568372"/>
                      <a:gd name="connsiteY13" fmla="*/ 982494 h 2751446"/>
                      <a:gd name="connsiteX0" fmla="*/ 117001 w 2568372"/>
                      <a:gd name="connsiteY0" fmla="*/ 982494 h 2751446"/>
                      <a:gd name="connsiteX1" fmla="*/ 1007082 w 2568372"/>
                      <a:gd name="connsiteY1" fmla="*/ 9727 h 2751446"/>
                      <a:gd name="connsiteX2" fmla="*/ 1663699 w 2568372"/>
                      <a:gd name="connsiteY2" fmla="*/ 0 h 2751446"/>
                      <a:gd name="connsiteX3" fmla="*/ 2568372 w 2568372"/>
                      <a:gd name="connsiteY3" fmla="*/ 131323 h 2751446"/>
                      <a:gd name="connsiteX4" fmla="*/ 1566422 w 2568372"/>
                      <a:gd name="connsiteY4" fmla="*/ 355060 h 2751446"/>
                      <a:gd name="connsiteX5" fmla="*/ 1148132 w 2568372"/>
                      <a:gd name="connsiteY5" fmla="*/ 306422 h 2751446"/>
                      <a:gd name="connsiteX6" fmla="*/ 418558 w 2568372"/>
                      <a:gd name="connsiteY6" fmla="*/ 1118680 h 2751446"/>
                      <a:gd name="connsiteX7" fmla="*/ 399104 w 2568372"/>
                      <a:gd name="connsiteY7" fmla="*/ 1420238 h 2751446"/>
                      <a:gd name="connsiteX8" fmla="*/ 759027 w 2568372"/>
                      <a:gd name="connsiteY8" fmla="*/ 1819072 h 2751446"/>
                      <a:gd name="connsiteX9" fmla="*/ 934125 w 2568372"/>
                      <a:gd name="connsiteY9" fmla="*/ 2504872 h 2751446"/>
                      <a:gd name="connsiteX10" fmla="*/ 715252 w 2568372"/>
                      <a:gd name="connsiteY10" fmla="*/ 2694562 h 2751446"/>
                      <a:gd name="connsiteX11" fmla="*/ 472062 w 2568372"/>
                      <a:gd name="connsiteY11" fmla="*/ 1935804 h 2751446"/>
                      <a:gd name="connsiteX12" fmla="*/ 58634 w 2568372"/>
                      <a:gd name="connsiteY12" fmla="*/ 1493195 h 2751446"/>
                      <a:gd name="connsiteX13" fmla="*/ 117001 w 2568372"/>
                      <a:gd name="connsiteY13" fmla="*/ 982494 h 2751446"/>
                      <a:gd name="connsiteX0" fmla="*/ 117001 w 2568372"/>
                      <a:gd name="connsiteY0" fmla="*/ 982494 h 2751446"/>
                      <a:gd name="connsiteX1" fmla="*/ 1007082 w 2568372"/>
                      <a:gd name="connsiteY1" fmla="*/ 9727 h 2751446"/>
                      <a:gd name="connsiteX2" fmla="*/ 1663699 w 2568372"/>
                      <a:gd name="connsiteY2" fmla="*/ 0 h 2751446"/>
                      <a:gd name="connsiteX3" fmla="*/ 2568372 w 2568372"/>
                      <a:gd name="connsiteY3" fmla="*/ 131323 h 2751446"/>
                      <a:gd name="connsiteX4" fmla="*/ 1566422 w 2568372"/>
                      <a:gd name="connsiteY4" fmla="*/ 355060 h 2751446"/>
                      <a:gd name="connsiteX5" fmla="*/ 1148132 w 2568372"/>
                      <a:gd name="connsiteY5" fmla="*/ 306422 h 2751446"/>
                      <a:gd name="connsiteX6" fmla="*/ 418558 w 2568372"/>
                      <a:gd name="connsiteY6" fmla="*/ 1118680 h 2751446"/>
                      <a:gd name="connsiteX7" fmla="*/ 399104 w 2568372"/>
                      <a:gd name="connsiteY7" fmla="*/ 1420238 h 2751446"/>
                      <a:gd name="connsiteX8" fmla="*/ 759027 w 2568372"/>
                      <a:gd name="connsiteY8" fmla="*/ 1819072 h 2751446"/>
                      <a:gd name="connsiteX9" fmla="*/ 934125 w 2568372"/>
                      <a:gd name="connsiteY9" fmla="*/ 2504872 h 2751446"/>
                      <a:gd name="connsiteX10" fmla="*/ 715252 w 2568372"/>
                      <a:gd name="connsiteY10" fmla="*/ 2694562 h 2751446"/>
                      <a:gd name="connsiteX11" fmla="*/ 452606 w 2568372"/>
                      <a:gd name="connsiteY11" fmla="*/ 1935804 h 2751446"/>
                      <a:gd name="connsiteX12" fmla="*/ 58634 w 2568372"/>
                      <a:gd name="connsiteY12" fmla="*/ 1493195 h 2751446"/>
                      <a:gd name="connsiteX13" fmla="*/ 117001 w 2568372"/>
                      <a:gd name="connsiteY13" fmla="*/ 982494 h 2751446"/>
                      <a:gd name="connsiteX0" fmla="*/ 117001 w 2568372"/>
                      <a:gd name="connsiteY0" fmla="*/ 982494 h 2751446"/>
                      <a:gd name="connsiteX1" fmla="*/ 1007082 w 2568372"/>
                      <a:gd name="connsiteY1" fmla="*/ 9727 h 2751446"/>
                      <a:gd name="connsiteX2" fmla="*/ 1663699 w 2568372"/>
                      <a:gd name="connsiteY2" fmla="*/ 0 h 2751446"/>
                      <a:gd name="connsiteX3" fmla="*/ 2568372 w 2568372"/>
                      <a:gd name="connsiteY3" fmla="*/ 131323 h 2751446"/>
                      <a:gd name="connsiteX4" fmla="*/ 1566422 w 2568372"/>
                      <a:gd name="connsiteY4" fmla="*/ 355060 h 2751446"/>
                      <a:gd name="connsiteX5" fmla="*/ 1148132 w 2568372"/>
                      <a:gd name="connsiteY5" fmla="*/ 306422 h 2751446"/>
                      <a:gd name="connsiteX6" fmla="*/ 418558 w 2568372"/>
                      <a:gd name="connsiteY6" fmla="*/ 1118680 h 2751446"/>
                      <a:gd name="connsiteX7" fmla="*/ 399104 w 2568372"/>
                      <a:gd name="connsiteY7" fmla="*/ 1420238 h 2751446"/>
                      <a:gd name="connsiteX8" fmla="*/ 759027 w 2568372"/>
                      <a:gd name="connsiteY8" fmla="*/ 1819072 h 2751446"/>
                      <a:gd name="connsiteX9" fmla="*/ 934125 w 2568372"/>
                      <a:gd name="connsiteY9" fmla="*/ 2504872 h 2751446"/>
                      <a:gd name="connsiteX10" fmla="*/ 715252 w 2568372"/>
                      <a:gd name="connsiteY10" fmla="*/ 2694562 h 2751446"/>
                      <a:gd name="connsiteX11" fmla="*/ 452606 w 2568372"/>
                      <a:gd name="connsiteY11" fmla="*/ 1935804 h 2751446"/>
                      <a:gd name="connsiteX12" fmla="*/ 58634 w 2568372"/>
                      <a:gd name="connsiteY12" fmla="*/ 1493195 h 2751446"/>
                      <a:gd name="connsiteX13" fmla="*/ 117001 w 2568372"/>
                      <a:gd name="connsiteY13" fmla="*/ 982494 h 2751446"/>
                      <a:gd name="connsiteX0" fmla="*/ 117001 w 2568372"/>
                      <a:gd name="connsiteY0" fmla="*/ 982494 h 2751446"/>
                      <a:gd name="connsiteX1" fmla="*/ 1007082 w 2568372"/>
                      <a:gd name="connsiteY1" fmla="*/ 9727 h 2751446"/>
                      <a:gd name="connsiteX2" fmla="*/ 1663699 w 2568372"/>
                      <a:gd name="connsiteY2" fmla="*/ 0 h 2751446"/>
                      <a:gd name="connsiteX3" fmla="*/ 2568372 w 2568372"/>
                      <a:gd name="connsiteY3" fmla="*/ 131323 h 2751446"/>
                      <a:gd name="connsiteX4" fmla="*/ 1566422 w 2568372"/>
                      <a:gd name="connsiteY4" fmla="*/ 355060 h 2751446"/>
                      <a:gd name="connsiteX5" fmla="*/ 1148132 w 2568372"/>
                      <a:gd name="connsiteY5" fmla="*/ 306422 h 2751446"/>
                      <a:gd name="connsiteX6" fmla="*/ 418558 w 2568372"/>
                      <a:gd name="connsiteY6" fmla="*/ 1118680 h 2751446"/>
                      <a:gd name="connsiteX7" fmla="*/ 399104 w 2568372"/>
                      <a:gd name="connsiteY7" fmla="*/ 1420238 h 2751446"/>
                      <a:gd name="connsiteX8" fmla="*/ 759027 w 2568372"/>
                      <a:gd name="connsiteY8" fmla="*/ 1819072 h 2751446"/>
                      <a:gd name="connsiteX9" fmla="*/ 934125 w 2568372"/>
                      <a:gd name="connsiteY9" fmla="*/ 2504872 h 2751446"/>
                      <a:gd name="connsiteX10" fmla="*/ 715252 w 2568372"/>
                      <a:gd name="connsiteY10" fmla="*/ 2694562 h 2751446"/>
                      <a:gd name="connsiteX11" fmla="*/ 452606 w 2568372"/>
                      <a:gd name="connsiteY11" fmla="*/ 1935804 h 2751446"/>
                      <a:gd name="connsiteX12" fmla="*/ 58634 w 2568372"/>
                      <a:gd name="connsiteY12" fmla="*/ 1493195 h 2751446"/>
                      <a:gd name="connsiteX13" fmla="*/ 117001 w 2568372"/>
                      <a:gd name="connsiteY13" fmla="*/ 982494 h 2751446"/>
                      <a:gd name="connsiteX0" fmla="*/ 117001 w 2568372"/>
                      <a:gd name="connsiteY0" fmla="*/ 982494 h 2708634"/>
                      <a:gd name="connsiteX1" fmla="*/ 1007082 w 2568372"/>
                      <a:gd name="connsiteY1" fmla="*/ 9727 h 2708634"/>
                      <a:gd name="connsiteX2" fmla="*/ 1663699 w 2568372"/>
                      <a:gd name="connsiteY2" fmla="*/ 0 h 2708634"/>
                      <a:gd name="connsiteX3" fmla="*/ 2568372 w 2568372"/>
                      <a:gd name="connsiteY3" fmla="*/ 131323 h 2708634"/>
                      <a:gd name="connsiteX4" fmla="*/ 1566422 w 2568372"/>
                      <a:gd name="connsiteY4" fmla="*/ 355060 h 2708634"/>
                      <a:gd name="connsiteX5" fmla="*/ 1148132 w 2568372"/>
                      <a:gd name="connsiteY5" fmla="*/ 306422 h 2708634"/>
                      <a:gd name="connsiteX6" fmla="*/ 418558 w 2568372"/>
                      <a:gd name="connsiteY6" fmla="*/ 1118680 h 2708634"/>
                      <a:gd name="connsiteX7" fmla="*/ 399104 w 2568372"/>
                      <a:gd name="connsiteY7" fmla="*/ 1420238 h 2708634"/>
                      <a:gd name="connsiteX8" fmla="*/ 759027 w 2568372"/>
                      <a:gd name="connsiteY8" fmla="*/ 1819072 h 2708634"/>
                      <a:gd name="connsiteX9" fmla="*/ 934125 w 2568372"/>
                      <a:gd name="connsiteY9" fmla="*/ 2504872 h 2708634"/>
                      <a:gd name="connsiteX10" fmla="*/ 715252 w 2568372"/>
                      <a:gd name="connsiteY10" fmla="*/ 2694562 h 2708634"/>
                      <a:gd name="connsiteX11" fmla="*/ 452606 w 2568372"/>
                      <a:gd name="connsiteY11" fmla="*/ 1935804 h 2708634"/>
                      <a:gd name="connsiteX12" fmla="*/ 58634 w 2568372"/>
                      <a:gd name="connsiteY12" fmla="*/ 1493195 h 2708634"/>
                      <a:gd name="connsiteX13" fmla="*/ 117001 w 2568372"/>
                      <a:gd name="connsiteY13" fmla="*/ 982494 h 2708634"/>
                      <a:gd name="connsiteX0" fmla="*/ 117001 w 2568372"/>
                      <a:gd name="connsiteY0" fmla="*/ 982494 h 2705878"/>
                      <a:gd name="connsiteX1" fmla="*/ 1007082 w 2568372"/>
                      <a:gd name="connsiteY1" fmla="*/ 9727 h 2705878"/>
                      <a:gd name="connsiteX2" fmla="*/ 1663699 w 2568372"/>
                      <a:gd name="connsiteY2" fmla="*/ 0 h 2705878"/>
                      <a:gd name="connsiteX3" fmla="*/ 2568372 w 2568372"/>
                      <a:gd name="connsiteY3" fmla="*/ 131323 h 2705878"/>
                      <a:gd name="connsiteX4" fmla="*/ 1566422 w 2568372"/>
                      <a:gd name="connsiteY4" fmla="*/ 355060 h 2705878"/>
                      <a:gd name="connsiteX5" fmla="*/ 1148132 w 2568372"/>
                      <a:gd name="connsiteY5" fmla="*/ 306422 h 2705878"/>
                      <a:gd name="connsiteX6" fmla="*/ 418558 w 2568372"/>
                      <a:gd name="connsiteY6" fmla="*/ 1118680 h 2705878"/>
                      <a:gd name="connsiteX7" fmla="*/ 399104 w 2568372"/>
                      <a:gd name="connsiteY7" fmla="*/ 1420238 h 2705878"/>
                      <a:gd name="connsiteX8" fmla="*/ 759027 w 2568372"/>
                      <a:gd name="connsiteY8" fmla="*/ 1819072 h 2705878"/>
                      <a:gd name="connsiteX9" fmla="*/ 934125 w 2568372"/>
                      <a:gd name="connsiteY9" fmla="*/ 2504872 h 2705878"/>
                      <a:gd name="connsiteX10" fmla="*/ 715252 w 2568372"/>
                      <a:gd name="connsiteY10" fmla="*/ 2694562 h 2705878"/>
                      <a:gd name="connsiteX11" fmla="*/ 452606 w 2568372"/>
                      <a:gd name="connsiteY11" fmla="*/ 1935804 h 2705878"/>
                      <a:gd name="connsiteX12" fmla="*/ 58634 w 2568372"/>
                      <a:gd name="connsiteY12" fmla="*/ 1493195 h 2705878"/>
                      <a:gd name="connsiteX13" fmla="*/ 117001 w 2568372"/>
                      <a:gd name="connsiteY13" fmla="*/ 982494 h 2705878"/>
                      <a:gd name="connsiteX0" fmla="*/ 117001 w 2568372"/>
                      <a:gd name="connsiteY0" fmla="*/ 982494 h 2705878"/>
                      <a:gd name="connsiteX1" fmla="*/ 1007082 w 2568372"/>
                      <a:gd name="connsiteY1" fmla="*/ 9727 h 2705878"/>
                      <a:gd name="connsiteX2" fmla="*/ 1663699 w 2568372"/>
                      <a:gd name="connsiteY2" fmla="*/ 0 h 2705878"/>
                      <a:gd name="connsiteX3" fmla="*/ 2568372 w 2568372"/>
                      <a:gd name="connsiteY3" fmla="*/ 131323 h 2705878"/>
                      <a:gd name="connsiteX4" fmla="*/ 1566422 w 2568372"/>
                      <a:gd name="connsiteY4" fmla="*/ 355060 h 2705878"/>
                      <a:gd name="connsiteX5" fmla="*/ 1148132 w 2568372"/>
                      <a:gd name="connsiteY5" fmla="*/ 306422 h 2705878"/>
                      <a:gd name="connsiteX6" fmla="*/ 418558 w 2568372"/>
                      <a:gd name="connsiteY6" fmla="*/ 1118680 h 2705878"/>
                      <a:gd name="connsiteX7" fmla="*/ 399104 w 2568372"/>
                      <a:gd name="connsiteY7" fmla="*/ 1420238 h 2705878"/>
                      <a:gd name="connsiteX8" fmla="*/ 768755 w 2568372"/>
                      <a:gd name="connsiteY8" fmla="*/ 1809344 h 2705878"/>
                      <a:gd name="connsiteX9" fmla="*/ 934125 w 2568372"/>
                      <a:gd name="connsiteY9" fmla="*/ 2504872 h 2705878"/>
                      <a:gd name="connsiteX10" fmla="*/ 715252 w 2568372"/>
                      <a:gd name="connsiteY10" fmla="*/ 2694562 h 2705878"/>
                      <a:gd name="connsiteX11" fmla="*/ 452606 w 2568372"/>
                      <a:gd name="connsiteY11" fmla="*/ 1935804 h 2705878"/>
                      <a:gd name="connsiteX12" fmla="*/ 58634 w 2568372"/>
                      <a:gd name="connsiteY12" fmla="*/ 1493195 h 2705878"/>
                      <a:gd name="connsiteX13" fmla="*/ 117001 w 2568372"/>
                      <a:gd name="connsiteY13" fmla="*/ 982494 h 2705878"/>
                      <a:gd name="connsiteX0" fmla="*/ 117001 w 2568372"/>
                      <a:gd name="connsiteY0" fmla="*/ 982494 h 2705878"/>
                      <a:gd name="connsiteX1" fmla="*/ 1007082 w 2568372"/>
                      <a:gd name="connsiteY1" fmla="*/ 9727 h 2705878"/>
                      <a:gd name="connsiteX2" fmla="*/ 1663699 w 2568372"/>
                      <a:gd name="connsiteY2" fmla="*/ 0 h 2705878"/>
                      <a:gd name="connsiteX3" fmla="*/ 2568372 w 2568372"/>
                      <a:gd name="connsiteY3" fmla="*/ 131323 h 2705878"/>
                      <a:gd name="connsiteX4" fmla="*/ 1566422 w 2568372"/>
                      <a:gd name="connsiteY4" fmla="*/ 355060 h 2705878"/>
                      <a:gd name="connsiteX5" fmla="*/ 1148132 w 2568372"/>
                      <a:gd name="connsiteY5" fmla="*/ 306422 h 2705878"/>
                      <a:gd name="connsiteX6" fmla="*/ 418558 w 2568372"/>
                      <a:gd name="connsiteY6" fmla="*/ 1118680 h 2705878"/>
                      <a:gd name="connsiteX7" fmla="*/ 399104 w 2568372"/>
                      <a:gd name="connsiteY7" fmla="*/ 1420238 h 2705878"/>
                      <a:gd name="connsiteX8" fmla="*/ 768755 w 2568372"/>
                      <a:gd name="connsiteY8" fmla="*/ 1809344 h 2705878"/>
                      <a:gd name="connsiteX9" fmla="*/ 934125 w 2568372"/>
                      <a:gd name="connsiteY9" fmla="*/ 2504872 h 2705878"/>
                      <a:gd name="connsiteX10" fmla="*/ 715252 w 2568372"/>
                      <a:gd name="connsiteY10" fmla="*/ 2694562 h 2705878"/>
                      <a:gd name="connsiteX11" fmla="*/ 452606 w 2568372"/>
                      <a:gd name="connsiteY11" fmla="*/ 1935804 h 2705878"/>
                      <a:gd name="connsiteX12" fmla="*/ 58634 w 2568372"/>
                      <a:gd name="connsiteY12" fmla="*/ 1493195 h 2705878"/>
                      <a:gd name="connsiteX13" fmla="*/ 117001 w 2568372"/>
                      <a:gd name="connsiteY13" fmla="*/ 982494 h 2705878"/>
                      <a:gd name="connsiteX0" fmla="*/ 117001 w 2568372"/>
                      <a:gd name="connsiteY0" fmla="*/ 982494 h 2705878"/>
                      <a:gd name="connsiteX1" fmla="*/ 1007082 w 2568372"/>
                      <a:gd name="connsiteY1" fmla="*/ 9727 h 2705878"/>
                      <a:gd name="connsiteX2" fmla="*/ 1663699 w 2568372"/>
                      <a:gd name="connsiteY2" fmla="*/ 0 h 2705878"/>
                      <a:gd name="connsiteX3" fmla="*/ 2568372 w 2568372"/>
                      <a:gd name="connsiteY3" fmla="*/ 131323 h 2705878"/>
                      <a:gd name="connsiteX4" fmla="*/ 1566422 w 2568372"/>
                      <a:gd name="connsiteY4" fmla="*/ 355060 h 2705878"/>
                      <a:gd name="connsiteX5" fmla="*/ 1148132 w 2568372"/>
                      <a:gd name="connsiteY5" fmla="*/ 306422 h 2705878"/>
                      <a:gd name="connsiteX6" fmla="*/ 418558 w 2568372"/>
                      <a:gd name="connsiteY6" fmla="*/ 1118680 h 2705878"/>
                      <a:gd name="connsiteX7" fmla="*/ 399104 w 2568372"/>
                      <a:gd name="connsiteY7" fmla="*/ 1420238 h 2705878"/>
                      <a:gd name="connsiteX8" fmla="*/ 768755 w 2568372"/>
                      <a:gd name="connsiteY8" fmla="*/ 1809344 h 2705878"/>
                      <a:gd name="connsiteX9" fmla="*/ 934125 w 2568372"/>
                      <a:gd name="connsiteY9" fmla="*/ 2504872 h 2705878"/>
                      <a:gd name="connsiteX10" fmla="*/ 715252 w 2568372"/>
                      <a:gd name="connsiteY10" fmla="*/ 2694562 h 2705878"/>
                      <a:gd name="connsiteX11" fmla="*/ 452606 w 2568372"/>
                      <a:gd name="connsiteY11" fmla="*/ 1935804 h 2705878"/>
                      <a:gd name="connsiteX12" fmla="*/ 58634 w 2568372"/>
                      <a:gd name="connsiteY12" fmla="*/ 1493195 h 2705878"/>
                      <a:gd name="connsiteX13" fmla="*/ 117001 w 2568372"/>
                      <a:gd name="connsiteY13" fmla="*/ 982494 h 2705878"/>
                      <a:gd name="connsiteX0" fmla="*/ 117001 w 2568372"/>
                      <a:gd name="connsiteY0" fmla="*/ 1079805 h 2803189"/>
                      <a:gd name="connsiteX1" fmla="*/ 1007082 w 2568372"/>
                      <a:gd name="connsiteY1" fmla="*/ 107038 h 2803189"/>
                      <a:gd name="connsiteX2" fmla="*/ 1663699 w 2568372"/>
                      <a:gd name="connsiteY2" fmla="*/ 97311 h 2803189"/>
                      <a:gd name="connsiteX3" fmla="*/ 2568372 w 2568372"/>
                      <a:gd name="connsiteY3" fmla="*/ 228634 h 2803189"/>
                      <a:gd name="connsiteX4" fmla="*/ 1566422 w 2568372"/>
                      <a:gd name="connsiteY4" fmla="*/ 452371 h 2803189"/>
                      <a:gd name="connsiteX5" fmla="*/ 1148132 w 2568372"/>
                      <a:gd name="connsiteY5" fmla="*/ 403733 h 2803189"/>
                      <a:gd name="connsiteX6" fmla="*/ 418558 w 2568372"/>
                      <a:gd name="connsiteY6" fmla="*/ 1215991 h 2803189"/>
                      <a:gd name="connsiteX7" fmla="*/ 399104 w 2568372"/>
                      <a:gd name="connsiteY7" fmla="*/ 1517549 h 2803189"/>
                      <a:gd name="connsiteX8" fmla="*/ 768755 w 2568372"/>
                      <a:gd name="connsiteY8" fmla="*/ 1906655 h 2803189"/>
                      <a:gd name="connsiteX9" fmla="*/ 934125 w 2568372"/>
                      <a:gd name="connsiteY9" fmla="*/ 2602183 h 2803189"/>
                      <a:gd name="connsiteX10" fmla="*/ 715252 w 2568372"/>
                      <a:gd name="connsiteY10" fmla="*/ 2791873 h 2803189"/>
                      <a:gd name="connsiteX11" fmla="*/ 452606 w 2568372"/>
                      <a:gd name="connsiteY11" fmla="*/ 2033115 h 2803189"/>
                      <a:gd name="connsiteX12" fmla="*/ 58634 w 2568372"/>
                      <a:gd name="connsiteY12" fmla="*/ 1590506 h 2803189"/>
                      <a:gd name="connsiteX13" fmla="*/ 117001 w 2568372"/>
                      <a:gd name="connsiteY13" fmla="*/ 1079805 h 2803189"/>
                      <a:gd name="connsiteX0" fmla="*/ 117001 w 2568372"/>
                      <a:gd name="connsiteY0" fmla="*/ 1091839 h 2815223"/>
                      <a:gd name="connsiteX1" fmla="*/ 1007082 w 2568372"/>
                      <a:gd name="connsiteY1" fmla="*/ 119072 h 2815223"/>
                      <a:gd name="connsiteX2" fmla="*/ 1663699 w 2568372"/>
                      <a:gd name="connsiteY2" fmla="*/ 109345 h 2815223"/>
                      <a:gd name="connsiteX3" fmla="*/ 2568372 w 2568372"/>
                      <a:gd name="connsiteY3" fmla="*/ 240668 h 2815223"/>
                      <a:gd name="connsiteX4" fmla="*/ 1566422 w 2568372"/>
                      <a:gd name="connsiteY4" fmla="*/ 464405 h 2815223"/>
                      <a:gd name="connsiteX5" fmla="*/ 1148132 w 2568372"/>
                      <a:gd name="connsiteY5" fmla="*/ 415767 h 2815223"/>
                      <a:gd name="connsiteX6" fmla="*/ 418558 w 2568372"/>
                      <a:gd name="connsiteY6" fmla="*/ 1228025 h 2815223"/>
                      <a:gd name="connsiteX7" fmla="*/ 399104 w 2568372"/>
                      <a:gd name="connsiteY7" fmla="*/ 1529583 h 2815223"/>
                      <a:gd name="connsiteX8" fmla="*/ 768755 w 2568372"/>
                      <a:gd name="connsiteY8" fmla="*/ 1918689 h 2815223"/>
                      <a:gd name="connsiteX9" fmla="*/ 934125 w 2568372"/>
                      <a:gd name="connsiteY9" fmla="*/ 2614217 h 2815223"/>
                      <a:gd name="connsiteX10" fmla="*/ 715252 w 2568372"/>
                      <a:gd name="connsiteY10" fmla="*/ 2803907 h 2815223"/>
                      <a:gd name="connsiteX11" fmla="*/ 452606 w 2568372"/>
                      <a:gd name="connsiteY11" fmla="*/ 2045149 h 2815223"/>
                      <a:gd name="connsiteX12" fmla="*/ 58634 w 2568372"/>
                      <a:gd name="connsiteY12" fmla="*/ 1602540 h 2815223"/>
                      <a:gd name="connsiteX13" fmla="*/ 117001 w 2568372"/>
                      <a:gd name="connsiteY13" fmla="*/ 1091839 h 2815223"/>
                      <a:gd name="connsiteX0" fmla="*/ 117001 w 2568372"/>
                      <a:gd name="connsiteY0" fmla="*/ 1091839 h 2815223"/>
                      <a:gd name="connsiteX1" fmla="*/ 1007082 w 2568372"/>
                      <a:gd name="connsiteY1" fmla="*/ 119072 h 2815223"/>
                      <a:gd name="connsiteX2" fmla="*/ 1663699 w 2568372"/>
                      <a:gd name="connsiteY2" fmla="*/ 109345 h 2815223"/>
                      <a:gd name="connsiteX3" fmla="*/ 2568372 w 2568372"/>
                      <a:gd name="connsiteY3" fmla="*/ 240668 h 2815223"/>
                      <a:gd name="connsiteX4" fmla="*/ 1566422 w 2568372"/>
                      <a:gd name="connsiteY4" fmla="*/ 464405 h 2815223"/>
                      <a:gd name="connsiteX5" fmla="*/ 1148132 w 2568372"/>
                      <a:gd name="connsiteY5" fmla="*/ 415767 h 2815223"/>
                      <a:gd name="connsiteX6" fmla="*/ 418558 w 2568372"/>
                      <a:gd name="connsiteY6" fmla="*/ 1228025 h 2815223"/>
                      <a:gd name="connsiteX7" fmla="*/ 399104 w 2568372"/>
                      <a:gd name="connsiteY7" fmla="*/ 1529583 h 2815223"/>
                      <a:gd name="connsiteX8" fmla="*/ 768755 w 2568372"/>
                      <a:gd name="connsiteY8" fmla="*/ 1918689 h 2815223"/>
                      <a:gd name="connsiteX9" fmla="*/ 934125 w 2568372"/>
                      <a:gd name="connsiteY9" fmla="*/ 2614217 h 2815223"/>
                      <a:gd name="connsiteX10" fmla="*/ 715252 w 2568372"/>
                      <a:gd name="connsiteY10" fmla="*/ 2803907 h 2815223"/>
                      <a:gd name="connsiteX11" fmla="*/ 452606 w 2568372"/>
                      <a:gd name="connsiteY11" fmla="*/ 2045149 h 2815223"/>
                      <a:gd name="connsiteX12" fmla="*/ 58634 w 2568372"/>
                      <a:gd name="connsiteY12" fmla="*/ 1602540 h 2815223"/>
                      <a:gd name="connsiteX13" fmla="*/ 117001 w 2568372"/>
                      <a:gd name="connsiteY13" fmla="*/ 1091839 h 2815223"/>
                      <a:gd name="connsiteX0" fmla="*/ 117001 w 2568372"/>
                      <a:gd name="connsiteY0" fmla="*/ 1091839 h 2815223"/>
                      <a:gd name="connsiteX1" fmla="*/ 1007082 w 2568372"/>
                      <a:gd name="connsiteY1" fmla="*/ 119072 h 2815223"/>
                      <a:gd name="connsiteX2" fmla="*/ 1663699 w 2568372"/>
                      <a:gd name="connsiteY2" fmla="*/ 109345 h 2815223"/>
                      <a:gd name="connsiteX3" fmla="*/ 2568372 w 2568372"/>
                      <a:gd name="connsiteY3" fmla="*/ 240668 h 2815223"/>
                      <a:gd name="connsiteX4" fmla="*/ 1566422 w 2568372"/>
                      <a:gd name="connsiteY4" fmla="*/ 464405 h 2815223"/>
                      <a:gd name="connsiteX5" fmla="*/ 1148132 w 2568372"/>
                      <a:gd name="connsiteY5" fmla="*/ 415767 h 2815223"/>
                      <a:gd name="connsiteX6" fmla="*/ 418558 w 2568372"/>
                      <a:gd name="connsiteY6" fmla="*/ 1228025 h 2815223"/>
                      <a:gd name="connsiteX7" fmla="*/ 399104 w 2568372"/>
                      <a:gd name="connsiteY7" fmla="*/ 1529583 h 2815223"/>
                      <a:gd name="connsiteX8" fmla="*/ 768755 w 2568372"/>
                      <a:gd name="connsiteY8" fmla="*/ 1918689 h 2815223"/>
                      <a:gd name="connsiteX9" fmla="*/ 934125 w 2568372"/>
                      <a:gd name="connsiteY9" fmla="*/ 2614217 h 2815223"/>
                      <a:gd name="connsiteX10" fmla="*/ 715252 w 2568372"/>
                      <a:gd name="connsiteY10" fmla="*/ 2803907 h 2815223"/>
                      <a:gd name="connsiteX11" fmla="*/ 452606 w 2568372"/>
                      <a:gd name="connsiteY11" fmla="*/ 2045149 h 2815223"/>
                      <a:gd name="connsiteX12" fmla="*/ 58634 w 2568372"/>
                      <a:gd name="connsiteY12" fmla="*/ 1602540 h 2815223"/>
                      <a:gd name="connsiteX13" fmla="*/ 117001 w 2568372"/>
                      <a:gd name="connsiteY13" fmla="*/ 1091839 h 2815223"/>
                      <a:gd name="connsiteX0" fmla="*/ 117001 w 2568372"/>
                      <a:gd name="connsiteY0" fmla="*/ 1091839 h 2815223"/>
                      <a:gd name="connsiteX1" fmla="*/ 1007082 w 2568372"/>
                      <a:gd name="connsiteY1" fmla="*/ 119072 h 2815223"/>
                      <a:gd name="connsiteX2" fmla="*/ 1663699 w 2568372"/>
                      <a:gd name="connsiteY2" fmla="*/ 109345 h 2815223"/>
                      <a:gd name="connsiteX3" fmla="*/ 2568372 w 2568372"/>
                      <a:gd name="connsiteY3" fmla="*/ 240668 h 2815223"/>
                      <a:gd name="connsiteX4" fmla="*/ 1566422 w 2568372"/>
                      <a:gd name="connsiteY4" fmla="*/ 464405 h 2815223"/>
                      <a:gd name="connsiteX5" fmla="*/ 1148132 w 2568372"/>
                      <a:gd name="connsiteY5" fmla="*/ 415767 h 2815223"/>
                      <a:gd name="connsiteX6" fmla="*/ 418558 w 2568372"/>
                      <a:gd name="connsiteY6" fmla="*/ 1228025 h 2815223"/>
                      <a:gd name="connsiteX7" fmla="*/ 399104 w 2568372"/>
                      <a:gd name="connsiteY7" fmla="*/ 1529583 h 2815223"/>
                      <a:gd name="connsiteX8" fmla="*/ 768755 w 2568372"/>
                      <a:gd name="connsiteY8" fmla="*/ 1918689 h 2815223"/>
                      <a:gd name="connsiteX9" fmla="*/ 934125 w 2568372"/>
                      <a:gd name="connsiteY9" fmla="*/ 2614217 h 2815223"/>
                      <a:gd name="connsiteX10" fmla="*/ 715252 w 2568372"/>
                      <a:gd name="connsiteY10" fmla="*/ 2803907 h 2815223"/>
                      <a:gd name="connsiteX11" fmla="*/ 452606 w 2568372"/>
                      <a:gd name="connsiteY11" fmla="*/ 2045149 h 2815223"/>
                      <a:gd name="connsiteX12" fmla="*/ 58634 w 2568372"/>
                      <a:gd name="connsiteY12" fmla="*/ 1602540 h 2815223"/>
                      <a:gd name="connsiteX13" fmla="*/ 117001 w 2568372"/>
                      <a:gd name="connsiteY13" fmla="*/ 1091839 h 2815223"/>
                      <a:gd name="connsiteX0" fmla="*/ 117001 w 2568372"/>
                      <a:gd name="connsiteY0" fmla="*/ 1091839 h 2815223"/>
                      <a:gd name="connsiteX1" fmla="*/ 1007082 w 2568372"/>
                      <a:gd name="connsiteY1" fmla="*/ 119072 h 2815223"/>
                      <a:gd name="connsiteX2" fmla="*/ 1663699 w 2568372"/>
                      <a:gd name="connsiteY2" fmla="*/ 109345 h 2815223"/>
                      <a:gd name="connsiteX3" fmla="*/ 2568372 w 2568372"/>
                      <a:gd name="connsiteY3" fmla="*/ 240668 h 2815223"/>
                      <a:gd name="connsiteX4" fmla="*/ 1566422 w 2568372"/>
                      <a:gd name="connsiteY4" fmla="*/ 464405 h 2815223"/>
                      <a:gd name="connsiteX5" fmla="*/ 1148132 w 2568372"/>
                      <a:gd name="connsiteY5" fmla="*/ 415767 h 2815223"/>
                      <a:gd name="connsiteX6" fmla="*/ 418558 w 2568372"/>
                      <a:gd name="connsiteY6" fmla="*/ 1228025 h 2815223"/>
                      <a:gd name="connsiteX7" fmla="*/ 399104 w 2568372"/>
                      <a:gd name="connsiteY7" fmla="*/ 1529583 h 2815223"/>
                      <a:gd name="connsiteX8" fmla="*/ 768755 w 2568372"/>
                      <a:gd name="connsiteY8" fmla="*/ 1918689 h 2815223"/>
                      <a:gd name="connsiteX9" fmla="*/ 934125 w 2568372"/>
                      <a:gd name="connsiteY9" fmla="*/ 2614217 h 2815223"/>
                      <a:gd name="connsiteX10" fmla="*/ 715252 w 2568372"/>
                      <a:gd name="connsiteY10" fmla="*/ 2803907 h 2815223"/>
                      <a:gd name="connsiteX11" fmla="*/ 452606 w 2568372"/>
                      <a:gd name="connsiteY11" fmla="*/ 2045149 h 2815223"/>
                      <a:gd name="connsiteX12" fmla="*/ 58634 w 2568372"/>
                      <a:gd name="connsiteY12" fmla="*/ 1602540 h 2815223"/>
                      <a:gd name="connsiteX13" fmla="*/ 117001 w 2568372"/>
                      <a:gd name="connsiteY13" fmla="*/ 1091839 h 2815223"/>
                      <a:gd name="connsiteX0" fmla="*/ 117001 w 2603282"/>
                      <a:gd name="connsiteY0" fmla="*/ 1091839 h 2815223"/>
                      <a:gd name="connsiteX1" fmla="*/ 1007082 w 2603282"/>
                      <a:gd name="connsiteY1" fmla="*/ 119072 h 2815223"/>
                      <a:gd name="connsiteX2" fmla="*/ 1663699 w 2603282"/>
                      <a:gd name="connsiteY2" fmla="*/ 109345 h 2815223"/>
                      <a:gd name="connsiteX3" fmla="*/ 2568372 w 2603282"/>
                      <a:gd name="connsiteY3" fmla="*/ 240668 h 2815223"/>
                      <a:gd name="connsiteX4" fmla="*/ 2334908 w 2603282"/>
                      <a:gd name="connsiteY4" fmla="*/ 483861 h 2815223"/>
                      <a:gd name="connsiteX5" fmla="*/ 1566422 w 2603282"/>
                      <a:gd name="connsiteY5" fmla="*/ 464405 h 2815223"/>
                      <a:gd name="connsiteX6" fmla="*/ 1148132 w 2603282"/>
                      <a:gd name="connsiteY6" fmla="*/ 415767 h 2815223"/>
                      <a:gd name="connsiteX7" fmla="*/ 418558 w 2603282"/>
                      <a:gd name="connsiteY7" fmla="*/ 1228025 h 2815223"/>
                      <a:gd name="connsiteX8" fmla="*/ 399104 w 2603282"/>
                      <a:gd name="connsiteY8" fmla="*/ 1529583 h 2815223"/>
                      <a:gd name="connsiteX9" fmla="*/ 768755 w 2603282"/>
                      <a:gd name="connsiteY9" fmla="*/ 1918689 h 2815223"/>
                      <a:gd name="connsiteX10" fmla="*/ 934125 w 2603282"/>
                      <a:gd name="connsiteY10" fmla="*/ 2614217 h 2815223"/>
                      <a:gd name="connsiteX11" fmla="*/ 715252 w 2603282"/>
                      <a:gd name="connsiteY11" fmla="*/ 2803907 h 2815223"/>
                      <a:gd name="connsiteX12" fmla="*/ 452606 w 2603282"/>
                      <a:gd name="connsiteY12" fmla="*/ 2045149 h 2815223"/>
                      <a:gd name="connsiteX13" fmla="*/ 58634 w 2603282"/>
                      <a:gd name="connsiteY13" fmla="*/ 1602540 h 2815223"/>
                      <a:gd name="connsiteX14" fmla="*/ 117001 w 2603282"/>
                      <a:gd name="connsiteY14" fmla="*/ 1091839 h 2815223"/>
                      <a:gd name="connsiteX0" fmla="*/ 117001 w 2704505"/>
                      <a:gd name="connsiteY0" fmla="*/ 1091839 h 2815223"/>
                      <a:gd name="connsiteX1" fmla="*/ 1007082 w 2704505"/>
                      <a:gd name="connsiteY1" fmla="*/ 119072 h 2815223"/>
                      <a:gd name="connsiteX2" fmla="*/ 1663699 w 2704505"/>
                      <a:gd name="connsiteY2" fmla="*/ 109345 h 2815223"/>
                      <a:gd name="connsiteX3" fmla="*/ 2568372 w 2704505"/>
                      <a:gd name="connsiteY3" fmla="*/ 240668 h 2815223"/>
                      <a:gd name="connsiteX4" fmla="*/ 2617010 w 2704505"/>
                      <a:gd name="connsiteY4" fmla="*/ 381721 h 2815223"/>
                      <a:gd name="connsiteX5" fmla="*/ 1566422 w 2704505"/>
                      <a:gd name="connsiteY5" fmla="*/ 464405 h 2815223"/>
                      <a:gd name="connsiteX6" fmla="*/ 1148132 w 2704505"/>
                      <a:gd name="connsiteY6" fmla="*/ 415767 h 2815223"/>
                      <a:gd name="connsiteX7" fmla="*/ 418558 w 2704505"/>
                      <a:gd name="connsiteY7" fmla="*/ 1228025 h 2815223"/>
                      <a:gd name="connsiteX8" fmla="*/ 399104 w 2704505"/>
                      <a:gd name="connsiteY8" fmla="*/ 1529583 h 2815223"/>
                      <a:gd name="connsiteX9" fmla="*/ 768755 w 2704505"/>
                      <a:gd name="connsiteY9" fmla="*/ 1918689 h 2815223"/>
                      <a:gd name="connsiteX10" fmla="*/ 934125 w 2704505"/>
                      <a:gd name="connsiteY10" fmla="*/ 2614217 h 2815223"/>
                      <a:gd name="connsiteX11" fmla="*/ 715252 w 2704505"/>
                      <a:gd name="connsiteY11" fmla="*/ 2803907 h 2815223"/>
                      <a:gd name="connsiteX12" fmla="*/ 452606 w 2704505"/>
                      <a:gd name="connsiteY12" fmla="*/ 2045149 h 2815223"/>
                      <a:gd name="connsiteX13" fmla="*/ 58634 w 2704505"/>
                      <a:gd name="connsiteY13" fmla="*/ 1602540 h 2815223"/>
                      <a:gd name="connsiteX14" fmla="*/ 117001 w 2704505"/>
                      <a:gd name="connsiteY14" fmla="*/ 1091839 h 2815223"/>
                      <a:gd name="connsiteX0" fmla="*/ 117001 w 2832040"/>
                      <a:gd name="connsiteY0" fmla="*/ 1091839 h 2815223"/>
                      <a:gd name="connsiteX1" fmla="*/ 1007082 w 2832040"/>
                      <a:gd name="connsiteY1" fmla="*/ 119072 h 2815223"/>
                      <a:gd name="connsiteX2" fmla="*/ 1663699 w 2832040"/>
                      <a:gd name="connsiteY2" fmla="*/ 109345 h 2815223"/>
                      <a:gd name="connsiteX3" fmla="*/ 2568372 w 2832040"/>
                      <a:gd name="connsiteY3" fmla="*/ 240668 h 2815223"/>
                      <a:gd name="connsiteX4" fmla="*/ 2617010 w 2832040"/>
                      <a:gd name="connsiteY4" fmla="*/ 381721 h 2815223"/>
                      <a:gd name="connsiteX5" fmla="*/ 1566422 w 2832040"/>
                      <a:gd name="connsiteY5" fmla="*/ 464405 h 2815223"/>
                      <a:gd name="connsiteX6" fmla="*/ 1148132 w 2832040"/>
                      <a:gd name="connsiteY6" fmla="*/ 415767 h 2815223"/>
                      <a:gd name="connsiteX7" fmla="*/ 418558 w 2832040"/>
                      <a:gd name="connsiteY7" fmla="*/ 1228025 h 2815223"/>
                      <a:gd name="connsiteX8" fmla="*/ 399104 w 2832040"/>
                      <a:gd name="connsiteY8" fmla="*/ 1529583 h 2815223"/>
                      <a:gd name="connsiteX9" fmla="*/ 768755 w 2832040"/>
                      <a:gd name="connsiteY9" fmla="*/ 1918689 h 2815223"/>
                      <a:gd name="connsiteX10" fmla="*/ 934125 w 2832040"/>
                      <a:gd name="connsiteY10" fmla="*/ 2614217 h 2815223"/>
                      <a:gd name="connsiteX11" fmla="*/ 715252 w 2832040"/>
                      <a:gd name="connsiteY11" fmla="*/ 2803907 h 2815223"/>
                      <a:gd name="connsiteX12" fmla="*/ 452606 w 2832040"/>
                      <a:gd name="connsiteY12" fmla="*/ 2045149 h 2815223"/>
                      <a:gd name="connsiteX13" fmla="*/ 58634 w 2832040"/>
                      <a:gd name="connsiteY13" fmla="*/ 1602540 h 2815223"/>
                      <a:gd name="connsiteX14" fmla="*/ 117001 w 2832040"/>
                      <a:gd name="connsiteY14" fmla="*/ 1091839 h 2815223"/>
                      <a:gd name="connsiteX0" fmla="*/ 117001 w 2832040"/>
                      <a:gd name="connsiteY0" fmla="*/ 1091839 h 2815223"/>
                      <a:gd name="connsiteX1" fmla="*/ 1007082 w 2832040"/>
                      <a:gd name="connsiteY1" fmla="*/ 119072 h 2815223"/>
                      <a:gd name="connsiteX2" fmla="*/ 1663699 w 2832040"/>
                      <a:gd name="connsiteY2" fmla="*/ 109345 h 2815223"/>
                      <a:gd name="connsiteX3" fmla="*/ 2568372 w 2832040"/>
                      <a:gd name="connsiteY3" fmla="*/ 240668 h 2815223"/>
                      <a:gd name="connsiteX4" fmla="*/ 2617010 w 2832040"/>
                      <a:gd name="connsiteY4" fmla="*/ 381721 h 2815223"/>
                      <a:gd name="connsiteX5" fmla="*/ 1566422 w 2832040"/>
                      <a:gd name="connsiteY5" fmla="*/ 464405 h 2815223"/>
                      <a:gd name="connsiteX6" fmla="*/ 1148132 w 2832040"/>
                      <a:gd name="connsiteY6" fmla="*/ 415767 h 2815223"/>
                      <a:gd name="connsiteX7" fmla="*/ 418558 w 2832040"/>
                      <a:gd name="connsiteY7" fmla="*/ 1228025 h 2815223"/>
                      <a:gd name="connsiteX8" fmla="*/ 399104 w 2832040"/>
                      <a:gd name="connsiteY8" fmla="*/ 1529583 h 2815223"/>
                      <a:gd name="connsiteX9" fmla="*/ 768755 w 2832040"/>
                      <a:gd name="connsiteY9" fmla="*/ 1918689 h 2815223"/>
                      <a:gd name="connsiteX10" fmla="*/ 934125 w 2832040"/>
                      <a:gd name="connsiteY10" fmla="*/ 2614217 h 2815223"/>
                      <a:gd name="connsiteX11" fmla="*/ 715252 w 2832040"/>
                      <a:gd name="connsiteY11" fmla="*/ 2803907 h 2815223"/>
                      <a:gd name="connsiteX12" fmla="*/ 452606 w 2832040"/>
                      <a:gd name="connsiteY12" fmla="*/ 2045149 h 2815223"/>
                      <a:gd name="connsiteX13" fmla="*/ 58634 w 2832040"/>
                      <a:gd name="connsiteY13" fmla="*/ 1602540 h 2815223"/>
                      <a:gd name="connsiteX14" fmla="*/ 117001 w 2832040"/>
                      <a:gd name="connsiteY14" fmla="*/ 1091839 h 2815223"/>
                      <a:gd name="connsiteX0" fmla="*/ 117001 w 2836680"/>
                      <a:gd name="connsiteY0" fmla="*/ 1091839 h 2815223"/>
                      <a:gd name="connsiteX1" fmla="*/ 1007082 w 2836680"/>
                      <a:gd name="connsiteY1" fmla="*/ 119072 h 2815223"/>
                      <a:gd name="connsiteX2" fmla="*/ 1663699 w 2836680"/>
                      <a:gd name="connsiteY2" fmla="*/ 109345 h 2815223"/>
                      <a:gd name="connsiteX3" fmla="*/ 2568372 w 2836680"/>
                      <a:gd name="connsiteY3" fmla="*/ 240668 h 2815223"/>
                      <a:gd name="connsiteX4" fmla="*/ 2617010 w 2836680"/>
                      <a:gd name="connsiteY4" fmla="*/ 381721 h 2815223"/>
                      <a:gd name="connsiteX5" fmla="*/ 1566422 w 2836680"/>
                      <a:gd name="connsiteY5" fmla="*/ 464405 h 2815223"/>
                      <a:gd name="connsiteX6" fmla="*/ 1148132 w 2836680"/>
                      <a:gd name="connsiteY6" fmla="*/ 415767 h 2815223"/>
                      <a:gd name="connsiteX7" fmla="*/ 418558 w 2836680"/>
                      <a:gd name="connsiteY7" fmla="*/ 1228025 h 2815223"/>
                      <a:gd name="connsiteX8" fmla="*/ 399104 w 2836680"/>
                      <a:gd name="connsiteY8" fmla="*/ 1529583 h 2815223"/>
                      <a:gd name="connsiteX9" fmla="*/ 768755 w 2836680"/>
                      <a:gd name="connsiteY9" fmla="*/ 1918689 h 2815223"/>
                      <a:gd name="connsiteX10" fmla="*/ 934125 w 2836680"/>
                      <a:gd name="connsiteY10" fmla="*/ 2614217 h 2815223"/>
                      <a:gd name="connsiteX11" fmla="*/ 715252 w 2836680"/>
                      <a:gd name="connsiteY11" fmla="*/ 2803907 h 2815223"/>
                      <a:gd name="connsiteX12" fmla="*/ 452606 w 2836680"/>
                      <a:gd name="connsiteY12" fmla="*/ 2045149 h 2815223"/>
                      <a:gd name="connsiteX13" fmla="*/ 58634 w 2836680"/>
                      <a:gd name="connsiteY13" fmla="*/ 1602540 h 2815223"/>
                      <a:gd name="connsiteX14" fmla="*/ 117001 w 2836680"/>
                      <a:gd name="connsiteY14" fmla="*/ 1091839 h 2815223"/>
                      <a:gd name="connsiteX0" fmla="*/ 117001 w 2836680"/>
                      <a:gd name="connsiteY0" fmla="*/ 1091839 h 2815223"/>
                      <a:gd name="connsiteX1" fmla="*/ 1007082 w 2836680"/>
                      <a:gd name="connsiteY1" fmla="*/ 119072 h 2815223"/>
                      <a:gd name="connsiteX2" fmla="*/ 1663699 w 2836680"/>
                      <a:gd name="connsiteY2" fmla="*/ 109345 h 2815223"/>
                      <a:gd name="connsiteX3" fmla="*/ 2568372 w 2836680"/>
                      <a:gd name="connsiteY3" fmla="*/ 240668 h 2815223"/>
                      <a:gd name="connsiteX4" fmla="*/ 2617010 w 2836680"/>
                      <a:gd name="connsiteY4" fmla="*/ 381721 h 2815223"/>
                      <a:gd name="connsiteX5" fmla="*/ 1566422 w 2836680"/>
                      <a:gd name="connsiteY5" fmla="*/ 464405 h 2815223"/>
                      <a:gd name="connsiteX6" fmla="*/ 1148132 w 2836680"/>
                      <a:gd name="connsiteY6" fmla="*/ 415767 h 2815223"/>
                      <a:gd name="connsiteX7" fmla="*/ 418558 w 2836680"/>
                      <a:gd name="connsiteY7" fmla="*/ 1228025 h 2815223"/>
                      <a:gd name="connsiteX8" fmla="*/ 399104 w 2836680"/>
                      <a:gd name="connsiteY8" fmla="*/ 1529583 h 2815223"/>
                      <a:gd name="connsiteX9" fmla="*/ 768755 w 2836680"/>
                      <a:gd name="connsiteY9" fmla="*/ 1918689 h 2815223"/>
                      <a:gd name="connsiteX10" fmla="*/ 934125 w 2836680"/>
                      <a:gd name="connsiteY10" fmla="*/ 2614217 h 2815223"/>
                      <a:gd name="connsiteX11" fmla="*/ 715252 w 2836680"/>
                      <a:gd name="connsiteY11" fmla="*/ 2803907 h 2815223"/>
                      <a:gd name="connsiteX12" fmla="*/ 452606 w 2836680"/>
                      <a:gd name="connsiteY12" fmla="*/ 2045149 h 2815223"/>
                      <a:gd name="connsiteX13" fmla="*/ 58634 w 2836680"/>
                      <a:gd name="connsiteY13" fmla="*/ 1602540 h 2815223"/>
                      <a:gd name="connsiteX14" fmla="*/ 117001 w 2836680"/>
                      <a:gd name="connsiteY14" fmla="*/ 1091839 h 2815223"/>
                      <a:gd name="connsiteX0" fmla="*/ 117001 w 2836680"/>
                      <a:gd name="connsiteY0" fmla="*/ 1091839 h 2815223"/>
                      <a:gd name="connsiteX1" fmla="*/ 1007082 w 2836680"/>
                      <a:gd name="connsiteY1" fmla="*/ 119072 h 2815223"/>
                      <a:gd name="connsiteX2" fmla="*/ 1663699 w 2836680"/>
                      <a:gd name="connsiteY2" fmla="*/ 109345 h 2815223"/>
                      <a:gd name="connsiteX3" fmla="*/ 2568372 w 2836680"/>
                      <a:gd name="connsiteY3" fmla="*/ 240668 h 2815223"/>
                      <a:gd name="connsiteX4" fmla="*/ 2617010 w 2836680"/>
                      <a:gd name="connsiteY4" fmla="*/ 381721 h 2815223"/>
                      <a:gd name="connsiteX5" fmla="*/ 1566422 w 2836680"/>
                      <a:gd name="connsiteY5" fmla="*/ 464405 h 2815223"/>
                      <a:gd name="connsiteX6" fmla="*/ 1148132 w 2836680"/>
                      <a:gd name="connsiteY6" fmla="*/ 415767 h 2815223"/>
                      <a:gd name="connsiteX7" fmla="*/ 418558 w 2836680"/>
                      <a:gd name="connsiteY7" fmla="*/ 1228025 h 2815223"/>
                      <a:gd name="connsiteX8" fmla="*/ 399104 w 2836680"/>
                      <a:gd name="connsiteY8" fmla="*/ 1529583 h 2815223"/>
                      <a:gd name="connsiteX9" fmla="*/ 768755 w 2836680"/>
                      <a:gd name="connsiteY9" fmla="*/ 1918689 h 2815223"/>
                      <a:gd name="connsiteX10" fmla="*/ 934125 w 2836680"/>
                      <a:gd name="connsiteY10" fmla="*/ 2614217 h 2815223"/>
                      <a:gd name="connsiteX11" fmla="*/ 715252 w 2836680"/>
                      <a:gd name="connsiteY11" fmla="*/ 2803907 h 2815223"/>
                      <a:gd name="connsiteX12" fmla="*/ 452606 w 2836680"/>
                      <a:gd name="connsiteY12" fmla="*/ 2045149 h 2815223"/>
                      <a:gd name="connsiteX13" fmla="*/ 58634 w 2836680"/>
                      <a:gd name="connsiteY13" fmla="*/ 1602540 h 2815223"/>
                      <a:gd name="connsiteX14" fmla="*/ 117001 w 2836680"/>
                      <a:gd name="connsiteY14" fmla="*/ 1091839 h 2815223"/>
                      <a:gd name="connsiteX0" fmla="*/ 117001 w 2836680"/>
                      <a:gd name="connsiteY0" fmla="*/ 1091839 h 2815223"/>
                      <a:gd name="connsiteX1" fmla="*/ 1007082 w 2836680"/>
                      <a:gd name="connsiteY1" fmla="*/ 119072 h 2815223"/>
                      <a:gd name="connsiteX2" fmla="*/ 1663699 w 2836680"/>
                      <a:gd name="connsiteY2" fmla="*/ 109345 h 2815223"/>
                      <a:gd name="connsiteX3" fmla="*/ 2568372 w 2836680"/>
                      <a:gd name="connsiteY3" fmla="*/ 240668 h 2815223"/>
                      <a:gd name="connsiteX4" fmla="*/ 2617010 w 2836680"/>
                      <a:gd name="connsiteY4" fmla="*/ 381721 h 2815223"/>
                      <a:gd name="connsiteX5" fmla="*/ 1566422 w 2836680"/>
                      <a:gd name="connsiteY5" fmla="*/ 464405 h 2815223"/>
                      <a:gd name="connsiteX6" fmla="*/ 1148132 w 2836680"/>
                      <a:gd name="connsiteY6" fmla="*/ 415767 h 2815223"/>
                      <a:gd name="connsiteX7" fmla="*/ 418558 w 2836680"/>
                      <a:gd name="connsiteY7" fmla="*/ 1228025 h 2815223"/>
                      <a:gd name="connsiteX8" fmla="*/ 399104 w 2836680"/>
                      <a:gd name="connsiteY8" fmla="*/ 1529583 h 2815223"/>
                      <a:gd name="connsiteX9" fmla="*/ 768755 w 2836680"/>
                      <a:gd name="connsiteY9" fmla="*/ 1918689 h 2815223"/>
                      <a:gd name="connsiteX10" fmla="*/ 934125 w 2836680"/>
                      <a:gd name="connsiteY10" fmla="*/ 2614217 h 2815223"/>
                      <a:gd name="connsiteX11" fmla="*/ 715252 w 2836680"/>
                      <a:gd name="connsiteY11" fmla="*/ 2803907 h 2815223"/>
                      <a:gd name="connsiteX12" fmla="*/ 452606 w 2836680"/>
                      <a:gd name="connsiteY12" fmla="*/ 2045149 h 2815223"/>
                      <a:gd name="connsiteX13" fmla="*/ 58634 w 2836680"/>
                      <a:gd name="connsiteY13" fmla="*/ 1602540 h 2815223"/>
                      <a:gd name="connsiteX14" fmla="*/ 117001 w 2836680"/>
                      <a:gd name="connsiteY14" fmla="*/ 1091839 h 2815223"/>
                      <a:gd name="connsiteX0" fmla="*/ 117001 w 2836680"/>
                      <a:gd name="connsiteY0" fmla="*/ 1091839 h 2815223"/>
                      <a:gd name="connsiteX1" fmla="*/ 1007082 w 2836680"/>
                      <a:gd name="connsiteY1" fmla="*/ 119072 h 2815223"/>
                      <a:gd name="connsiteX2" fmla="*/ 1663699 w 2836680"/>
                      <a:gd name="connsiteY2" fmla="*/ 109345 h 2815223"/>
                      <a:gd name="connsiteX3" fmla="*/ 2568372 w 2836680"/>
                      <a:gd name="connsiteY3" fmla="*/ 240668 h 2815223"/>
                      <a:gd name="connsiteX4" fmla="*/ 2617010 w 2836680"/>
                      <a:gd name="connsiteY4" fmla="*/ 381721 h 2815223"/>
                      <a:gd name="connsiteX5" fmla="*/ 1566422 w 2836680"/>
                      <a:gd name="connsiteY5" fmla="*/ 464405 h 2815223"/>
                      <a:gd name="connsiteX6" fmla="*/ 1148132 w 2836680"/>
                      <a:gd name="connsiteY6" fmla="*/ 415767 h 2815223"/>
                      <a:gd name="connsiteX7" fmla="*/ 418558 w 2836680"/>
                      <a:gd name="connsiteY7" fmla="*/ 1228025 h 2815223"/>
                      <a:gd name="connsiteX8" fmla="*/ 399104 w 2836680"/>
                      <a:gd name="connsiteY8" fmla="*/ 1529583 h 2815223"/>
                      <a:gd name="connsiteX9" fmla="*/ 768755 w 2836680"/>
                      <a:gd name="connsiteY9" fmla="*/ 1918689 h 2815223"/>
                      <a:gd name="connsiteX10" fmla="*/ 934125 w 2836680"/>
                      <a:gd name="connsiteY10" fmla="*/ 2614217 h 2815223"/>
                      <a:gd name="connsiteX11" fmla="*/ 715252 w 2836680"/>
                      <a:gd name="connsiteY11" fmla="*/ 2803907 h 2815223"/>
                      <a:gd name="connsiteX12" fmla="*/ 452606 w 2836680"/>
                      <a:gd name="connsiteY12" fmla="*/ 2045149 h 2815223"/>
                      <a:gd name="connsiteX13" fmla="*/ 58634 w 2836680"/>
                      <a:gd name="connsiteY13" fmla="*/ 1602540 h 2815223"/>
                      <a:gd name="connsiteX14" fmla="*/ 117001 w 2836680"/>
                      <a:gd name="connsiteY14" fmla="*/ 1091839 h 2815223"/>
                      <a:gd name="connsiteX0" fmla="*/ 117001 w 2836680"/>
                      <a:gd name="connsiteY0" fmla="*/ 1091839 h 2815223"/>
                      <a:gd name="connsiteX1" fmla="*/ 1007082 w 2836680"/>
                      <a:gd name="connsiteY1" fmla="*/ 119072 h 2815223"/>
                      <a:gd name="connsiteX2" fmla="*/ 1663699 w 2836680"/>
                      <a:gd name="connsiteY2" fmla="*/ 109345 h 2815223"/>
                      <a:gd name="connsiteX3" fmla="*/ 2568372 w 2836680"/>
                      <a:gd name="connsiteY3" fmla="*/ 240668 h 2815223"/>
                      <a:gd name="connsiteX4" fmla="*/ 2617010 w 2836680"/>
                      <a:gd name="connsiteY4" fmla="*/ 381721 h 2815223"/>
                      <a:gd name="connsiteX5" fmla="*/ 1566422 w 2836680"/>
                      <a:gd name="connsiteY5" fmla="*/ 464405 h 2815223"/>
                      <a:gd name="connsiteX6" fmla="*/ 1148132 w 2836680"/>
                      <a:gd name="connsiteY6" fmla="*/ 415767 h 2815223"/>
                      <a:gd name="connsiteX7" fmla="*/ 418558 w 2836680"/>
                      <a:gd name="connsiteY7" fmla="*/ 1228025 h 2815223"/>
                      <a:gd name="connsiteX8" fmla="*/ 399104 w 2836680"/>
                      <a:gd name="connsiteY8" fmla="*/ 1529583 h 2815223"/>
                      <a:gd name="connsiteX9" fmla="*/ 768755 w 2836680"/>
                      <a:gd name="connsiteY9" fmla="*/ 1918689 h 2815223"/>
                      <a:gd name="connsiteX10" fmla="*/ 934125 w 2836680"/>
                      <a:gd name="connsiteY10" fmla="*/ 2614217 h 2815223"/>
                      <a:gd name="connsiteX11" fmla="*/ 715252 w 2836680"/>
                      <a:gd name="connsiteY11" fmla="*/ 2803907 h 2815223"/>
                      <a:gd name="connsiteX12" fmla="*/ 452606 w 2836680"/>
                      <a:gd name="connsiteY12" fmla="*/ 2045149 h 2815223"/>
                      <a:gd name="connsiteX13" fmla="*/ 58634 w 2836680"/>
                      <a:gd name="connsiteY13" fmla="*/ 1602540 h 2815223"/>
                      <a:gd name="connsiteX14" fmla="*/ 117001 w 2836680"/>
                      <a:gd name="connsiteY14" fmla="*/ 1091839 h 2815223"/>
                      <a:gd name="connsiteX0" fmla="*/ 117001 w 2836680"/>
                      <a:gd name="connsiteY0" fmla="*/ 1091839 h 2815223"/>
                      <a:gd name="connsiteX1" fmla="*/ 1007082 w 2836680"/>
                      <a:gd name="connsiteY1" fmla="*/ 119072 h 2815223"/>
                      <a:gd name="connsiteX2" fmla="*/ 1663699 w 2836680"/>
                      <a:gd name="connsiteY2" fmla="*/ 109345 h 2815223"/>
                      <a:gd name="connsiteX3" fmla="*/ 2568372 w 2836680"/>
                      <a:gd name="connsiteY3" fmla="*/ 240668 h 2815223"/>
                      <a:gd name="connsiteX4" fmla="*/ 2617010 w 2836680"/>
                      <a:gd name="connsiteY4" fmla="*/ 381721 h 2815223"/>
                      <a:gd name="connsiteX5" fmla="*/ 1566422 w 2836680"/>
                      <a:gd name="connsiteY5" fmla="*/ 464405 h 2815223"/>
                      <a:gd name="connsiteX6" fmla="*/ 1148132 w 2836680"/>
                      <a:gd name="connsiteY6" fmla="*/ 415767 h 2815223"/>
                      <a:gd name="connsiteX7" fmla="*/ 418558 w 2836680"/>
                      <a:gd name="connsiteY7" fmla="*/ 1228025 h 2815223"/>
                      <a:gd name="connsiteX8" fmla="*/ 399104 w 2836680"/>
                      <a:gd name="connsiteY8" fmla="*/ 1529583 h 2815223"/>
                      <a:gd name="connsiteX9" fmla="*/ 768755 w 2836680"/>
                      <a:gd name="connsiteY9" fmla="*/ 1918689 h 2815223"/>
                      <a:gd name="connsiteX10" fmla="*/ 934125 w 2836680"/>
                      <a:gd name="connsiteY10" fmla="*/ 2614217 h 2815223"/>
                      <a:gd name="connsiteX11" fmla="*/ 715252 w 2836680"/>
                      <a:gd name="connsiteY11" fmla="*/ 2803907 h 2815223"/>
                      <a:gd name="connsiteX12" fmla="*/ 452606 w 2836680"/>
                      <a:gd name="connsiteY12" fmla="*/ 2045149 h 2815223"/>
                      <a:gd name="connsiteX13" fmla="*/ 58634 w 2836680"/>
                      <a:gd name="connsiteY13" fmla="*/ 1602540 h 2815223"/>
                      <a:gd name="connsiteX14" fmla="*/ 117001 w 2836680"/>
                      <a:gd name="connsiteY14" fmla="*/ 1091839 h 2815223"/>
                      <a:gd name="connsiteX0" fmla="*/ 117001 w 2846845"/>
                      <a:gd name="connsiteY0" fmla="*/ 1091839 h 2815223"/>
                      <a:gd name="connsiteX1" fmla="*/ 1007082 w 2846845"/>
                      <a:gd name="connsiteY1" fmla="*/ 119072 h 2815223"/>
                      <a:gd name="connsiteX2" fmla="*/ 1663699 w 2846845"/>
                      <a:gd name="connsiteY2" fmla="*/ 109345 h 2815223"/>
                      <a:gd name="connsiteX3" fmla="*/ 2568372 w 2846845"/>
                      <a:gd name="connsiteY3" fmla="*/ 240668 h 2815223"/>
                      <a:gd name="connsiteX4" fmla="*/ 2617010 w 2846845"/>
                      <a:gd name="connsiteY4" fmla="*/ 381721 h 2815223"/>
                      <a:gd name="connsiteX5" fmla="*/ 1566422 w 2846845"/>
                      <a:gd name="connsiteY5" fmla="*/ 464405 h 2815223"/>
                      <a:gd name="connsiteX6" fmla="*/ 1148132 w 2846845"/>
                      <a:gd name="connsiteY6" fmla="*/ 415767 h 2815223"/>
                      <a:gd name="connsiteX7" fmla="*/ 418558 w 2846845"/>
                      <a:gd name="connsiteY7" fmla="*/ 1228025 h 2815223"/>
                      <a:gd name="connsiteX8" fmla="*/ 399104 w 2846845"/>
                      <a:gd name="connsiteY8" fmla="*/ 1529583 h 2815223"/>
                      <a:gd name="connsiteX9" fmla="*/ 768755 w 2846845"/>
                      <a:gd name="connsiteY9" fmla="*/ 1918689 h 2815223"/>
                      <a:gd name="connsiteX10" fmla="*/ 934125 w 2846845"/>
                      <a:gd name="connsiteY10" fmla="*/ 2614217 h 2815223"/>
                      <a:gd name="connsiteX11" fmla="*/ 715252 w 2846845"/>
                      <a:gd name="connsiteY11" fmla="*/ 2803907 h 2815223"/>
                      <a:gd name="connsiteX12" fmla="*/ 452606 w 2846845"/>
                      <a:gd name="connsiteY12" fmla="*/ 2045149 h 2815223"/>
                      <a:gd name="connsiteX13" fmla="*/ 58634 w 2846845"/>
                      <a:gd name="connsiteY13" fmla="*/ 1602540 h 2815223"/>
                      <a:gd name="connsiteX14" fmla="*/ 117001 w 2846845"/>
                      <a:gd name="connsiteY14" fmla="*/ 1091839 h 2815223"/>
                      <a:gd name="connsiteX0" fmla="*/ 117001 w 2846845"/>
                      <a:gd name="connsiteY0" fmla="*/ 1091839 h 2815223"/>
                      <a:gd name="connsiteX1" fmla="*/ 1007082 w 2846845"/>
                      <a:gd name="connsiteY1" fmla="*/ 119072 h 2815223"/>
                      <a:gd name="connsiteX2" fmla="*/ 1663699 w 2846845"/>
                      <a:gd name="connsiteY2" fmla="*/ 109345 h 2815223"/>
                      <a:gd name="connsiteX3" fmla="*/ 2568372 w 2846845"/>
                      <a:gd name="connsiteY3" fmla="*/ 240668 h 2815223"/>
                      <a:gd name="connsiteX4" fmla="*/ 2617010 w 2846845"/>
                      <a:gd name="connsiteY4" fmla="*/ 381721 h 2815223"/>
                      <a:gd name="connsiteX5" fmla="*/ 1566422 w 2846845"/>
                      <a:gd name="connsiteY5" fmla="*/ 464405 h 2815223"/>
                      <a:gd name="connsiteX6" fmla="*/ 1148132 w 2846845"/>
                      <a:gd name="connsiteY6" fmla="*/ 415767 h 2815223"/>
                      <a:gd name="connsiteX7" fmla="*/ 418558 w 2846845"/>
                      <a:gd name="connsiteY7" fmla="*/ 1228025 h 2815223"/>
                      <a:gd name="connsiteX8" fmla="*/ 399104 w 2846845"/>
                      <a:gd name="connsiteY8" fmla="*/ 1529583 h 2815223"/>
                      <a:gd name="connsiteX9" fmla="*/ 768755 w 2846845"/>
                      <a:gd name="connsiteY9" fmla="*/ 1918689 h 2815223"/>
                      <a:gd name="connsiteX10" fmla="*/ 934125 w 2846845"/>
                      <a:gd name="connsiteY10" fmla="*/ 2614217 h 2815223"/>
                      <a:gd name="connsiteX11" fmla="*/ 715252 w 2846845"/>
                      <a:gd name="connsiteY11" fmla="*/ 2803907 h 2815223"/>
                      <a:gd name="connsiteX12" fmla="*/ 452606 w 2846845"/>
                      <a:gd name="connsiteY12" fmla="*/ 2045149 h 2815223"/>
                      <a:gd name="connsiteX13" fmla="*/ 58634 w 2846845"/>
                      <a:gd name="connsiteY13" fmla="*/ 1602540 h 2815223"/>
                      <a:gd name="connsiteX14" fmla="*/ 117001 w 2846845"/>
                      <a:gd name="connsiteY14" fmla="*/ 1091839 h 2815223"/>
                      <a:gd name="connsiteX0" fmla="*/ 117001 w 2846845"/>
                      <a:gd name="connsiteY0" fmla="*/ 1091839 h 2815223"/>
                      <a:gd name="connsiteX1" fmla="*/ 1007082 w 2846845"/>
                      <a:gd name="connsiteY1" fmla="*/ 119072 h 2815223"/>
                      <a:gd name="connsiteX2" fmla="*/ 1663699 w 2846845"/>
                      <a:gd name="connsiteY2" fmla="*/ 109345 h 2815223"/>
                      <a:gd name="connsiteX3" fmla="*/ 2568372 w 2846845"/>
                      <a:gd name="connsiteY3" fmla="*/ 240668 h 2815223"/>
                      <a:gd name="connsiteX4" fmla="*/ 2617010 w 2846845"/>
                      <a:gd name="connsiteY4" fmla="*/ 381721 h 2815223"/>
                      <a:gd name="connsiteX5" fmla="*/ 1566422 w 2846845"/>
                      <a:gd name="connsiteY5" fmla="*/ 464405 h 2815223"/>
                      <a:gd name="connsiteX6" fmla="*/ 1148132 w 2846845"/>
                      <a:gd name="connsiteY6" fmla="*/ 415767 h 2815223"/>
                      <a:gd name="connsiteX7" fmla="*/ 418558 w 2846845"/>
                      <a:gd name="connsiteY7" fmla="*/ 1228025 h 2815223"/>
                      <a:gd name="connsiteX8" fmla="*/ 399104 w 2846845"/>
                      <a:gd name="connsiteY8" fmla="*/ 1529583 h 2815223"/>
                      <a:gd name="connsiteX9" fmla="*/ 768755 w 2846845"/>
                      <a:gd name="connsiteY9" fmla="*/ 1918689 h 2815223"/>
                      <a:gd name="connsiteX10" fmla="*/ 934125 w 2846845"/>
                      <a:gd name="connsiteY10" fmla="*/ 2614217 h 2815223"/>
                      <a:gd name="connsiteX11" fmla="*/ 715252 w 2846845"/>
                      <a:gd name="connsiteY11" fmla="*/ 2803907 h 2815223"/>
                      <a:gd name="connsiteX12" fmla="*/ 452606 w 2846845"/>
                      <a:gd name="connsiteY12" fmla="*/ 2045149 h 2815223"/>
                      <a:gd name="connsiteX13" fmla="*/ 58634 w 2846845"/>
                      <a:gd name="connsiteY13" fmla="*/ 1602540 h 2815223"/>
                      <a:gd name="connsiteX14" fmla="*/ 117001 w 2846845"/>
                      <a:gd name="connsiteY14" fmla="*/ 1091839 h 2815223"/>
                      <a:gd name="connsiteX0" fmla="*/ 117001 w 2846845"/>
                      <a:gd name="connsiteY0" fmla="*/ 1099926 h 2823310"/>
                      <a:gd name="connsiteX1" fmla="*/ 1007082 w 2846845"/>
                      <a:gd name="connsiteY1" fmla="*/ 127159 h 2823310"/>
                      <a:gd name="connsiteX2" fmla="*/ 1663699 w 2846845"/>
                      <a:gd name="connsiteY2" fmla="*/ 117432 h 2823310"/>
                      <a:gd name="connsiteX3" fmla="*/ 2568372 w 2846845"/>
                      <a:gd name="connsiteY3" fmla="*/ 248755 h 2823310"/>
                      <a:gd name="connsiteX4" fmla="*/ 2617010 w 2846845"/>
                      <a:gd name="connsiteY4" fmla="*/ 389808 h 2823310"/>
                      <a:gd name="connsiteX5" fmla="*/ 1566422 w 2846845"/>
                      <a:gd name="connsiteY5" fmla="*/ 472492 h 2823310"/>
                      <a:gd name="connsiteX6" fmla="*/ 1148132 w 2846845"/>
                      <a:gd name="connsiteY6" fmla="*/ 423854 h 2823310"/>
                      <a:gd name="connsiteX7" fmla="*/ 418558 w 2846845"/>
                      <a:gd name="connsiteY7" fmla="*/ 1236112 h 2823310"/>
                      <a:gd name="connsiteX8" fmla="*/ 399104 w 2846845"/>
                      <a:gd name="connsiteY8" fmla="*/ 1537670 h 2823310"/>
                      <a:gd name="connsiteX9" fmla="*/ 768755 w 2846845"/>
                      <a:gd name="connsiteY9" fmla="*/ 1926776 h 2823310"/>
                      <a:gd name="connsiteX10" fmla="*/ 934125 w 2846845"/>
                      <a:gd name="connsiteY10" fmla="*/ 2622304 h 2823310"/>
                      <a:gd name="connsiteX11" fmla="*/ 715252 w 2846845"/>
                      <a:gd name="connsiteY11" fmla="*/ 2811994 h 2823310"/>
                      <a:gd name="connsiteX12" fmla="*/ 452606 w 2846845"/>
                      <a:gd name="connsiteY12" fmla="*/ 2053236 h 2823310"/>
                      <a:gd name="connsiteX13" fmla="*/ 58634 w 2846845"/>
                      <a:gd name="connsiteY13" fmla="*/ 1610627 h 2823310"/>
                      <a:gd name="connsiteX14" fmla="*/ 117001 w 2846845"/>
                      <a:gd name="connsiteY14" fmla="*/ 1099926 h 2823310"/>
                      <a:gd name="connsiteX0" fmla="*/ 117001 w 2846845"/>
                      <a:gd name="connsiteY0" fmla="*/ 1095802 h 2819186"/>
                      <a:gd name="connsiteX1" fmla="*/ 1007082 w 2846845"/>
                      <a:gd name="connsiteY1" fmla="*/ 123035 h 2819186"/>
                      <a:gd name="connsiteX2" fmla="*/ 1663699 w 2846845"/>
                      <a:gd name="connsiteY2" fmla="*/ 113308 h 2819186"/>
                      <a:gd name="connsiteX3" fmla="*/ 2568372 w 2846845"/>
                      <a:gd name="connsiteY3" fmla="*/ 244631 h 2819186"/>
                      <a:gd name="connsiteX4" fmla="*/ 2617010 w 2846845"/>
                      <a:gd name="connsiteY4" fmla="*/ 385684 h 2819186"/>
                      <a:gd name="connsiteX5" fmla="*/ 1566422 w 2846845"/>
                      <a:gd name="connsiteY5" fmla="*/ 468368 h 2819186"/>
                      <a:gd name="connsiteX6" fmla="*/ 1148132 w 2846845"/>
                      <a:gd name="connsiteY6" fmla="*/ 419730 h 2819186"/>
                      <a:gd name="connsiteX7" fmla="*/ 418558 w 2846845"/>
                      <a:gd name="connsiteY7" fmla="*/ 1231988 h 2819186"/>
                      <a:gd name="connsiteX8" fmla="*/ 399104 w 2846845"/>
                      <a:gd name="connsiteY8" fmla="*/ 1533546 h 2819186"/>
                      <a:gd name="connsiteX9" fmla="*/ 768755 w 2846845"/>
                      <a:gd name="connsiteY9" fmla="*/ 1922652 h 2819186"/>
                      <a:gd name="connsiteX10" fmla="*/ 934125 w 2846845"/>
                      <a:gd name="connsiteY10" fmla="*/ 2618180 h 2819186"/>
                      <a:gd name="connsiteX11" fmla="*/ 715252 w 2846845"/>
                      <a:gd name="connsiteY11" fmla="*/ 2807870 h 2819186"/>
                      <a:gd name="connsiteX12" fmla="*/ 452606 w 2846845"/>
                      <a:gd name="connsiteY12" fmla="*/ 2049112 h 2819186"/>
                      <a:gd name="connsiteX13" fmla="*/ 58634 w 2846845"/>
                      <a:gd name="connsiteY13" fmla="*/ 1606503 h 2819186"/>
                      <a:gd name="connsiteX14" fmla="*/ 117001 w 2846845"/>
                      <a:gd name="connsiteY14" fmla="*/ 1095802 h 2819186"/>
                      <a:gd name="connsiteX0" fmla="*/ 117001 w 2846845"/>
                      <a:gd name="connsiteY0" fmla="*/ 1083122 h 2806506"/>
                      <a:gd name="connsiteX1" fmla="*/ 1007082 w 2846845"/>
                      <a:gd name="connsiteY1" fmla="*/ 110355 h 2806506"/>
                      <a:gd name="connsiteX2" fmla="*/ 1663699 w 2846845"/>
                      <a:gd name="connsiteY2" fmla="*/ 100628 h 2806506"/>
                      <a:gd name="connsiteX3" fmla="*/ 2568372 w 2846845"/>
                      <a:gd name="connsiteY3" fmla="*/ 231951 h 2806506"/>
                      <a:gd name="connsiteX4" fmla="*/ 2617010 w 2846845"/>
                      <a:gd name="connsiteY4" fmla="*/ 373004 h 2806506"/>
                      <a:gd name="connsiteX5" fmla="*/ 1566422 w 2846845"/>
                      <a:gd name="connsiteY5" fmla="*/ 455688 h 2806506"/>
                      <a:gd name="connsiteX6" fmla="*/ 1148132 w 2846845"/>
                      <a:gd name="connsiteY6" fmla="*/ 407050 h 2806506"/>
                      <a:gd name="connsiteX7" fmla="*/ 418558 w 2846845"/>
                      <a:gd name="connsiteY7" fmla="*/ 1219308 h 2806506"/>
                      <a:gd name="connsiteX8" fmla="*/ 399104 w 2846845"/>
                      <a:gd name="connsiteY8" fmla="*/ 1520866 h 2806506"/>
                      <a:gd name="connsiteX9" fmla="*/ 768755 w 2846845"/>
                      <a:gd name="connsiteY9" fmla="*/ 1909972 h 2806506"/>
                      <a:gd name="connsiteX10" fmla="*/ 934125 w 2846845"/>
                      <a:gd name="connsiteY10" fmla="*/ 2605500 h 2806506"/>
                      <a:gd name="connsiteX11" fmla="*/ 715252 w 2846845"/>
                      <a:gd name="connsiteY11" fmla="*/ 2795190 h 2806506"/>
                      <a:gd name="connsiteX12" fmla="*/ 452606 w 2846845"/>
                      <a:gd name="connsiteY12" fmla="*/ 2036432 h 2806506"/>
                      <a:gd name="connsiteX13" fmla="*/ 58634 w 2846845"/>
                      <a:gd name="connsiteY13" fmla="*/ 1593823 h 2806506"/>
                      <a:gd name="connsiteX14" fmla="*/ 117001 w 2846845"/>
                      <a:gd name="connsiteY14" fmla="*/ 1083122 h 2806506"/>
                      <a:gd name="connsiteX0" fmla="*/ 117001 w 2846845"/>
                      <a:gd name="connsiteY0" fmla="*/ 1083122 h 2806506"/>
                      <a:gd name="connsiteX1" fmla="*/ 1007082 w 2846845"/>
                      <a:gd name="connsiteY1" fmla="*/ 110355 h 2806506"/>
                      <a:gd name="connsiteX2" fmla="*/ 1639380 w 2846845"/>
                      <a:gd name="connsiteY2" fmla="*/ 100628 h 2806506"/>
                      <a:gd name="connsiteX3" fmla="*/ 2568372 w 2846845"/>
                      <a:gd name="connsiteY3" fmla="*/ 231951 h 2806506"/>
                      <a:gd name="connsiteX4" fmla="*/ 2617010 w 2846845"/>
                      <a:gd name="connsiteY4" fmla="*/ 373004 h 2806506"/>
                      <a:gd name="connsiteX5" fmla="*/ 1566422 w 2846845"/>
                      <a:gd name="connsiteY5" fmla="*/ 455688 h 2806506"/>
                      <a:gd name="connsiteX6" fmla="*/ 1148132 w 2846845"/>
                      <a:gd name="connsiteY6" fmla="*/ 407050 h 2806506"/>
                      <a:gd name="connsiteX7" fmla="*/ 418558 w 2846845"/>
                      <a:gd name="connsiteY7" fmla="*/ 1219308 h 2806506"/>
                      <a:gd name="connsiteX8" fmla="*/ 399104 w 2846845"/>
                      <a:gd name="connsiteY8" fmla="*/ 1520866 h 2806506"/>
                      <a:gd name="connsiteX9" fmla="*/ 768755 w 2846845"/>
                      <a:gd name="connsiteY9" fmla="*/ 1909972 h 2806506"/>
                      <a:gd name="connsiteX10" fmla="*/ 934125 w 2846845"/>
                      <a:gd name="connsiteY10" fmla="*/ 2605500 h 2806506"/>
                      <a:gd name="connsiteX11" fmla="*/ 715252 w 2846845"/>
                      <a:gd name="connsiteY11" fmla="*/ 2795190 h 2806506"/>
                      <a:gd name="connsiteX12" fmla="*/ 452606 w 2846845"/>
                      <a:gd name="connsiteY12" fmla="*/ 2036432 h 2806506"/>
                      <a:gd name="connsiteX13" fmla="*/ 58634 w 2846845"/>
                      <a:gd name="connsiteY13" fmla="*/ 1593823 h 2806506"/>
                      <a:gd name="connsiteX14" fmla="*/ 117001 w 2846845"/>
                      <a:gd name="connsiteY14" fmla="*/ 1083122 h 2806506"/>
                      <a:gd name="connsiteX0" fmla="*/ 117001 w 2846845"/>
                      <a:gd name="connsiteY0" fmla="*/ 1083122 h 2806506"/>
                      <a:gd name="connsiteX1" fmla="*/ 1007082 w 2846845"/>
                      <a:gd name="connsiteY1" fmla="*/ 110355 h 2806506"/>
                      <a:gd name="connsiteX2" fmla="*/ 1639380 w 2846845"/>
                      <a:gd name="connsiteY2" fmla="*/ 100628 h 2806506"/>
                      <a:gd name="connsiteX3" fmla="*/ 2568372 w 2846845"/>
                      <a:gd name="connsiteY3" fmla="*/ 231951 h 2806506"/>
                      <a:gd name="connsiteX4" fmla="*/ 2617010 w 2846845"/>
                      <a:gd name="connsiteY4" fmla="*/ 373004 h 2806506"/>
                      <a:gd name="connsiteX5" fmla="*/ 1566422 w 2846845"/>
                      <a:gd name="connsiteY5" fmla="*/ 455688 h 2806506"/>
                      <a:gd name="connsiteX6" fmla="*/ 1148132 w 2846845"/>
                      <a:gd name="connsiteY6" fmla="*/ 407050 h 2806506"/>
                      <a:gd name="connsiteX7" fmla="*/ 418558 w 2846845"/>
                      <a:gd name="connsiteY7" fmla="*/ 1219308 h 2806506"/>
                      <a:gd name="connsiteX8" fmla="*/ 399104 w 2846845"/>
                      <a:gd name="connsiteY8" fmla="*/ 1520866 h 2806506"/>
                      <a:gd name="connsiteX9" fmla="*/ 768755 w 2846845"/>
                      <a:gd name="connsiteY9" fmla="*/ 1909972 h 2806506"/>
                      <a:gd name="connsiteX10" fmla="*/ 934125 w 2846845"/>
                      <a:gd name="connsiteY10" fmla="*/ 2605500 h 2806506"/>
                      <a:gd name="connsiteX11" fmla="*/ 715252 w 2846845"/>
                      <a:gd name="connsiteY11" fmla="*/ 2795190 h 2806506"/>
                      <a:gd name="connsiteX12" fmla="*/ 452606 w 2846845"/>
                      <a:gd name="connsiteY12" fmla="*/ 2036432 h 2806506"/>
                      <a:gd name="connsiteX13" fmla="*/ 58634 w 2846845"/>
                      <a:gd name="connsiteY13" fmla="*/ 1593823 h 2806506"/>
                      <a:gd name="connsiteX14" fmla="*/ 117001 w 2846845"/>
                      <a:gd name="connsiteY14" fmla="*/ 1083122 h 2806506"/>
                      <a:gd name="connsiteX0" fmla="*/ 117001 w 2846845"/>
                      <a:gd name="connsiteY0" fmla="*/ 1088833 h 2812217"/>
                      <a:gd name="connsiteX1" fmla="*/ 1007082 w 2846845"/>
                      <a:gd name="connsiteY1" fmla="*/ 116066 h 2812217"/>
                      <a:gd name="connsiteX2" fmla="*/ 1639380 w 2846845"/>
                      <a:gd name="connsiteY2" fmla="*/ 106339 h 2812217"/>
                      <a:gd name="connsiteX3" fmla="*/ 2568372 w 2846845"/>
                      <a:gd name="connsiteY3" fmla="*/ 237662 h 2812217"/>
                      <a:gd name="connsiteX4" fmla="*/ 2617010 w 2846845"/>
                      <a:gd name="connsiteY4" fmla="*/ 378715 h 2812217"/>
                      <a:gd name="connsiteX5" fmla="*/ 1566422 w 2846845"/>
                      <a:gd name="connsiteY5" fmla="*/ 461399 h 2812217"/>
                      <a:gd name="connsiteX6" fmla="*/ 1148132 w 2846845"/>
                      <a:gd name="connsiteY6" fmla="*/ 412761 h 2812217"/>
                      <a:gd name="connsiteX7" fmla="*/ 418558 w 2846845"/>
                      <a:gd name="connsiteY7" fmla="*/ 1225019 h 2812217"/>
                      <a:gd name="connsiteX8" fmla="*/ 399104 w 2846845"/>
                      <a:gd name="connsiteY8" fmla="*/ 1526577 h 2812217"/>
                      <a:gd name="connsiteX9" fmla="*/ 768755 w 2846845"/>
                      <a:gd name="connsiteY9" fmla="*/ 1915683 h 2812217"/>
                      <a:gd name="connsiteX10" fmla="*/ 934125 w 2846845"/>
                      <a:gd name="connsiteY10" fmla="*/ 2611211 h 2812217"/>
                      <a:gd name="connsiteX11" fmla="*/ 715252 w 2846845"/>
                      <a:gd name="connsiteY11" fmla="*/ 2800901 h 2812217"/>
                      <a:gd name="connsiteX12" fmla="*/ 452606 w 2846845"/>
                      <a:gd name="connsiteY12" fmla="*/ 2042143 h 2812217"/>
                      <a:gd name="connsiteX13" fmla="*/ 58634 w 2846845"/>
                      <a:gd name="connsiteY13" fmla="*/ 1599534 h 2812217"/>
                      <a:gd name="connsiteX14" fmla="*/ 117001 w 2846845"/>
                      <a:gd name="connsiteY14" fmla="*/ 1088833 h 2812217"/>
                      <a:gd name="connsiteX0" fmla="*/ 117001 w 2846845"/>
                      <a:gd name="connsiteY0" fmla="*/ 1088833 h 2812217"/>
                      <a:gd name="connsiteX1" fmla="*/ 1007082 w 2846845"/>
                      <a:gd name="connsiteY1" fmla="*/ 116066 h 2812217"/>
                      <a:gd name="connsiteX2" fmla="*/ 1639380 w 2846845"/>
                      <a:gd name="connsiteY2" fmla="*/ 106339 h 2812217"/>
                      <a:gd name="connsiteX3" fmla="*/ 2568372 w 2846845"/>
                      <a:gd name="connsiteY3" fmla="*/ 237662 h 2812217"/>
                      <a:gd name="connsiteX4" fmla="*/ 2617010 w 2846845"/>
                      <a:gd name="connsiteY4" fmla="*/ 378715 h 2812217"/>
                      <a:gd name="connsiteX5" fmla="*/ 1566422 w 2846845"/>
                      <a:gd name="connsiteY5" fmla="*/ 461399 h 2812217"/>
                      <a:gd name="connsiteX6" fmla="*/ 1148132 w 2846845"/>
                      <a:gd name="connsiteY6" fmla="*/ 412761 h 2812217"/>
                      <a:gd name="connsiteX7" fmla="*/ 418558 w 2846845"/>
                      <a:gd name="connsiteY7" fmla="*/ 1225019 h 2812217"/>
                      <a:gd name="connsiteX8" fmla="*/ 399104 w 2846845"/>
                      <a:gd name="connsiteY8" fmla="*/ 1526577 h 2812217"/>
                      <a:gd name="connsiteX9" fmla="*/ 768755 w 2846845"/>
                      <a:gd name="connsiteY9" fmla="*/ 1915683 h 2812217"/>
                      <a:gd name="connsiteX10" fmla="*/ 934125 w 2846845"/>
                      <a:gd name="connsiteY10" fmla="*/ 2611211 h 2812217"/>
                      <a:gd name="connsiteX11" fmla="*/ 715252 w 2846845"/>
                      <a:gd name="connsiteY11" fmla="*/ 2800901 h 2812217"/>
                      <a:gd name="connsiteX12" fmla="*/ 452606 w 2846845"/>
                      <a:gd name="connsiteY12" fmla="*/ 2042143 h 2812217"/>
                      <a:gd name="connsiteX13" fmla="*/ 58634 w 2846845"/>
                      <a:gd name="connsiteY13" fmla="*/ 1599534 h 2812217"/>
                      <a:gd name="connsiteX14" fmla="*/ 117001 w 2846845"/>
                      <a:gd name="connsiteY14" fmla="*/ 1088833 h 2812217"/>
                      <a:gd name="connsiteX0" fmla="*/ 117001 w 2846845"/>
                      <a:gd name="connsiteY0" fmla="*/ 1088833 h 2812217"/>
                      <a:gd name="connsiteX1" fmla="*/ 1007082 w 2846845"/>
                      <a:gd name="connsiteY1" fmla="*/ 116066 h 2812217"/>
                      <a:gd name="connsiteX2" fmla="*/ 1639380 w 2846845"/>
                      <a:gd name="connsiteY2" fmla="*/ 106339 h 2812217"/>
                      <a:gd name="connsiteX3" fmla="*/ 2568372 w 2846845"/>
                      <a:gd name="connsiteY3" fmla="*/ 237662 h 2812217"/>
                      <a:gd name="connsiteX4" fmla="*/ 2617010 w 2846845"/>
                      <a:gd name="connsiteY4" fmla="*/ 378715 h 2812217"/>
                      <a:gd name="connsiteX5" fmla="*/ 1566422 w 2846845"/>
                      <a:gd name="connsiteY5" fmla="*/ 461399 h 2812217"/>
                      <a:gd name="connsiteX6" fmla="*/ 1148132 w 2846845"/>
                      <a:gd name="connsiteY6" fmla="*/ 412761 h 2812217"/>
                      <a:gd name="connsiteX7" fmla="*/ 418558 w 2846845"/>
                      <a:gd name="connsiteY7" fmla="*/ 1225019 h 2812217"/>
                      <a:gd name="connsiteX8" fmla="*/ 399104 w 2846845"/>
                      <a:gd name="connsiteY8" fmla="*/ 1526577 h 2812217"/>
                      <a:gd name="connsiteX9" fmla="*/ 768755 w 2846845"/>
                      <a:gd name="connsiteY9" fmla="*/ 1915683 h 2812217"/>
                      <a:gd name="connsiteX10" fmla="*/ 827120 w 2846845"/>
                      <a:gd name="connsiteY10" fmla="*/ 2202651 h 2812217"/>
                      <a:gd name="connsiteX11" fmla="*/ 934125 w 2846845"/>
                      <a:gd name="connsiteY11" fmla="*/ 2611211 h 2812217"/>
                      <a:gd name="connsiteX12" fmla="*/ 715252 w 2846845"/>
                      <a:gd name="connsiteY12" fmla="*/ 2800901 h 2812217"/>
                      <a:gd name="connsiteX13" fmla="*/ 452606 w 2846845"/>
                      <a:gd name="connsiteY13" fmla="*/ 2042143 h 2812217"/>
                      <a:gd name="connsiteX14" fmla="*/ 58634 w 2846845"/>
                      <a:gd name="connsiteY14" fmla="*/ 1599534 h 2812217"/>
                      <a:gd name="connsiteX15" fmla="*/ 117001 w 2846845"/>
                      <a:gd name="connsiteY15" fmla="*/ 1088833 h 2812217"/>
                      <a:gd name="connsiteX0" fmla="*/ 117001 w 2846845"/>
                      <a:gd name="connsiteY0" fmla="*/ 1088833 h 2812217"/>
                      <a:gd name="connsiteX1" fmla="*/ 1007082 w 2846845"/>
                      <a:gd name="connsiteY1" fmla="*/ 116066 h 2812217"/>
                      <a:gd name="connsiteX2" fmla="*/ 1639380 w 2846845"/>
                      <a:gd name="connsiteY2" fmla="*/ 106339 h 2812217"/>
                      <a:gd name="connsiteX3" fmla="*/ 2568372 w 2846845"/>
                      <a:gd name="connsiteY3" fmla="*/ 237662 h 2812217"/>
                      <a:gd name="connsiteX4" fmla="*/ 2617010 w 2846845"/>
                      <a:gd name="connsiteY4" fmla="*/ 378715 h 2812217"/>
                      <a:gd name="connsiteX5" fmla="*/ 1566422 w 2846845"/>
                      <a:gd name="connsiteY5" fmla="*/ 461399 h 2812217"/>
                      <a:gd name="connsiteX6" fmla="*/ 1148132 w 2846845"/>
                      <a:gd name="connsiteY6" fmla="*/ 412761 h 2812217"/>
                      <a:gd name="connsiteX7" fmla="*/ 418558 w 2846845"/>
                      <a:gd name="connsiteY7" fmla="*/ 1225019 h 2812217"/>
                      <a:gd name="connsiteX8" fmla="*/ 399104 w 2846845"/>
                      <a:gd name="connsiteY8" fmla="*/ 1526577 h 2812217"/>
                      <a:gd name="connsiteX9" fmla="*/ 690934 w 2846845"/>
                      <a:gd name="connsiteY9" fmla="*/ 1832998 h 2812217"/>
                      <a:gd name="connsiteX10" fmla="*/ 827120 w 2846845"/>
                      <a:gd name="connsiteY10" fmla="*/ 2202651 h 2812217"/>
                      <a:gd name="connsiteX11" fmla="*/ 934125 w 2846845"/>
                      <a:gd name="connsiteY11" fmla="*/ 2611211 h 2812217"/>
                      <a:gd name="connsiteX12" fmla="*/ 715252 w 2846845"/>
                      <a:gd name="connsiteY12" fmla="*/ 2800901 h 2812217"/>
                      <a:gd name="connsiteX13" fmla="*/ 452606 w 2846845"/>
                      <a:gd name="connsiteY13" fmla="*/ 2042143 h 2812217"/>
                      <a:gd name="connsiteX14" fmla="*/ 58634 w 2846845"/>
                      <a:gd name="connsiteY14" fmla="*/ 1599534 h 2812217"/>
                      <a:gd name="connsiteX15" fmla="*/ 117001 w 2846845"/>
                      <a:gd name="connsiteY15" fmla="*/ 1088833 h 2812217"/>
                      <a:gd name="connsiteX0" fmla="*/ 117001 w 2846845"/>
                      <a:gd name="connsiteY0" fmla="*/ 1088833 h 2812217"/>
                      <a:gd name="connsiteX1" fmla="*/ 1007082 w 2846845"/>
                      <a:gd name="connsiteY1" fmla="*/ 116066 h 2812217"/>
                      <a:gd name="connsiteX2" fmla="*/ 1639380 w 2846845"/>
                      <a:gd name="connsiteY2" fmla="*/ 106339 h 2812217"/>
                      <a:gd name="connsiteX3" fmla="*/ 2568372 w 2846845"/>
                      <a:gd name="connsiteY3" fmla="*/ 237662 h 2812217"/>
                      <a:gd name="connsiteX4" fmla="*/ 2617010 w 2846845"/>
                      <a:gd name="connsiteY4" fmla="*/ 378715 h 2812217"/>
                      <a:gd name="connsiteX5" fmla="*/ 1566422 w 2846845"/>
                      <a:gd name="connsiteY5" fmla="*/ 461399 h 2812217"/>
                      <a:gd name="connsiteX6" fmla="*/ 1148132 w 2846845"/>
                      <a:gd name="connsiteY6" fmla="*/ 412761 h 2812217"/>
                      <a:gd name="connsiteX7" fmla="*/ 418558 w 2846845"/>
                      <a:gd name="connsiteY7" fmla="*/ 1225019 h 2812217"/>
                      <a:gd name="connsiteX8" fmla="*/ 399104 w 2846845"/>
                      <a:gd name="connsiteY8" fmla="*/ 1526577 h 2812217"/>
                      <a:gd name="connsiteX9" fmla="*/ 690934 w 2846845"/>
                      <a:gd name="connsiteY9" fmla="*/ 1832998 h 2812217"/>
                      <a:gd name="connsiteX10" fmla="*/ 827120 w 2846845"/>
                      <a:gd name="connsiteY10" fmla="*/ 2202651 h 2812217"/>
                      <a:gd name="connsiteX11" fmla="*/ 934125 w 2846845"/>
                      <a:gd name="connsiteY11" fmla="*/ 2611211 h 2812217"/>
                      <a:gd name="connsiteX12" fmla="*/ 715252 w 2846845"/>
                      <a:gd name="connsiteY12" fmla="*/ 2800901 h 2812217"/>
                      <a:gd name="connsiteX13" fmla="*/ 452606 w 2846845"/>
                      <a:gd name="connsiteY13" fmla="*/ 2042143 h 2812217"/>
                      <a:gd name="connsiteX14" fmla="*/ 58634 w 2846845"/>
                      <a:gd name="connsiteY14" fmla="*/ 1599534 h 2812217"/>
                      <a:gd name="connsiteX15" fmla="*/ 117001 w 2846845"/>
                      <a:gd name="connsiteY15" fmla="*/ 1088833 h 2812217"/>
                      <a:gd name="connsiteX0" fmla="*/ 117001 w 2846845"/>
                      <a:gd name="connsiteY0" fmla="*/ 1088833 h 2812217"/>
                      <a:gd name="connsiteX1" fmla="*/ 1007082 w 2846845"/>
                      <a:gd name="connsiteY1" fmla="*/ 116066 h 2812217"/>
                      <a:gd name="connsiteX2" fmla="*/ 1639380 w 2846845"/>
                      <a:gd name="connsiteY2" fmla="*/ 106339 h 2812217"/>
                      <a:gd name="connsiteX3" fmla="*/ 2568372 w 2846845"/>
                      <a:gd name="connsiteY3" fmla="*/ 237662 h 2812217"/>
                      <a:gd name="connsiteX4" fmla="*/ 2617010 w 2846845"/>
                      <a:gd name="connsiteY4" fmla="*/ 378715 h 2812217"/>
                      <a:gd name="connsiteX5" fmla="*/ 1566422 w 2846845"/>
                      <a:gd name="connsiteY5" fmla="*/ 461399 h 2812217"/>
                      <a:gd name="connsiteX6" fmla="*/ 1148132 w 2846845"/>
                      <a:gd name="connsiteY6" fmla="*/ 412761 h 2812217"/>
                      <a:gd name="connsiteX7" fmla="*/ 418558 w 2846845"/>
                      <a:gd name="connsiteY7" fmla="*/ 1225019 h 2812217"/>
                      <a:gd name="connsiteX8" fmla="*/ 399104 w 2846845"/>
                      <a:gd name="connsiteY8" fmla="*/ 1526577 h 2812217"/>
                      <a:gd name="connsiteX9" fmla="*/ 690934 w 2846845"/>
                      <a:gd name="connsiteY9" fmla="*/ 1832998 h 2812217"/>
                      <a:gd name="connsiteX10" fmla="*/ 827120 w 2846845"/>
                      <a:gd name="connsiteY10" fmla="*/ 2202651 h 2812217"/>
                      <a:gd name="connsiteX11" fmla="*/ 934125 w 2846845"/>
                      <a:gd name="connsiteY11" fmla="*/ 2611211 h 2812217"/>
                      <a:gd name="connsiteX12" fmla="*/ 715252 w 2846845"/>
                      <a:gd name="connsiteY12" fmla="*/ 2800901 h 2812217"/>
                      <a:gd name="connsiteX13" fmla="*/ 452606 w 2846845"/>
                      <a:gd name="connsiteY13" fmla="*/ 2042143 h 2812217"/>
                      <a:gd name="connsiteX14" fmla="*/ 58634 w 2846845"/>
                      <a:gd name="connsiteY14" fmla="*/ 1599534 h 2812217"/>
                      <a:gd name="connsiteX15" fmla="*/ 117001 w 2846845"/>
                      <a:gd name="connsiteY15" fmla="*/ 1088833 h 2812217"/>
                      <a:gd name="connsiteX0" fmla="*/ 117001 w 2846845"/>
                      <a:gd name="connsiteY0" fmla="*/ 1088833 h 2812217"/>
                      <a:gd name="connsiteX1" fmla="*/ 1007082 w 2846845"/>
                      <a:gd name="connsiteY1" fmla="*/ 116066 h 2812217"/>
                      <a:gd name="connsiteX2" fmla="*/ 1639380 w 2846845"/>
                      <a:gd name="connsiteY2" fmla="*/ 106339 h 2812217"/>
                      <a:gd name="connsiteX3" fmla="*/ 2568372 w 2846845"/>
                      <a:gd name="connsiteY3" fmla="*/ 237662 h 2812217"/>
                      <a:gd name="connsiteX4" fmla="*/ 2617010 w 2846845"/>
                      <a:gd name="connsiteY4" fmla="*/ 378715 h 2812217"/>
                      <a:gd name="connsiteX5" fmla="*/ 1566422 w 2846845"/>
                      <a:gd name="connsiteY5" fmla="*/ 461399 h 2812217"/>
                      <a:gd name="connsiteX6" fmla="*/ 1148132 w 2846845"/>
                      <a:gd name="connsiteY6" fmla="*/ 412761 h 2812217"/>
                      <a:gd name="connsiteX7" fmla="*/ 418558 w 2846845"/>
                      <a:gd name="connsiteY7" fmla="*/ 1225019 h 2812217"/>
                      <a:gd name="connsiteX8" fmla="*/ 399104 w 2846845"/>
                      <a:gd name="connsiteY8" fmla="*/ 1526577 h 2812217"/>
                      <a:gd name="connsiteX9" fmla="*/ 690934 w 2846845"/>
                      <a:gd name="connsiteY9" fmla="*/ 1832998 h 2812217"/>
                      <a:gd name="connsiteX10" fmla="*/ 827120 w 2846845"/>
                      <a:gd name="connsiteY10" fmla="*/ 2202651 h 2812217"/>
                      <a:gd name="connsiteX11" fmla="*/ 934125 w 2846845"/>
                      <a:gd name="connsiteY11" fmla="*/ 2611211 h 2812217"/>
                      <a:gd name="connsiteX12" fmla="*/ 715252 w 2846845"/>
                      <a:gd name="connsiteY12" fmla="*/ 2800901 h 2812217"/>
                      <a:gd name="connsiteX13" fmla="*/ 452606 w 2846845"/>
                      <a:gd name="connsiteY13" fmla="*/ 2042143 h 2812217"/>
                      <a:gd name="connsiteX14" fmla="*/ 58634 w 2846845"/>
                      <a:gd name="connsiteY14" fmla="*/ 1599534 h 2812217"/>
                      <a:gd name="connsiteX15" fmla="*/ 117001 w 2846845"/>
                      <a:gd name="connsiteY15" fmla="*/ 1088833 h 2812217"/>
                      <a:gd name="connsiteX0" fmla="*/ 117001 w 2846845"/>
                      <a:gd name="connsiteY0" fmla="*/ 1088833 h 2812217"/>
                      <a:gd name="connsiteX1" fmla="*/ 1007082 w 2846845"/>
                      <a:gd name="connsiteY1" fmla="*/ 116066 h 2812217"/>
                      <a:gd name="connsiteX2" fmla="*/ 1639380 w 2846845"/>
                      <a:gd name="connsiteY2" fmla="*/ 106339 h 2812217"/>
                      <a:gd name="connsiteX3" fmla="*/ 2568372 w 2846845"/>
                      <a:gd name="connsiteY3" fmla="*/ 237662 h 2812217"/>
                      <a:gd name="connsiteX4" fmla="*/ 2617010 w 2846845"/>
                      <a:gd name="connsiteY4" fmla="*/ 378715 h 2812217"/>
                      <a:gd name="connsiteX5" fmla="*/ 1566422 w 2846845"/>
                      <a:gd name="connsiteY5" fmla="*/ 461399 h 2812217"/>
                      <a:gd name="connsiteX6" fmla="*/ 1148132 w 2846845"/>
                      <a:gd name="connsiteY6" fmla="*/ 412761 h 2812217"/>
                      <a:gd name="connsiteX7" fmla="*/ 418558 w 2846845"/>
                      <a:gd name="connsiteY7" fmla="*/ 1225019 h 2812217"/>
                      <a:gd name="connsiteX8" fmla="*/ 399104 w 2846845"/>
                      <a:gd name="connsiteY8" fmla="*/ 1526577 h 2812217"/>
                      <a:gd name="connsiteX9" fmla="*/ 690934 w 2846845"/>
                      <a:gd name="connsiteY9" fmla="*/ 1832998 h 2812217"/>
                      <a:gd name="connsiteX10" fmla="*/ 827120 w 2846845"/>
                      <a:gd name="connsiteY10" fmla="*/ 2202651 h 2812217"/>
                      <a:gd name="connsiteX11" fmla="*/ 934125 w 2846845"/>
                      <a:gd name="connsiteY11" fmla="*/ 2611211 h 2812217"/>
                      <a:gd name="connsiteX12" fmla="*/ 715252 w 2846845"/>
                      <a:gd name="connsiteY12" fmla="*/ 2800901 h 2812217"/>
                      <a:gd name="connsiteX13" fmla="*/ 452606 w 2846845"/>
                      <a:gd name="connsiteY13" fmla="*/ 2042143 h 2812217"/>
                      <a:gd name="connsiteX14" fmla="*/ 58634 w 2846845"/>
                      <a:gd name="connsiteY14" fmla="*/ 1599534 h 2812217"/>
                      <a:gd name="connsiteX15" fmla="*/ 117001 w 2846845"/>
                      <a:gd name="connsiteY15" fmla="*/ 1088833 h 2812217"/>
                      <a:gd name="connsiteX0" fmla="*/ 117001 w 2846845"/>
                      <a:gd name="connsiteY0" fmla="*/ 1088833 h 2812217"/>
                      <a:gd name="connsiteX1" fmla="*/ 1007082 w 2846845"/>
                      <a:gd name="connsiteY1" fmla="*/ 116066 h 2812217"/>
                      <a:gd name="connsiteX2" fmla="*/ 1639380 w 2846845"/>
                      <a:gd name="connsiteY2" fmla="*/ 106339 h 2812217"/>
                      <a:gd name="connsiteX3" fmla="*/ 2568372 w 2846845"/>
                      <a:gd name="connsiteY3" fmla="*/ 237662 h 2812217"/>
                      <a:gd name="connsiteX4" fmla="*/ 2617010 w 2846845"/>
                      <a:gd name="connsiteY4" fmla="*/ 378715 h 2812217"/>
                      <a:gd name="connsiteX5" fmla="*/ 1566422 w 2846845"/>
                      <a:gd name="connsiteY5" fmla="*/ 461399 h 2812217"/>
                      <a:gd name="connsiteX6" fmla="*/ 1148132 w 2846845"/>
                      <a:gd name="connsiteY6" fmla="*/ 412761 h 2812217"/>
                      <a:gd name="connsiteX7" fmla="*/ 418558 w 2846845"/>
                      <a:gd name="connsiteY7" fmla="*/ 1225019 h 2812217"/>
                      <a:gd name="connsiteX8" fmla="*/ 399104 w 2846845"/>
                      <a:gd name="connsiteY8" fmla="*/ 1526577 h 2812217"/>
                      <a:gd name="connsiteX9" fmla="*/ 690934 w 2846845"/>
                      <a:gd name="connsiteY9" fmla="*/ 1832998 h 2812217"/>
                      <a:gd name="connsiteX10" fmla="*/ 827120 w 2846845"/>
                      <a:gd name="connsiteY10" fmla="*/ 2202651 h 2812217"/>
                      <a:gd name="connsiteX11" fmla="*/ 934125 w 2846845"/>
                      <a:gd name="connsiteY11" fmla="*/ 2611211 h 2812217"/>
                      <a:gd name="connsiteX12" fmla="*/ 715252 w 2846845"/>
                      <a:gd name="connsiteY12" fmla="*/ 2800901 h 2812217"/>
                      <a:gd name="connsiteX13" fmla="*/ 452606 w 2846845"/>
                      <a:gd name="connsiteY13" fmla="*/ 2042143 h 2812217"/>
                      <a:gd name="connsiteX14" fmla="*/ 58634 w 2846845"/>
                      <a:gd name="connsiteY14" fmla="*/ 1599534 h 2812217"/>
                      <a:gd name="connsiteX15" fmla="*/ 117001 w 2846845"/>
                      <a:gd name="connsiteY15" fmla="*/ 1088833 h 2812217"/>
                      <a:gd name="connsiteX0" fmla="*/ 117001 w 2846845"/>
                      <a:gd name="connsiteY0" fmla="*/ 1088833 h 2812217"/>
                      <a:gd name="connsiteX1" fmla="*/ 1007082 w 2846845"/>
                      <a:gd name="connsiteY1" fmla="*/ 116066 h 2812217"/>
                      <a:gd name="connsiteX2" fmla="*/ 1639380 w 2846845"/>
                      <a:gd name="connsiteY2" fmla="*/ 106339 h 2812217"/>
                      <a:gd name="connsiteX3" fmla="*/ 2568372 w 2846845"/>
                      <a:gd name="connsiteY3" fmla="*/ 237662 h 2812217"/>
                      <a:gd name="connsiteX4" fmla="*/ 2617010 w 2846845"/>
                      <a:gd name="connsiteY4" fmla="*/ 378715 h 2812217"/>
                      <a:gd name="connsiteX5" fmla="*/ 1566422 w 2846845"/>
                      <a:gd name="connsiteY5" fmla="*/ 461399 h 2812217"/>
                      <a:gd name="connsiteX6" fmla="*/ 1148132 w 2846845"/>
                      <a:gd name="connsiteY6" fmla="*/ 412761 h 2812217"/>
                      <a:gd name="connsiteX7" fmla="*/ 418558 w 2846845"/>
                      <a:gd name="connsiteY7" fmla="*/ 1225019 h 2812217"/>
                      <a:gd name="connsiteX8" fmla="*/ 399104 w 2846845"/>
                      <a:gd name="connsiteY8" fmla="*/ 1526577 h 2812217"/>
                      <a:gd name="connsiteX9" fmla="*/ 690934 w 2846845"/>
                      <a:gd name="connsiteY9" fmla="*/ 1832998 h 2812217"/>
                      <a:gd name="connsiteX10" fmla="*/ 827120 w 2846845"/>
                      <a:gd name="connsiteY10" fmla="*/ 2202651 h 2812217"/>
                      <a:gd name="connsiteX11" fmla="*/ 934125 w 2846845"/>
                      <a:gd name="connsiteY11" fmla="*/ 2611211 h 2812217"/>
                      <a:gd name="connsiteX12" fmla="*/ 715252 w 2846845"/>
                      <a:gd name="connsiteY12" fmla="*/ 2800901 h 2812217"/>
                      <a:gd name="connsiteX13" fmla="*/ 452606 w 2846845"/>
                      <a:gd name="connsiteY13" fmla="*/ 2042143 h 2812217"/>
                      <a:gd name="connsiteX14" fmla="*/ 316418 w 2846845"/>
                      <a:gd name="connsiteY14" fmla="*/ 1891366 h 2812217"/>
                      <a:gd name="connsiteX15" fmla="*/ 58634 w 2846845"/>
                      <a:gd name="connsiteY15" fmla="*/ 1599534 h 2812217"/>
                      <a:gd name="connsiteX16" fmla="*/ 117001 w 2846845"/>
                      <a:gd name="connsiteY16" fmla="*/ 1088833 h 2812217"/>
                      <a:gd name="connsiteX0" fmla="*/ 117001 w 2846845"/>
                      <a:gd name="connsiteY0" fmla="*/ 1088833 h 2812217"/>
                      <a:gd name="connsiteX1" fmla="*/ 1007082 w 2846845"/>
                      <a:gd name="connsiteY1" fmla="*/ 116066 h 2812217"/>
                      <a:gd name="connsiteX2" fmla="*/ 1639380 w 2846845"/>
                      <a:gd name="connsiteY2" fmla="*/ 106339 h 2812217"/>
                      <a:gd name="connsiteX3" fmla="*/ 2568372 w 2846845"/>
                      <a:gd name="connsiteY3" fmla="*/ 237662 h 2812217"/>
                      <a:gd name="connsiteX4" fmla="*/ 2617010 w 2846845"/>
                      <a:gd name="connsiteY4" fmla="*/ 378715 h 2812217"/>
                      <a:gd name="connsiteX5" fmla="*/ 1566422 w 2846845"/>
                      <a:gd name="connsiteY5" fmla="*/ 461399 h 2812217"/>
                      <a:gd name="connsiteX6" fmla="*/ 1148132 w 2846845"/>
                      <a:gd name="connsiteY6" fmla="*/ 412761 h 2812217"/>
                      <a:gd name="connsiteX7" fmla="*/ 418558 w 2846845"/>
                      <a:gd name="connsiteY7" fmla="*/ 1225019 h 2812217"/>
                      <a:gd name="connsiteX8" fmla="*/ 399104 w 2846845"/>
                      <a:gd name="connsiteY8" fmla="*/ 1526577 h 2812217"/>
                      <a:gd name="connsiteX9" fmla="*/ 690934 w 2846845"/>
                      <a:gd name="connsiteY9" fmla="*/ 1832998 h 2812217"/>
                      <a:gd name="connsiteX10" fmla="*/ 827120 w 2846845"/>
                      <a:gd name="connsiteY10" fmla="*/ 2202651 h 2812217"/>
                      <a:gd name="connsiteX11" fmla="*/ 934125 w 2846845"/>
                      <a:gd name="connsiteY11" fmla="*/ 2611211 h 2812217"/>
                      <a:gd name="connsiteX12" fmla="*/ 715252 w 2846845"/>
                      <a:gd name="connsiteY12" fmla="*/ 2800901 h 2812217"/>
                      <a:gd name="connsiteX13" fmla="*/ 520699 w 2846845"/>
                      <a:gd name="connsiteY13" fmla="*/ 2304792 h 2812217"/>
                      <a:gd name="connsiteX14" fmla="*/ 452606 w 2846845"/>
                      <a:gd name="connsiteY14" fmla="*/ 2042143 h 2812217"/>
                      <a:gd name="connsiteX15" fmla="*/ 316418 w 2846845"/>
                      <a:gd name="connsiteY15" fmla="*/ 1891366 h 2812217"/>
                      <a:gd name="connsiteX16" fmla="*/ 58634 w 2846845"/>
                      <a:gd name="connsiteY16" fmla="*/ 1599534 h 2812217"/>
                      <a:gd name="connsiteX17" fmla="*/ 117001 w 2846845"/>
                      <a:gd name="connsiteY17" fmla="*/ 1088833 h 2812217"/>
                      <a:gd name="connsiteX0" fmla="*/ 117001 w 2846845"/>
                      <a:gd name="connsiteY0" fmla="*/ 1088833 h 2812217"/>
                      <a:gd name="connsiteX1" fmla="*/ 1007082 w 2846845"/>
                      <a:gd name="connsiteY1" fmla="*/ 116066 h 2812217"/>
                      <a:gd name="connsiteX2" fmla="*/ 1639380 w 2846845"/>
                      <a:gd name="connsiteY2" fmla="*/ 106339 h 2812217"/>
                      <a:gd name="connsiteX3" fmla="*/ 2568372 w 2846845"/>
                      <a:gd name="connsiteY3" fmla="*/ 237662 h 2812217"/>
                      <a:gd name="connsiteX4" fmla="*/ 2617010 w 2846845"/>
                      <a:gd name="connsiteY4" fmla="*/ 378715 h 2812217"/>
                      <a:gd name="connsiteX5" fmla="*/ 1566422 w 2846845"/>
                      <a:gd name="connsiteY5" fmla="*/ 461399 h 2812217"/>
                      <a:gd name="connsiteX6" fmla="*/ 1148132 w 2846845"/>
                      <a:gd name="connsiteY6" fmla="*/ 412761 h 2812217"/>
                      <a:gd name="connsiteX7" fmla="*/ 418558 w 2846845"/>
                      <a:gd name="connsiteY7" fmla="*/ 1225019 h 2812217"/>
                      <a:gd name="connsiteX8" fmla="*/ 399104 w 2846845"/>
                      <a:gd name="connsiteY8" fmla="*/ 1526577 h 2812217"/>
                      <a:gd name="connsiteX9" fmla="*/ 690934 w 2846845"/>
                      <a:gd name="connsiteY9" fmla="*/ 1832998 h 2812217"/>
                      <a:gd name="connsiteX10" fmla="*/ 827120 w 2846845"/>
                      <a:gd name="connsiteY10" fmla="*/ 2202651 h 2812217"/>
                      <a:gd name="connsiteX11" fmla="*/ 934125 w 2846845"/>
                      <a:gd name="connsiteY11" fmla="*/ 2611211 h 2812217"/>
                      <a:gd name="connsiteX12" fmla="*/ 715252 w 2846845"/>
                      <a:gd name="connsiteY12" fmla="*/ 2800901 h 2812217"/>
                      <a:gd name="connsiteX13" fmla="*/ 520699 w 2846845"/>
                      <a:gd name="connsiteY13" fmla="*/ 2304792 h 2812217"/>
                      <a:gd name="connsiteX14" fmla="*/ 316418 w 2846845"/>
                      <a:gd name="connsiteY14" fmla="*/ 1891366 h 2812217"/>
                      <a:gd name="connsiteX15" fmla="*/ 58634 w 2846845"/>
                      <a:gd name="connsiteY15" fmla="*/ 1599534 h 2812217"/>
                      <a:gd name="connsiteX16" fmla="*/ 117001 w 2846845"/>
                      <a:gd name="connsiteY16" fmla="*/ 1088833 h 2812217"/>
                      <a:gd name="connsiteX0" fmla="*/ 117001 w 2846845"/>
                      <a:gd name="connsiteY0" fmla="*/ 1088833 h 2812217"/>
                      <a:gd name="connsiteX1" fmla="*/ 1007082 w 2846845"/>
                      <a:gd name="connsiteY1" fmla="*/ 116066 h 2812217"/>
                      <a:gd name="connsiteX2" fmla="*/ 1639380 w 2846845"/>
                      <a:gd name="connsiteY2" fmla="*/ 106339 h 2812217"/>
                      <a:gd name="connsiteX3" fmla="*/ 2568372 w 2846845"/>
                      <a:gd name="connsiteY3" fmla="*/ 237662 h 2812217"/>
                      <a:gd name="connsiteX4" fmla="*/ 2617010 w 2846845"/>
                      <a:gd name="connsiteY4" fmla="*/ 378715 h 2812217"/>
                      <a:gd name="connsiteX5" fmla="*/ 1566422 w 2846845"/>
                      <a:gd name="connsiteY5" fmla="*/ 461399 h 2812217"/>
                      <a:gd name="connsiteX6" fmla="*/ 1148132 w 2846845"/>
                      <a:gd name="connsiteY6" fmla="*/ 412761 h 2812217"/>
                      <a:gd name="connsiteX7" fmla="*/ 418558 w 2846845"/>
                      <a:gd name="connsiteY7" fmla="*/ 1225019 h 2812217"/>
                      <a:gd name="connsiteX8" fmla="*/ 399104 w 2846845"/>
                      <a:gd name="connsiteY8" fmla="*/ 1526577 h 2812217"/>
                      <a:gd name="connsiteX9" fmla="*/ 690934 w 2846845"/>
                      <a:gd name="connsiteY9" fmla="*/ 1832998 h 2812217"/>
                      <a:gd name="connsiteX10" fmla="*/ 827120 w 2846845"/>
                      <a:gd name="connsiteY10" fmla="*/ 2202651 h 2812217"/>
                      <a:gd name="connsiteX11" fmla="*/ 934125 w 2846845"/>
                      <a:gd name="connsiteY11" fmla="*/ 2611211 h 2812217"/>
                      <a:gd name="connsiteX12" fmla="*/ 715252 w 2846845"/>
                      <a:gd name="connsiteY12" fmla="*/ 2800901 h 2812217"/>
                      <a:gd name="connsiteX13" fmla="*/ 520699 w 2846845"/>
                      <a:gd name="connsiteY13" fmla="*/ 2304792 h 2812217"/>
                      <a:gd name="connsiteX14" fmla="*/ 316418 w 2846845"/>
                      <a:gd name="connsiteY14" fmla="*/ 1891366 h 2812217"/>
                      <a:gd name="connsiteX15" fmla="*/ 58634 w 2846845"/>
                      <a:gd name="connsiteY15" fmla="*/ 1599534 h 2812217"/>
                      <a:gd name="connsiteX16" fmla="*/ 117001 w 2846845"/>
                      <a:gd name="connsiteY16" fmla="*/ 1088833 h 2812217"/>
                      <a:gd name="connsiteX0" fmla="*/ 117001 w 2846845"/>
                      <a:gd name="connsiteY0" fmla="*/ 1088833 h 2812217"/>
                      <a:gd name="connsiteX1" fmla="*/ 1007082 w 2846845"/>
                      <a:gd name="connsiteY1" fmla="*/ 116066 h 2812217"/>
                      <a:gd name="connsiteX2" fmla="*/ 1639380 w 2846845"/>
                      <a:gd name="connsiteY2" fmla="*/ 106339 h 2812217"/>
                      <a:gd name="connsiteX3" fmla="*/ 2568372 w 2846845"/>
                      <a:gd name="connsiteY3" fmla="*/ 237662 h 2812217"/>
                      <a:gd name="connsiteX4" fmla="*/ 2617010 w 2846845"/>
                      <a:gd name="connsiteY4" fmla="*/ 378715 h 2812217"/>
                      <a:gd name="connsiteX5" fmla="*/ 1566422 w 2846845"/>
                      <a:gd name="connsiteY5" fmla="*/ 461399 h 2812217"/>
                      <a:gd name="connsiteX6" fmla="*/ 1148132 w 2846845"/>
                      <a:gd name="connsiteY6" fmla="*/ 412761 h 2812217"/>
                      <a:gd name="connsiteX7" fmla="*/ 418558 w 2846845"/>
                      <a:gd name="connsiteY7" fmla="*/ 1225019 h 2812217"/>
                      <a:gd name="connsiteX8" fmla="*/ 399104 w 2846845"/>
                      <a:gd name="connsiteY8" fmla="*/ 1526577 h 2812217"/>
                      <a:gd name="connsiteX9" fmla="*/ 690934 w 2846845"/>
                      <a:gd name="connsiteY9" fmla="*/ 1832998 h 2812217"/>
                      <a:gd name="connsiteX10" fmla="*/ 827120 w 2846845"/>
                      <a:gd name="connsiteY10" fmla="*/ 2202651 h 2812217"/>
                      <a:gd name="connsiteX11" fmla="*/ 934125 w 2846845"/>
                      <a:gd name="connsiteY11" fmla="*/ 2611211 h 2812217"/>
                      <a:gd name="connsiteX12" fmla="*/ 715252 w 2846845"/>
                      <a:gd name="connsiteY12" fmla="*/ 2800901 h 2812217"/>
                      <a:gd name="connsiteX13" fmla="*/ 520699 w 2846845"/>
                      <a:gd name="connsiteY13" fmla="*/ 2304792 h 2812217"/>
                      <a:gd name="connsiteX14" fmla="*/ 316418 w 2846845"/>
                      <a:gd name="connsiteY14" fmla="*/ 1891366 h 2812217"/>
                      <a:gd name="connsiteX15" fmla="*/ 58634 w 2846845"/>
                      <a:gd name="connsiteY15" fmla="*/ 1599534 h 2812217"/>
                      <a:gd name="connsiteX16" fmla="*/ 117001 w 2846845"/>
                      <a:gd name="connsiteY16" fmla="*/ 1088833 h 2812217"/>
                      <a:gd name="connsiteX0" fmla="*/ 117001 w 2846845"/>
                      <a:gd name="connsiteY0" fmla="*/ 1088833 h 2812217"/>
                      <a:gd name="connsiteX1" fmla="*/ 1007082 w 2846845"/>
                      <a:gd name="connsiteY1" fmla="*/ 116066 h 2812217"/>
                      <a:gd name="connsiteX2" fmla="*/ 1639380 w 2846845"/>
                      <a:gd name="connsiteY2" fmla="*/ 106339 h 2812217"/>
                      <a:gd name="connsiteX3" fmla="*/ 2568372 w 2846845"/>
                      <a:gd name="connsiteY3" fmla="*/ 237662 h 2812217"/>
                      <a:gd name="connsiteX4" fmla="*/ 2617010 w 2846845"/>
                      <a:gd name="connsiteY4" fmla="*/ 378715 h 2812217"/>
                      <a:gd name="connsiteX5" fmla="*/ 1566422 w 2846845"/>
                      <a:gd name="connsiteY5" fmla="*/ 461399 h 2812217"/>
                      <a:gd name="connsiteX6" fmla="*/ 1148132 w 2846845"/>
                      <a:gd name="connsiteY6" fmla="*/ 412761 h 2812217"/>
                      <a:gd name="connsiteX7" fmla="*/ 418558 w 2846845"/>
                      <a:gd name="connsiteY7" fmla="*/ 1225019 h 2812217"/>
                      <a:gd name="connsiteX8" fmla="*/ 399104 w 2846845"/>
                      <a:gd name="connsiteY8" fmla="*/ 1526577 h 2812217"/>
                      <a:gd name="connsiteX9" fmla="*/ 690934 w 2846845"/>
                      <a:gd name="connsiteY9" fmla="*/ 1832998 h 2812217"/>
                      <a:gd name="connsiteX10" fmla="*/ 827120 w 2846845"/>
                      <a:gd name="connsiteY10" fmla="*/ 2202651 h 2812217"/>
                      <a:gd name="connsiteX11" fmla="*/ 934125 w 2846845"/>
                      <a:gd name="connsiteY11" fmla="*/ 2611211 h 2812217"/>
                      <a:gd name="connsiteX12" fmla="*/ 715252 w 2846845"/>
                      <a:gd name="connsiteY12" fmla="*/ 2800901 h 2812217"/>
                      <a:gd name="connsiteX13" fmla="*/ 520699 w 2846845"/>
                      <a:gd name="connsiteY13" fmla="*/ 2304792 h 2812217"/>
                      <a:gd name="connsiteX14" fmla="*/ 296962 w 2846845"/>
                      <a:gd name="connsiteY14" fmla="*/ 1891366 h 2812217"/>
                      <a:gd name="connsiteX15" fmla="*/ 58634 w 2846845"/>
                      <a:gd name="connsiteY15" fmla="*/ 1599534 h 2812217"/>
                      <a:gd name="connsiteX16" fmla="*/ 117001 w 2846845"/>
                      <a:gd name="connsiteY16" fmla="*/ 1088833 h 2812217"/>
                      <a:gd name="connsiteX0" fmla="*/ 33194 w 2763038"/>
                      <a:gd name="connsiteY0" fmla="*/ 1088833 h 2812217"/>
                      <a:gd name="connsiteX1" fmla="*/ 923275 w 2763038"/>
                      <a:gd name="connsiteY1" fmla="*/ 116066 h 2812217"/>
                      <a:gd name="connsiteX2" fmla="*/ 1555573 w 2763038"/>
                      <a:gd name="connsiteY2" fmla="*/ 106339 h 2812217"/>
                      <a:gd name="connsiteX3" fmla="*/ 2484565 w 2763038"/>
                      <a:gd name="connsiteY3" fmla="*/ 237662 h 2812217"/>
                      <a:gd name="connsiteX4" fmla="*/ 2533203 w 2763038"/>
                      <a:gd name="connsiteY4" fmla="*/ 378715 h 2812217"/>
                      <a:gd name="connsiteX5" fmla="*/ 1482615 w 2763038"/>
                      <a:gd name="connsiteY5" fmla="*/ 461399 h 2812217"/>
                      <a:gd name="connsiteX6" fmla="*/ 1064325 w 2763038"/>
                      <a:gd name="connsiteY6" fmla="*/ 412761 h 2812217"/>
                      <a:gd name="connsiteX7" fmla="*/ 334751 w 2763038"/>
                      <a:gd name="connsiteY7" fmla="*/ 1225019 h 2812217"/>
                      <a:gd name="connsiteX8" fmla="*/ 315297 w 2763038"/>
                      <a:gd name="connsiteY8" fmla="*/ 1526577 h 2812217"/>
                      <a:gd name="connsiteX9" fmla="*/ 607127 w 2763038"/>
                      <a:gd name="connsiteY9" fmla="*/ 1832998 h 2812217"/>
                      <a:gd name="connsiteX10" fmla="*/ 743313 w 2763038"/>
                      <a:gd name="connsiteY10" fmla="*/ 2202651 h 2812217"/>
                      <a:gd name="connsiteX11" fmla="*/ 850318 w 2763038"/>
                      <a:gd name="connsiteY11" fmla="*/ 2611211 h 2812217"/>
                      <a:gd name="connsiteX12" fmla="*/ 631445 w 2763038"/>
                      <a:gd name="connsiteY12" fmla="*/ 2800901 h 2812217"/>
                      <a:gd name="connsiteX13" fmla="*/ 436892 w 2763038"/>
                      <a:gd name="connsiteY13" fmla="*/ 2304792 h 2812217"/>
                      <a:gd name="connsiteX14" fmla="*/ 213155 w 2763038"/>
                      <a:gd name="connsiteY14" fmla="*/ 1891366 h 2812217"/>
                      <a:gd name="connsiteX15" fmla="*/ 33194 w 2763038"/>
                      <a:gd name="connsiteY15" fmla="*/ 1088833 h 2812217"/>
                      <a:gd name="connsiteX0" fmla="*/ 95096 w 2824940"/>
                      <a:gd name="connsiteY0" fmla="*/ 1088833 h 2812217"/>
                      <a:gd name="connsiteX1" fmla="*/ 985177 w 2824940"/>
                      <a:gd name="connsiteY1" fmla="*/ 116066 h 2812217"/>
                      <a:gd name="connsiteX2" fmla="*/ 1617475 w 2824940"/>
                      <a:gd name="connsiteY2" fmla="*/ 106339 h 2812217"/>
                      <a:gd name="connsiteX3" fmla="*/ 2546467 w 2824940"/>
                      <a:gd name="connsiteY3" fmla="*/ 237662 h 2812217"/>
                      <a:gd name="connsiteX4" fmla="*/ 2595105 w 2824940"/>
                      <a:gd name="connsiteY4" fmla="*/ 378715 h 2812217"/>
                      <a:gd name="connsiteX5" fmla="*/ 1544517 w 2824940"/>
                      <a:gd name="connsiteY5" fmla="*/ 461399 h 2812217"/>
                      <a:gd name="connsiteX6" fmla="*/ 1126227 w 2824940"/>
                      <a:gd name="connsiteY6" fmla="*/ 412761 h 2812217"/>
                      <a:gd name="connsiteX7" fmla="*/ 396653 w 2824940"/>
                      <a:gd name="connsiteY7" fmla="*/ 1225019 h 2812217"/>
                      <a:gd name="connsiteX8" fmla="*/ 377199 w 2824940"/>
                      <a:gd name="connsiteY8" fmla="*/ 1526577 h 2812217"/>
                      <a:gd name="connsiteX9" fmla="*/ 669029 w 2824940"/>
                      <a:gd name="connsiteY9" fmla="*/ 1832998 h 2812217"/>
                      <a:gd name="connsiteX10" fmla="*/ 805215 w 2824940"/>
                      <a:gd name="connsiteY10" fmla="*/ 2202651 h 2812217"/>
                      <a:gd name="connsiteX11" fmla="*/ 912220 w 2824940"/>
                      <a:gd name="connsiteY11" fmla="*/ 2611211 h 2812217"/>
                      <a:gd name="connsiteX12" fmla="*/ 693347 w 2824940"/>
                      <a:gd name="connsiteY12" fmla="*/ 2800901 h 2812217"/>
                      <a:gd name="connsiteX13" fmla="*/ 498794 w 2824940"/>
                      <a:gd name="connsiteY13" fmla="*/ 2304792 h 2812217"/>
                      <a:gd name="connsiteX14" fmla="*/ 275057 w 2824940"/>
                      <a:gd name="connsiteY14" fmla="*/ 1891366 h 2812217"/>
                      <a:gd name="connsiteX15" fmla="*/ 95096 w 2824940"/>
                      <a:gd name="connsiteY15" fmla="*/ 1088833 h 2812217"/>
                      <a:gd name="connsiteX0" fmla="*/ 121910 w 2851754"/>
                      <a:gd name="connsiteY0" fmla="*/ 1088833 h 2812217"/>
                      <a:gd name="connsiteX1" fmla="*/ 1011991 w 2851754"/>
                      <a:gd name="connsiteY1" fmla="*/ 116066 h 2812217"/>
                      <a:gd name="connsiteX2" fmla="*/ 1644289 w 2851754"/>
                      <a:gd name="connsiteY2" fmla="*/ 106339 h 2812217"/>
                      <a:gd name="connsiteX3" fmla="*/ 2573281 w 2851754"/>
                      <a:gd name="connsiteY3" fmla="*/ 237662 h 2812217"/>
                      <a:gd name="connsiteX4" fmla="*/ 2621919 w 2851754"/>
                      <a:gd name="connsiteY4" fmla="*/ 378715 h 2812217"/>
                      <a:gd name="connsiteX5" fmla="*/ 1571331 w 2851754"/>
                      <a:gd name="connsiteY5" fmla="*/ 461399 h 2812217"/>
                      <a:gd name="connsiteX6" fmla="*/ 1153041 w 2851754"/>
                      <a:gd name="connsiteY6" fmla="*/ 412761 h 2812217"/>
                      <a:gd name="connsiteX7" fmla="*/ 423467 w 2851754"/>
                      <a:gd name="connsiteY7" fmla="*/ 1225019 h 2812217"/>
                      <a:gd name="connsiteX8" fmla="*/ 404013 w 2851754"/>
                      <a:gd name="connsiteY8" fmla="*/ 1526577 h 2812217"/>
                      <a:gd name="connsiteX9" fmla="*/ 695843 w 2851754"/>
                      <a:gd name="connsiteY9" fmla="*/ 1832998 h 2812217"/>
                      <a:gd name="connsiteX10" fmla="*/ 832029 w 2851754"/>
                      <a:gd name="connsiteY10" fmla="*/ 2202651 h 2812217"/>
                      <a:gd name="connsiteX11" fmla="*/ 939034 w 2851754"/>
                      <a:gd name="connsiteY11" fmla="*/ 2611211 h 2812217"/>
                      <a:gd name="connsiteX12" fmla="*/ 720161 w 2851754"/>
                      <a:gd name="connsiteY12" fmla="*/ 2800901 h 2812217"/>
                      <a:gd name="connsiteX13" fmla="*/ 525608 w 2851754"/>
                      <a:gd name="connsiteY13" fmla="*/ 2304792 h 2812217"/>
                      <a:gd name="connsiteX14" fmla="*/ 243505 w 2851754"/>
                      <a:gd name="connsiteY14" fmla="*/ 1842728 h 2812217"/>
                      <a:gd name="connsiteX15" fmla="*/ 121910 w 2851754"/>
                      <a:gd name="connsiteY15" fmla="*/ 1088833 h 2812217"/>
                      <a:gd name="connsiteX0" fmla="*/ 121910 w 2851754"/>
                      <a:gd name="connsiteY0" fmla="*/ 1088833 h 2812217"/>
                      <a:gd name="connsiteX1" fmla="*/ 1011991 w 2851754"/>
                      <a:gd name="connsiteY1" fmla="*/ 116066 h 2812217"/>
                      <a:gd name="connsiteX2" fmla="*/ 1644289 w 2851754"/>
                      <a:gd name="connsiteY2" fmla="*/ 106339 h 2812217"/>
                      <a:gd name="connsiteX3" fmla="*/ 2573281 w 2851754"/>
                      <a:gd name="connsiteY3" fmla="*/ 237662 h 2812217"/>
                      <a:gd name="connsiteX4" fmla="*/ 2621919 w 2851754"/>
                      <a:gd name="connsiteY4" fmla="*/ 378715 h 2812217"/>
                      <a:gd name="connsiteX5" fmla="*/ 1571331 w 2851754"/>
                      <a:gd name="connsiteY5" fmla="*/ 461399 h 2812217"/>
                      <a:gd name="connsiteX6" fmla="*/ 1153041 w 2851754"/>
                      <a:gd name="connsiteY6" fmla="*/ 412761 h 2812217"/>
                      <a:gd name="connsiteX7" fmla="*/ 423467 w 2851754"/>
                      <a:gd name="connsiteY7" fmla="*/ 1225019 h 2812217"/>
                      <a:gd name="connsiteX8" fmla="*/ 404013 w 2851754"/>
                      <a:gd name="connsiteY8" fmla="*/ 1526577 h 2812217"/>
                      <a:gd name="connsiteX9" fmla="*/ 695843 w 2851754"/>
                      <a:gd name="connsiteY9" fmla="*/ 1832998 h 2812217"/>
                      <a:gd name="connsiteX10" fmla="*/ 832029 w 2851754"/>
                      <a:gd name="connsiteY10" fmla="*/ 2202651 h 2812217"/>
                      <a:gd name="connsiteX11" fmla="*/ 939034 w 2851754"/>
                      <a:gd name="connsiteY11" fmla="*/ 2611211 h 2812217"/>
                      <a:gd name="connsiteX12" fmla="*/ 720161 w 2851754"/>
                      <a:gd name="connsiteY12" fmla="*/ 2800901 h 2812217"/>
                      <a:gd name="connsiteX13" fmla="*/ 525608 w 2851754"/>
                      <a:gd name="connsiteY13" fmla="*/ 2304792 h 2812217"/>
                      <a:gd name="connsiteX14" fmla="*/ 243505 w 2851754"/>
                      <a:gd name="connsiteY14" fmla="*/ 1823273 h 2812217"/>
                      <a:gd name="connsiteX15" fmla="*/ 121910 w 2851754"/>
                      <a:gd name="connsiteY15" fmla="*/ 1088833 h 2812217"/>
                      <a:gd name="connsiteX0" fmla="*/ 98893 w 2828737"/>
                      <a:gd name="connsiteY0" fmla="*/ 1088833 h 2812217"/>
                      <a:gd name="connsiteX1" fmla="*/ 988974 w 2828737"/>
                      <a:gd name="connsiteY1" fmla="*/ 116066 h 2812217"/>
                      <a:gd name="connsiteX2" fmla="*/ 1621272 w 2828737"/>
                      <a:gd name="connsiteY2" fmla="*/ 106339 h 2812217"/>
                      <a:gd name="connsiteX3" fmla="*/ 2550264 w 2828737"/>
                      <a:gd name="connsiteY3" fmla="*/ 237662 h 2812217"/>
                      <a:gd name="connsiteX4" fmla="*/ 2598902 w 2828737"/>
                      <a:gd name="connsiteY4" fmla="*/ 378715 h 2812217"/>
                      <a:gd name="connsiteX5" fmla="*/ 1548314 w 2828737"/>
                      <a:gd name="connsiteY5" fmla="*/ 461399 h 2812217"/>
                      <a:gd name="connsiteX6" fmla="*/ 1130024 w 2828737"/>
                      <a:gd name="connsiteY6" fmla="*/ 412761 h 2812217"/>
                      <a:gd name="connsiteX7" fmla="*/ 400450 w 2828737"/>
                      <a:gd name="connsiteY7" fmla="*/ 1225019 h 2812217"/>
                      <a:gd name="connsiteX8" fmla="*/ 380996 w 2828737"/>
                      <a:gd name="connsiteY8" fmla="*/ 1526577 h 2812217"/>
                      <a:gd name="connsiteX9" fmla="*/ 672826 w 2828737"/>
                      <a:gd name="connsiteY9" fmla="*/ 1832998 h 2812217"/>
                      <a:gd name="connsiteX10" fmla="*/ 809012 w 2828737"/>
                      <a:gd name="connsiteY10" fmla="*/ 2202651 h 2812217"/>
                      <a:gd name="connsiteX11" fmla="*/ 916017 w 2828737"/>
                      <a:gd name="connsiteY11" fmla="*/ 2611211 h 2812217"/>
                      <a:gd name="connsiteX12" fmla="*/ 697144 w 2828737"/>
                      <a:gd name="connsiteY12" fmla="*/ 2800901 h 2812217"/>
                      <a:gd name="connsiteX13" fmla="*/ 502591 w 2828737"/>
                      <a:gd name="connsiteY13" fmla="*/ 2304792 h 2812217"/>
                      <a:gd name="connsiteX14" fmla="*/ 220488 w 2828737"/>
                      <a:gd name="connsiteY14" fmla="*/ 1823273 h 2812217"/>
                      <a:gd name="connsiteX15" fmla="*/ 98893 w 2828737"/>
                      <a:gd name="connsiteY15" fmla="*/ 1088833 h 2812217"/>
                      <a:gd name="connsiteX0" fmla="*/ 98893 w 2828737"/>
                      <a:gd name="connsiteY0" fmla="*/ 1088833 h 2812217"/>
                      <a:gd name="connsiteX1" fmla="*/ 988974 w 2828737"/>
                      <a:gd name="connsiteY1" fmla="*/ 116066 h 2812217"/>
                      <a:gd name="connsiteX2" fmla="*/ 1621272 w 2828737"/>
                      <a:gd name="connsiteY2" fmla="*/ 106339 h 2812217"/>
                      <a:gd name="connsiteX3" fmla="*/ 2550264 w 2828737"/>
                      <a:gd name="connsiteY3" fmla="*/ 237662 h 2812217"/>
                      <a:gd name="connsiteX4" fmla="*/ 2598902 w 2828737"/>
                      <a:gd name="connsiteY4" fmla="*/ 378715 h 2812217"/>
                      <a:gd name="connsiteX5" fmla="*/ 1548314 w 2828737"/>
                      <a:gd name="connsiteY5" fmla="*/ 461399 h 2812217"/>
                      <a:gd name="connsiteX6" fmla="*/ 1130024 w 2828737"/>
                      <a:gd name="connsiteY6" fmla="*/ 412761 h 2812217"/>
                      <a:gd name="connsiteX7" fmla="*/ 400450 w 2828737"/>
                      <a:gd name="connsiteY7" fmla="*/ 1225019 h 2812217"/>
                      <a:gd name="connsiteX8" fmla="*/ 380996 w 2828737"/>
                      <a:gd name="connsiteY8" fmla="*/ 1526577 h 2812217"/>
                      <a:gd name="connsiteX9" fmla="*/ 672826 w 2828737"/>
                      <a:gd name="connsiteY9" fmla="*/ 1832998 h 2812217"/>
                      <a:gd name="connsiteX10" fmla="*/ 809012 w 2828737"/>
                      <a:gd name="connsiteY10" fmla="*/ 2202651 h 2812217"/>
                      <a:gd name="connsiteX11" fmla="*/ 916017 w 2828737"/>
                      <a:gd name="connsiteY11" fmla="*/ 2611211 h 2812217"/>
                      <a:gd name="connsiteX12" fmla="*/ 697144 w 2828737"/>
                      <a:gd name="connsiteY12" fmla="*/ 2800901 h 2812217"/>
                      <a:gd name="connsiteX13" fmla="*/ 502591 w 2828737"/>
                      <a:gd name="connsiteY13" fmla="*/ 2304792 h 2812217"/>
                      <a:gd name="connsiteX14" fmla="*/ 220488 w 2828737"/>
                      <a:gd name="connsiteY14" fmla="*/ 1823273 h 2812217"/>
                      <a:gd name="connsiteX15" fmla="*/ 98893 w 2828737"/>
                      <a:gd name="connsiteY15" fmla="*/ 1088833 h 2812217"/>
                      <a:gd name="connsiteX0" fmla="*/ 98893 w 2828737"/>
                      <a:gd name="connsiteY0" fmla="*/ 1088833 h 2812217"/>
                      <a:gd name="connsiteX1" fmla="*/ 988974 w 2828737"/>
                      <a:gd name="connsiteY1" fmla="*/ 116066 h 2812217"/>
                      <a:gd name="connsiteX2" fmla="*/ 1621272 w 2828737"/>
                      <a:gd name="connsiteY2" fmla="*/ 106339 h 2812217"/>
                      <a:gd name="connsiteX3" fmla="*/ 2550264 w 2828737"/>
                      <a:gd name="connsiteY3" fmla="*/ 237662 h 2812217"/>
                      <a:gd name="connsiteX4" fmla="*/ 2598902 w 2828737"/>
                      <a:gd name="connsiteY4" fmla="*/ 378715 h 2812217"/>
                      <a:gd name="connsiteX5" fmla="*/ 1548314 w 2828737"/>
                      <a:gd name="connsiteY5" fmla="*/ 461399 h 2812217"/>
                      <a:gd name="connsiteX6" fmla="*/ 1130024 w 2828737"/>
                      <a:gd name="connsiteY6" fmla="*/ 412761 h 2812217"/>
                      <a:gd name="connsiteX7" fmla="*/ 400450 w 2828737"/>
                      <a:gd name="connsiteY7" fmla="*/ 1225019 h 2812217"/>
                      <a:gd name="connsiteX8" fmla="*/ 380996 w 2828737"/>
                      <a:gd name="connsiteY8" fmla="*/ 1526577 h 2812217"/>
                      <a:gd name="connsiteX9" fmla="*/ 672826 w 2828737"/>
                      <a:gd name="connsiteY9" fmla="*/ 1832998 h 2812217"/>
                      <a:gd name="connsiteX10" fmla="*/ 809012 w 2828737"/>
                      <a:gd name="connsiteY10" fmla="*/ 2202651 h 2812217"/>
                      <a:gd name="connsiteX11" fmla="*/ 916017 w 2828737"/>
                      <a:gd name="connsiteY11" fmla="*/ 2611211 h 2812217"/>
                      <a:gd name="connsiteX12" fmla="*/ 697144 w 2828737"/>
                      <a:gd name="connsiteY12" fmla="*/ 2800901 h 2812217"/>
                      <a:gd name="connsiteX13" fmla="*/ 502591 w 2828737"/>
                      <a:gd name="connsiteY13" fmla="*/ 2304792 h 2812217"/>
                      <a:gd name="connsiteX14" fmla="*/ 220488 w 2828737"/>
                      <a:gd name="connsiteY14" fmla="*/ 1823273 h 2812217"/>
                      <a:gd name="connsiteX15" fmla="*/ 98893 w 2828737"/>
                      <a:gd name="connsiteY15" fmla="*/ 1088833 h 2812217"/>
                      <a:gd name="connsiteX0" fmla="*/ 98893 w 2828737"/>
                      <a:gd name="connsiteY0" fmla="*/ 1088833 h 2812217"/>
                      <a:gd name="connsiteX1" fmla="*/ 988974 w 2828737"/>
                      <a:gd name="connsiteY1" fmla="*/ 116066 h 2812217"/>
                      <a:gd name="connsiteX2" fmla="*/ 1621272 w 2828737"/>
                      <a:gd name="connsiteY2" fmla="*/ 106339 h 2812217"/>
                      <a:gd name="connsiteX3" fmla="*/ 2550264 w 2828737"/>
                      <a:gd name="connsiteY3" fmla="*/ 237662 h 2812217"/>
                      <a:gd name="connsiteX4" fmla="*/ 2598902 w 2828737"/>
                      <a:gd name="connsiteY4" fmla="*/ 378715 h 2812217"/>
                      <a:gd name="connsiteX5" fmla="*/ 1548314 w 2828737"/>
                      <a:gd name="connsiteY5" fmla="*/ 461399 h 2812217"/>
                      <a:gd name="connsiteX6" fmla="*/ 1130024 w 2828737"/>
                      <a:gd name="connsiteY6" fmla="*/ 412761 h 2812217"/>
                      <a:gd name="connsiteX7" fmla="*/ 400450 w 2828737"/>
                      <a:gd name="connsiteY7" fmla="*/ 1225019 h 2812217"/>
                      <a:gd name="connsiteX8" fmla="*/ 380996 w 2828737"/>
                      <a:gd name="connsiteY8" fmla="*/ 1526577 h 2812217"/>
                      <a:gd name="connsiteX9" fmla="*/ 672826 w 2828737"/>
                      <a:gd name="connsiteY9" fmla="*/ 1832998 h 2812217"/>
                      <a:gd name="connsiteX10" fmla="*/ 809012 w 2828737"/>
                      <a:gd name="connsiteY10" fmla="*/ 2202651 h 2812217"/>
                      <a:gd name="connsiteX11" fmla="*/ 916017 w 2828737"/>
                      <a:gd name="connsiteY11" fmla="*/ 2611211 h 2812217"/>
                      <a:gd name="connsiteX12" fmla="*/ 697144 w 2828737"/>
                      <a:gd name="connsiteY12" fmla="*/ 2800901 h 2812217"/>
                      <a:gd name="connsiteX13" fmla="*/ 502591 w 2828737"/>
                      <a:gd name="connsiteY13" fmla="*/ 2304792 h 2812217"/>
                      <a:gd name="connsiteX14" fmla="*/ 220488 w 2828737"/>
                      <a:gd name="connsiteY14" fmla="*/ 1823273 h 2812217"/>
                      <a:gd name="connsiteX15" fmla="*/ 98893 w 2828737"/>
                      <a:gd name="connsiteY15" fmla="*/ 1088833 h 281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28737" h="2812217">
                        <a:moveTo>
                          <a:pt x="98893" y="1088833"/>
                        </a:moveTo>
                        <a:lnTo>
                          <a:pt x="988974" y="116066"/>
                        </a:lnTo>
                        <a:cubicBezTo>
                          <a:pt x="1237028" y="-91457"/>
                          <a:pt x="1475359" y="26896"/>
                          <a:pt x="1621272" y="106339"/>
                        </a:cubicBezTo>
                        <a:cubicBezTo>
                          <a:pt x="1810961" y="223070"/>
                          <a:pt x="1859599" y="480854"/>
                          <a:pt x="2550264" y="237662"/>
                        </a:cubicBezTo>
                        <a:cubicBezTo>
                          <a:pt x="3031783" y="163893"/>
                          <a:pt x="2780485" y="263604"/>
                          <a:pt x="2598902" y="378715"/>
                        </a:cubicBezTo>
                        <a:cubicBezTo>
                          <a:pt x="2388135" y="493827"/>
                          <a:pt x="2276268" y="900764"/>
                          <a:pt x="1548314" y="461399"/>
                        </a:cubicBezTo>
                        <a:cubicBezTo>
                          <a:pt x="1345654" y="231178"/>
                          <a:pt x="1191633" y="331698"/>
                          <a:pt x="1130024" y="412761"/>
                        </a:cubicBezTo>
                        <a:lnTo>
                          <a:pt x="400450" y="1225019"/>
                        </a:lnTo>
                        <a:cubicBezTo>
                          <a:pt x="269938" y="1340129"/>
                          <a:pt x="328305" y="1447946"/>
                          <a:pt x="380996" y="1526577"/>
                        </a:cubicBezTo>
                        <a:cubicBezTo>
                          <a:pt x="462061" y="1650605"/>
                          <a:pt x="544746" y="1661953"/>
                          <a:pt x="672826" y="1832998"/>
                        </a:cubicBezTo>
                        <a:cubicBezTo>
                          <a:pt x="812256" y="1950541"/>
                          <a:pt x="781450" y="2086730"/>
                          <a:pt x="809012" y="2202651"/>
                        </a:cubicBezTo>
                        <a:cubicBezTo>
                          <a:pt x="831709" y="2401257"/>
                          <a:pt x="895751" y="2530959"/>
                          <a:pt x="916017" y="2611211"/>
                        </a:cubicBezTo>
                        <a:cubicBezTo>
                          <a:pt x="821171" y="2696329"/>
                          <a:pt x="678499" y="2856024"/>
                          <a:pt x="697144" y="2800901"/>
                        </a:cubicBezTo>
                        <a:cubicBezTo>
                          <a:pt x="628240" y="2749831"/>
                          <a:pt x="554471" y="2548794"/>
                          <a:pt x="502591" y="2304792"/>
                        </a:cubicBezTo>
                        <a:cubicBezTo>
                          <a:pt x="513940" y="1968378"/>
                          <a:pt x="326682" y="1955407"/>
                          <a:pt x="220488" y="1823273"/>
                        </a:cubicBezTo>
                        <a:cubicBezTo>
                          <a:pt x="-85124" y="1523337"/>
                          <a:pt x="-19460" y="1384716"/>
                          <a:pt x="98893" y="1088833"/>
                        </a:cubicBezTo>
                        <a:close/>
                      </a:path>
                    </a:pathLst>
                  </a:custGeom>
                  <a:solidFill>
                    <a:schemeClr val="accent1"/>
                  </a:solidFill>
                  <a:ln w="12700" cap="flat" cmpd="sng" algn="ctr">
                    <a:noFill/>
                    <a:prstDash val="solid"/>
                    <a:miter lim="800000"/>
                  </a:ln>
                  <a:effectLst/>
                </p:spPr>
                <p:txBody>
                  <a:bodyPr rtlCol="0" anchor="ctr"/>
                  <a:lstStyle/>
                  <a:p>
                    <a:pPr algn="ctr">
                      <a:defRPr/>
                    </a:pPr>
                    <a:endParaRPr lang="en-US" kern="0">
                      <a:solidFill>
                        <a:prstClr val="white"/>
                      </a:solidFill>
                      <a:latin typeface="Arial" panose="020B0604020202020204" pitchFamily="34" charset="0"/>
                      <a:cs typeface="Arial" panose="020B0604020202020204" pitchFamily="34" charset="0"/>
                    </a:endParaRPr>
                  </a:p>
                </p:txBody>
              </p:sp>
              <p:sp>
                <p:nvSpPr>
                  <p:cNvPr id="17" name="Freeform 16"/>
                  <p:cNvSpPr/>
                  <p:nvPr/>
                </p:nvSpPr>
                <p:spPr>
                  <a:xfrm rot="13561719">
                    <a:off x="7418586" y="1869442"/>
                    <a:ext cx="413362" cy="187108"/>
                  </a:xfrm>
                  <a:custGeom>
                    <a:avLst/>
                    <a:gdLst>
                      <a:gd name="connsiteX0" fmla="*/ 2919340 w 3034342"/>
                      <a:gd name="connsiteY0" fmla="*/ 983691 h 1373490"/>
                      <a:gd name="connsiteX1" fmla="*/ 2641702 w 3034342"/>
                      <a:gd name="connsiteY1" fmla="*/ 1098692 h 1373490"/>
                      <a:gd name="connsiteX2" fmla="*/ 2641703 w 3034342"/>
                      <a:gd name="connsiteY2" fmla="*/ 1098691 h 1373490"/>
                      <a:gd name="connsiteX3" fmla="*/ 2279920 w 3034342"/>
                      <a:gd name="connsiteY3" fmla="*/ 858885 h 1373490"/>
                      <a:gd name="connsiteX4" fmla="*/ 2265342 w 3034342"/>
                      <a:gd name="connsiteY4" fmla="*/ 811923 h 1373490"/>
                      <a:gd name="connsiteX5" fmla="*/ 2261956 w 3034342"/>
                      <a:gd name="connsiteY5" fmla="*/ 822831 h 1373490"/>
                      <a:gd name="connsiteX6" fmla="*/ 2174458 w 3034342"/>
                      <a:gd name="connsiteY6" fmla="*/ 952607 h 1373490"/>
                      <a:gd name="connsiteX7" fmla="*/ 1885762 w 3034342"/>
                      <a:gd name="connsiteY7" fmla="*/ 1072190 h 1373490"/>
                      <a:gd name="connsiteX8" fmla="*/ 1885762 w 3034342"/>
                      <a:gd name="connsiteY8" fmla="*/ 1072189 h 1373490"/>
                      <a:gd name="connsiteX9" fmla="*/ 1547211 w 3034342"/>
                      <a:gd name="connsiteY9" fmla="*/ 892182 h 1373490"/>
                      <a:gd name="connsiteX10" fmla="*/ 1543596 w 3034342"/>
                      <a:gd name="connsiteY10" fmla="*/ 885521 h 1373490"/>
                      <a:gd name="connsiteX11" fmla="*/ 1540499 w 3034342"/>
                      <a:gd name="connsiteY11" fmla="*/ 916235 h 1373490"/>
                      <a:gd name="connsiteX12" fmla="*/ 1433405 w 3034342"/>
                      <a:gd name="connsiteY12" fmla="*/ 1114872 h 1373490"/>
                      <a:gd name="connsiteX13" fmla="*/ 1155585 w 3034342"/>
                      <a:gd name="connsiteY13" fmla="*/ 1229949 h 1373490"/>
                      <a:gd name="connsiteX14" fmla="*/ 1114820 w 3034342"/>
                      <a:gd name="connsiteY14" fmla="*/ 1229949 h 1373490"/>
                      <a:gd name="connsiteX15" fmla="*/ 789023 w 3034342"/>
                      <a:gd name="connsiteY15" fmla="*/ 1056724 h 1373490"/>
                      <a:gd name="connsiteX16" fmla="*/ 787530 w 3034342"/>
                      <a:gd name="connsiteY16" fmla="*/ 1053973 h 1373490"/>
                      <a:gd name="connsiteX17" fmla="*/ 768370 w 3034342"/>
                      <a:gd name="connsiteY17" fmla="*/ 1118431 h 1373490"/>
                      <a:gd name="connsiteX18" fmla="*/ 399898 w 3034342"/>
                      <a:gd name="connsiteY18" fmla="*/ 1373490 h 1373490"/>
                      <a:gd name="connsiteX19" fmla="*/ 0 w 3034342"/>
                      <a:gd name="connsiteY19" fmla="*/ 955877 h 1373490"/>
                      <a:gd name="connsiteX20" fmla="*/ 399898 w 3034342"/>
                      <a:gd name="connsiteY20" fmla="*/ 538264 h 1373490"/>
                      <a:gd name="connsiteX21" fmla="*/ 682669 w 3034342"/>
                      <a:gd name="connsiteY21" fmla="*/ 660580 h 1373490"/>
                      <a:gd name="connsiteX22" fmla="*/ 721923 w 3034342"/>
                      <a:gd name="connsiteY22" fmla="*/ 710264 h 1373490"/>
                      <a:gd name="connsiteX23" fmla="*/ 721923 w 3034342"/>
                      <a:gd name="connsiteY23" fmla="*/ 662287 h 1373490"/>
                      <a:gd name="connsiteX24" fmla="*/ 1114820 w 3034342"/>
                      <a:gd name="connsiteY24" fmla="*/ 269390 h 1373490"/>
                      <a:gd name="connsiteX25" fmla="*/ 1155585 w 3034342"/>
                      <a:gd name="connsiteY25" fmla="*/ 269390 h 1373490"/>
                      <a:gd name="connsiteX26" fmla="*/ 1433405 w 3034342"/>
                      <a:gd name="connsiteY26" fmla="*/ 384467 h 1373490"/>
                      <a:gd name="connsiteX27" fmla="*/ 1477483 w 3034342"/>
                      <a:gd name="connsiteY27" fmla="*/ 437891 h 1373490"/>
                      <a:gd name="connsiteX28" fmla="*/ 1477483 w 3034342"/>
                      <a:gd name="connsiteY28" fmla="*/ 408279 h 1373490"/>
                      <a:gd name="connsiteX29" fmla="*/ 1885762 w 3034342"/>
                      <a:gd name="connsiteY29" fmla="*/ 0 h 1373490"/>
                      <a:gd name="connsiteX30" fmla="*/ 2285747 w 3034342"/>
                      <a:gd name="connsiteY30" fmla="*/ 325996 h 1373490"/>
                      <a:gd name="connsiteX31" fmla="*/ 2290609 w 3034342"/>
                      <a:gd name="connsiteY31" fmla="*/ 374229 h 1373490"/>
                      <a:gd name="connsiteX32" fmla="*/ 2316121 w 3034342"/>
                      <a:gd name="connsiteY32" fmla="*/ 327227 h 1373490"/>
                      <a:gd name="connsiteX33" fmla="*/ 2641703 w 3034342"/>
                      <a:gd name="connsiteY33" fmla="*/ 154117 h 1373490"/>
                      <a:gd name="connsiteX34" fmla="*/ 3034342 w 3034342"/>
                      <a:gd name="connsiteY34" fmla="*/ 546756 h 1373490"/>
                      <a:gd name="connsiteX35" fmla="*/ 3034341 w 3034342"/>
                      <a:gd name="connsiteY35" fmla="*/ 706053 h 1373490"/>
                      <a:gd name="connsiteX36" fmla="*/ 2919340 w 3034342"/>
                      <a:gd name="connsiteY36" fmla="*/ 983691 h 137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034342" h="1373490">
                        <a:moveTo>
                          <a:pt x="2919340" y="983691"/>
                        </a:moveTo>
                        <a:cubicBezTo>
                          <a:pt x="2848286" y="1054744"/>
                          <a:pt x="2750127" y="1098692"/>
                          <a:pt x="2641702" y="1098692"/>
                        </a:cubicBezTo>
                        <a:lnTo>
                          <a:pt x="2641703" y="1098691"/>
                        </a:lnTo>
                        <a:cubicBezTo>
                          <a:pt x="2479067" y="1098691"/>
                          <a:pt x="2339525" y="999809"/>
                          <a:pt x="2279920" y="858885"/>
                        </a:cubicBezTo>
                        <a:lnTo>
                          <a:pt x="2265342" y="811923"/>
                        </a:lnTo>
                        <a:lnTo>
                          <a:pt x="2261956" y="822831"/>
                        </a:lnTo>
                        <a:cubicBezTo>
                          <a:pt x="2241296" y="871677"/>
                          <a:pt x="2211400" y="915665"/>
                          <a:pt x="2174458" y="952607"/>
                        </a:cubicBezTo>
                        <a:cubicBezTo>
                          <a:pt x="2100574" y="1026491"/>
                          <a:pt x="1998504" y="1072190"/>
                          <a:pt x="1885762" y="1072190"/>
                        </a:cubicBezTo>
                        <a:lnTo>
                          <a:pt x="1885762" y="1072189"/>
                        </a:lnTo>
                        <a:cubicBezTo>
                          <a:pt x="1744834" y="1072189"/>
                          <a:pt x="1620582" y="1000785"/>
                          <a:pt x="1547211" y="892182"/>
                        </a:cubicBezTo>
                        <a:lnTo>
                          <a:pt x="1543596" y="885521"/>
                        </a:lnTo>
                        <a:lnTo>
                          <a:pt x="1540499" y="916235"/>
                        </a:lnTo>
                        <a:cubicBezTo>
                          <a:pt x="1524798" y="992965"/>
                          <a:pt x="1486730" y="1061547"/>
                          <a:pt x="1433405" y="1114872"/>
                        </a:cubicBezTo>
                        <a:cubicBezTo>
                          <a:pt x="1362305" y="1185973"/>
                          <a:pt x="1264080" y="1229949"/>
                          <a:pt x="1155585" y="1229949"/>
                        </a:cubicBezTo>
                        <a:lnTo>
                          <a:pt x="1114820" y="1229949"/>
                        </a:lnTo>
                        <a:cubicBezTo>
                          <a:pt x="979200" y="1229949"/>
                          <a:pt x="859630" y="1161236"/>
                          <a:pt x="789023" y="1056724"/>
                        </a:cubicBezTo>
                        <a:lnTo>
                          <a:pt x="787530" y="1053973"/>
                        </a:lnTo>
                        <a:lnTo>
                          <a:pt x="768370" y="1118431"/>
                        </a:lnTo>
                        <a:cubicBezTo>
                          <a:pt x="707662" y="1268318"/>
                          <a:pt x="565541" y="1373490"/>
                          <a:pt x="399898" y="1373490"/>
                        </a:cubicBezTo>
                        <a:cubicBezTo>
                          <a:pt x="179040" y="1373490"/>
                          <a:pt x="0" y="1186518"/>
                          <a:pt x="0" y="955877"/>
                        </a:cubicBezTo>
                        <a:cubicBezTo>
                          <a:pt x="0" y="725236"/>
                          <a:pt x="179040" y="538264"/>
                          <a:pt x="399898" y="538264"/>
                        </a:cubicBezTo>
                        <a:cubicBezTo>
                          <a:pt x="510327" y="538264"/>
                          <a:pt x="610301" y="585007"/>
                          <a:pt x="682669" y="660580"/>
                        </a:cubicBezTo>
                        <a:lnTo>
                          <a:pt x="721923" y="710264"/>
                        </a:lnTo>
                        <a:lnTo>
                          <a:pt x="721923" y="662287"/>
                        </a:lnTo>
                        <a:cubicBezTo>
                          <a:pt x="721923" y="445296"/>
                          <a:pt x="897829" y="269390"/>
                          <a:pt x="1114820" y="269390"/>
                        </a:cubicBezTo>
                        <a:lnTo>
                          <a:pt x="1155585" y="269390"/>
                        </a:lnTo>
                        <a:cubicBezTo>
                          <a:pt x="1264080" y="269390"/>
                          <a:pt x="1362304" y="313367"/>
                          <a:pt x="1433405" y="384467"/>
                        </a:cubicBezTo>
                        <a:lnTo>
                          <a:pt x="1477483" y="437891"/>
                        </a:lnTo>
                        <a:lnTo>
                          <a:pt x="1477483" y="408279"/>
                        </a:lnTo>
                        <a:cubicBezTo>
                          <a:pt x="1477483" y="182793"/>
                          <a:pt x="1660277" y="0"/>
                          <a:pt x="1885762" y="0"/>
                        </a:cubicBezTo>
                        <a:cubicBezTo>
                          <a:pt x="2083063" y="0"/>
                          <a:pt x="2247676" y="139951"/>
                          <a:pt x="2285747" y="325996"/>
                        </a:cubicBezTo>
                        <a:lnTo>
                          <a:pt x="2290609" y="374229"/>
                        </a:lnTo>
                        <a:lnTo>
                          <a:pt x="2316121" y="327227"/>
                        </a:lnTo>
                        <a:cubicBezTo>
                          <a:pt x="2386681" y="222784"/>
                          <a:pt x="2506173" y="154117"/>
                          <a:pt x="2641703" y="154117"/>
                        </a:cubicBezTo>
                        <a:cubicBezTo>
                          <a:pt x="2858552" y="154117"/>
                          <a:pt x="3034342" y="329907"/>
                          <a:pt x="3034342" y="546756"/>
                        </a:cubicBezTo>
                        <a:cubicBezTo>
                          <a:pt x="3034342" y="599855"/>
                          <a:pt x="3034341" y="652954"/>
                          <a:pt x="3034341" y="706053"/>
                        </a:cubicBezTo>
                        <a:cubicBezTo>
                          <a:pt x="3034341" y="814477"/>
                          <a:pt x="2990394" y="912637"/>
                          <a:pt x="2919340" y="983691"/>
                        </a:cubicBezTo>
                        <a:close/>
                      </a:path>
                    </a:pathLst>
                  </a:custGeom>
                  <a:solidFill>
                    <a:schemeClr val="accent1"/>
                  </a:solidFill>
                  <a:ln w="12700" cap="flat" cmpd="sng" algn="ctr">
                    <a:noFill/>
                    <a:prstDash val="solid"/>
                    <a:miter lim="800000"/>
                  </a:ln>
                  <a:effectLst/>
                </p:spPr>
                <p:txBody>
                  <a:bodyPr rtlCol="0" anchor="ctr"/>
                  <a:lstStyle/>
                  <a:p>
                    <a:pPr algn="ctr">
                      <a:defRPr/>
                    </a:pPr>
                    <a:endParaRPr lang="en-US" kern="0">
                      <a:solidFill>
                        <a:prstClr val="white"/>
                      </a:solidFill>
                      <a:latin typeface="Arial" panose="020B0604020202020204" pitchFamily="34" charset="0"/>
                      <a:cs typeface="Arial" panose="020B0604020202020204" pitchFamily="34" charset="0"/>
                    </a:endParaRPr>
                  </a:p>
                </p:txBody>
              </p:sp>
              <p:sp>
                <p:nvSpPr>
                  <p:cNvPr id="18" name="Rectangle 4"/>
                  <p:cNvSpPr/>
                  <p:nvPr/>
                </p:nvSpPr>
                <p:spPr>
                  <a:xfrm>
                    <a:off x="7828881" y="1621427"/>
                    <a:ext cx="302420" cy="494280"/>
                  </a:xfrm>
                  <a:custGeom>
                    <a:avLst/>
                    <a:gdLst>
                      <a:gd name="connsiteX0" fmla="*/ 0 w 1431890"/>
                      <a:gd name="connsiteY0" fmla="*/ 0 h 2160396"/>
                      <a:gd name="connsiteX1" fmla="*/ 1431890 w 1431890"/>
                      <a:gd name="connsiteY1" fmla="*/ 0 h 2160396"/>
                      <a:gd name="connsiteX2" fmla="*/ 1431890 w 1431890"/>
                      <a:gd name="connsiteY2" fmla="*/ 2160396 h 2160396"/>
                      <a:gd name="connsiteX3" fmla="*/ 0 w 1431890"/>
                      <a:gd name="connsiteY3" fmla="*/ 2160396 h 2160396"/>
                      <a:gd name="connsiteX4" fmla="*/ 0 w 1431890"/>
                      <a:gd name="connsiteY4" fmla="*/ 0 h 2160396"/>
                      <a:gd name="connsiteX0" fmla="*/ 266282 w 1698172"/>
                      <a:gd name="connsiteY0" fmla="*/ 0 h 2356338"/>
                      <a:gd name="connsiteX1" fmla="*/ 1698172 w 1698172"/>
                      <a:gd name="connsiteY1" fmla="*/ 0 h 2356338"/>
                      <a:gd name="connsiteX2" fmla="*/ 1698172 w 1698172"/>
                      <a:gd name="connsiteY2" fmla="*/ 2160396 h 2356338"/>
                      <a:gd name="connsiteX3" fmla="*/ 0 w 1698172"/>
                      <a:gd name="connsiteY3" fmla="*/ 2356338 h 2356338"/>
                      <a:gd name="connsiteX4" fmla="*/ 266282 w 1698172"/>
                      <a:gd name="connsiteY4" fmla="*/ 0 h 2356338"/>
                      <a:gd name="connsiteX0" fmla="*/ 266282 w 1698172"/>
                      <a:gd name="connsiteY0" fmla="*/ 0 h 2356338"/>
                      <a:gd name="connsiteX1" fmla="*/ 1698172 w 1698172"/>
                      <a:gd name="connsiteY1" fmla="*/ 0 h 2356338"/>
                      <a:gd name="connsiteX2" fmla="*/ 839038 w 1698172"/>
                      <a:gd name="connsiteY2" fmla="*/ 2105130 h 2356338"/>
                      <a:gd name="connsiteX3" fmla="*/ 0 w 1698172"/>
                      <a:gd name="connsiteY3" fmla="*/ 2356338 h 2356338"/>
                      <a:gd name="connsiteX4" fmla="*/ 266282 w 1698172"/>
                      <a:gd name="connsiteY4" fmla="*/ 0 h 2356338"/>
                      <a:gd name="connsiteX0" fmla="*/ 266282 w 1698172"/>
                      <a:gd name="connsiteY0" fmla="*/ 0 h 2392578"/>
                      <a:gd name="connsiteX1" fmla="*/ 1698172 w 1698172"/>
                      <a:gd name="connsiteY1" fmla="*/ 0 h 2392578"/>
                      <a:gd name="connsiteX2" fmla="*/ 839038 w 1698172"/>
                      <a:gd name="connsiteY2" fmla="*/ 2105130 h 2392578"/>
                      <a:gd name="connsiteX3" fmla="*/ 0 w 1698172"/>
                      <a:gd name="connsiteY3" fmla="*/ 2356338 h 2392578"/>
                      <a:gd name="connsiteX4" fmla="*/ 266282 w 1698172"/>
                      <a:gd name="connsiteY4" fmla="*/ 0 h 2392578"/>
                      <a:gd name="connsiteX0" fmla="*/ 266282 w 1698172"/>
                      <a:gd name="connsiteY0" fmla="*/ 0 h 2464004"/>
                      <a:gd name="connsiteX1" fmla="*/ 1698172 w 1698172"/>
                      <a:gd name="connsiteY1" fmla="*/ 0 h 2464004"/>
                      <a:gd name="connsiteX2" fmla="*/ 839038 w 1698172"/>
                      <a:gd name="connsiteY2" fmla="*/ 2105130 h 2464004"/>
                      <a:gd name="connsiteX3" fmla="*/ 0 w 1698172"/>
                      <a:gd name="connsiteY3" fmla="*/ 2356338 h 2464004"/>
                      <a:gd name="connsiteX4" fmla="*/ 266282 w 1698172"/>
                      <a:gd name="connsiteY4" fmla="*/ 0 h 2464004"/>
                      <a:gd name="connsiteX0" fmla="*/ 266282 w 1698172"/>
                      <a:gd name="connsiteY0" fmla="*/ 0 h 2458914"/>
                      <a:gd name="connsiteX1" fmla="*/ 1698172 w 1698172"/>
                      <a:gd name="connsiteY1" fmla="*/ 0 h 2458914"/>
                      <a:gd name="connsiteX2" fmla="*/ 839038 w 1698172"/>
                      <a:gd name="connsiteY2" fmla="*/ 2105130 h 2458914"/>
                      <a:gd name="connsiteX3" fmla="*/ 0 w 1698172"/>
                      <a:gd name="connsiteY3" fmla="*/ 2356338 h 2458914"/>
                      <a:gd name="connsiteX4" fmla="*/ 266282 w 1698172"/>
                      <a:gd name="connsiteY4" fmla="*/ 0 h 2458914"/>
                      <a:gd name="connsiteX0" fmla="*/ 266282 w 1698172"/>
                      <a:gd name="connsiteY0" fmla="*/ 0 h 2458914"/>
                      <a:gd name="connsiteX1" fmla="*/ 1698172 w 1698172"/>
                      <a:gd name="connsiteY1" fmla="*/ 0 h 2458914"/>
                      <a:gd name="connsiteX2" fmla="*/ 839038 w 1698172"/>
                      <a:gd name="connsiteY2" fmla="*/ 2105130 h 2458914"/>
                      <a:gd name="connsiteX3" fmla="*/ 0 w 1698172"/>
                      <a:gd name="connsiteY3" fmla="*/ 2356338 h 2458914"/>
                      <a:gd name="connsiteX4" fmla="*/ 90436 w 1698172"/>
                      <a:gd name="connsiteY4" fmla="*/ 1502229 h 2458914"/>
                      <a:gd name="connsiteX5" fmla="*/ 266282 w 1698172"/>
                      <a:gd name="connsiteY5" fmla="*/ 0 h 2458914"/>
                      <a:gd name="connsiteX0" fmla="*/ 266282 w 1698172"/>
                      <a:gd name="connsiteY0" fmla="*/ 0 h 2458914"/>
                      <a:gd name="connsiteX1" fmla="*/ 1698172 w 1698172"/>
                      <a:gd name="connsiteY1" fmla="*/ 0 h 2458914"/>
                      <a:gd name="connsiteX2" fmla="*/ 839038 w 1698172"/>
                      <a:gd name="connsiteY2" fmla="*/ 2105130 h 2458914"/>
                      <a:gd name="connsiteX3" fmla="*/ 0 w 1698172"/>
                      <a:gd name="connsiteY3" fmla="*/ 2356338 h 2458914"/>
                      <a:gd name="connsiteX4" fmla="*/ 542612 w 1698172"/>
                      <a:gd name="connsiteY4" fmla="*/ 1924260 h 2458914"/>
                      <a:gd name="connsiteX5" fmla="*/ 266282 w 1698172"/>
                      <a:gd name="connsiteY5" fmla="*/ 0 h 2458914"/>
                      <a:gd name="connsiteX0" fmla="*/ 266282 w 1698172"/>
                      <a:gd name="connsiteY0" fmla="*/ 0 h 2458914"/>
                      <a:gd name="connsiteX1" fmla="*/ 1698172 w 1698172"/>
                      <a:gd name="connsiteY1" fmla="*/ 0 h 2458914"/>
                      <a:gd name="connsiteX2" fmla="*/ 839038 w 1698172"/>
                      <a:gd name="connsiteY2" fmla="*/ 2105130 h 2458914"/>
                      <a:gd name="connsiteX3" fmla="*/ 0 w 1698172"/>
                      <a:gd name="connsiteY3" fmla="*/ 2356338 h 2458914"/>
                      <a:gd name="connsiteX4" fmla="*/ 226089 w 1698172"/>
                      <a:gd name="connsiteY4" fmla="*/ 2170444 h 2458914"/>
                      <a:gd name="connsiteX5" fmla="*/ 542612 w 1698172"/>
                      <a:gd name="connsiteY5" fmla="*/ 1924260 h 2458914"/>
                      <a:gd name="connsiteX6" fmla="*/ 266282 w 1698172"/>
                      <a:gd name="connsiteY6" fmla="*/ 0 h 2458914"/>
                      <a:gd name="connsiteX0" fmla="*/ 266282 w 1698172"/>
                      <a:gd name="connsiteY0" fmla="*/ 0 h 2458914"/>
                      <a:gd name="connsiteX1" fmla="*/ 1698172 w 1698172"/>
                      <a:gd name="connsiteY1" fmla="*/ 0 h 2458914"/>
                      <a:gd name="connsiteX2" fmla="*/ 839038 w 1698172"/>
                      <a:gd name="connsiteY2" fmla="*/ 2105130 h 2458914"/>
                      <a:gd name="connsiteX3" fmla="*/ 0 w 1698172"/>
                      <a:gd name="connsiteY3" fmla="*/ 2356338 h 2458914"/>
                      <a:gd name="connsiteX4" fmla="*/ 110533 w 1698172"/>
                      <a:gd name="connsiteY4" fmla="*/ 2044840 h 2458914"/>
                      <a:gd name="connsiteX5" fmla="*/ 542612 w 1698172"/>
                      <a:gd name="connsiteY5" fmla="*/ 1924260 h 2458914"/>
                      <a:gd name="connsiteX6" fmla="*/ 266282 w 1698172"/>
                      <a:gd name="connsiteY6" fmla="*/ 0 h 2458914"/>
                      <a:gd name="connsiteX0" fmla="*/ 291403 w 1723293"/>
                      <a:gd name="connsiteY0" fmla="*/ 0 h 2453208"/>
                      <a:gd name="connsiteX1" fmla="*/ 1723293 w 1723293"/>
                      <a:gd name="connsiteY1" fmla="*/ 0 h 2453208"/>
                      <a:gd name="connsiteX2" fmla="*/ 864159 w 1723293"/>
                      <a:gd name="connsiteY2" fmla="*/ 2105130 h 2453208"/>
                      <a:gd name="connsiteX3" fmla="*/ 0 w 1723293"/>
                      <a:gd name="connsiteY3" fmla="*/ 2346290 h 2453208"/>
                      <a:gd name="connsiteX4" fmla="*/ 135654 w 1723293"/>
                      <a:gd name="connsiteY4" fmla="*/ 2044840 h 2453208"/>
                      <a:gd name="connsiteX5" fmla="*/ 567733 w 1723293"/>
                      <a:gd name="connsiteY5" fmla="*/ 1924260 h 2453208"/>
                      <a:gd name="connsiteX6" fmla="*/ 291403 w 1723293"/>
                      <a:gd name="connsiteY6" fmla="*/ 0 h 2453208"/>
                      <a:gd name="connsiteX0" fmla="*/ 291403 w 1723293"/>
                      <a:gd name="connsiteY0" fmla="*/ 0 h 2453208"/>
                      <a:gd name="connsiteX1" fmla="*/ 1723293 w 1723293"/>
                      <a:gd name="connsiteY1" fmla="*/ 0 h 2453208"/>
                      <a:gd name="connsiteX2" fmla="*/ 864159 w 1723293"/>
                      <a:gd name="connsiteY2" fmla="*/ 2105130 h 2453208"/>
                      <a:gd name="connsiteX3" fmla="*/ 0 w 1723293"/>
                      <a:gd name="connsiteY3" fmla="*/ 2346290 h 2453208"/>
                      <a:gd name="connsiteX4" fmla="*/ 135654 w 1723293"/>
                      <a:gd name="connsiteY4" fmla="*/ 2044840 h 2453208"/>
                      <a:gd name="connsiteX5" fmla="*/ 567733 w 1723293"/>
                      <a:gd name="connsiteY5" fmla="*/ 1924260 h 2453208"/>
                      <a:gd name="connsiteX6" fmla="*/ 291403 w 1723293"/>
                      <a:gd name="connsiteY6" fmla="*/ 0 h 2453208"/>
                      <a:gd name="connsiteX0" fmla="*/ 291403 w 1723293"/>
                      <a:gd name="connsiteY0" fmla="*/ 0 h 2453208"/>
                      <a:gd name="connsiteX1" fmla="*/ 1723293 w 1723293"/>
                      <a:gd name="connsiteY1" fmla="*/ 0 h 2453208"/>
                      <a:gd name="connsiteX2" fmla="*/ 864159 w 1723293"/>
                      <a:gd name="connsiteY2" fmla="*/ 2105130 h 2453208"/>
                      <a:gd name="connsiteX3" fmla="*/ 0 w 1723293"/>
                      <a:gd name="connsiteY3" fmla="*/ 2346290 h 2453208"/>
                      <a:gd name="connsiteX4" fmla="*/ 135654 w 1723293"/>
                      <a:gd name="connsiteY4" fmla="*/ 2044840 h 2453208"/>
                      <a:gd name="connsiteX5" fmla="*/ 567733 w 1723293"/>
                      <a:gd name="connsiteY5" fmla="*/ 1924260 h 2453208"/>
                      <a:gd name="connsiteX6" fmla="*/ 291403 w 1723293"/>
                      <a:gd name="connsiteY6" fmla="*/ 0 h 2453208"/>
                      <a:gd name="connsiteX0" fmla="*/ 291403 w 1723293"/>
                      <a:gd name="connsiteY0" fmla="*/ 0 h 2453208"/>
                      <a:gd name="connsiteX1" fmla="*/ 1723293 w 1723293"/>
                      <a:gd name="connsiteY1" fmla="*/ 0 h 2453208"/>
                      <a:gd name="connsiteX2" fmla="*/ 864159 w 1723293"/>
                      <a:gd name="connsiteY2" fmla="*/ 2105130 h 2453208"/>
                      <a:gd name="connsiteX3" fmla="*/ 0 w 1723293"/>
                      <a:gd name="connsiteY3" fmla="*/ 2346290 h 2453208"/>
                      <a:gd name="connsiteX4" fmla="*/ 135654 w 1723293"/>
                      <a:gd name="connsiteY4" fmla="*/ 2044840 h 2453208"/>
                      <a:gd name="connsiteX5" fmla="*/ 567733 w 1723293"/>
                      <a:gd name="connsiteY5" fmla="*/ 1924260 h 2453208"/>
                      <a:gd name="connsiteX6" fmla="*/ 291403 w 1723293"/>
                      <a:gd name="connsiteY6" fmla="*/ 0 h 2453208"/>
                      <a:gd name="connsiteX0" fmla="*/ 291403 w 1723293"/>
                      <a:gd name="connsiteY0" fmla="*/ 0 h 2453208"/>
                      <a:gd name="connsiteX1" fmla="*/ 1723293 w 1723293"/>
                      <a:gd name="connsiteY1" fmla="*/ 0 h 2453208"/>
                      <a:gd name="connsiteX2" fmla="*/ 864159 w 1723293"/>
                      <a:gd name="connsiteY2" fmla="*/ 2105130 h 2453208"/>
                      <a:gd name="connsiteX3" fmla="*/ 0 w 1723293"/>
                      <a:gd name="connsiteY3" fmla="*/ 2346290 h 2453208"/>
                      <a:gd name="connsiteX4" fmla="*/ 135654 w 1723293"/>
                      <a:gd name="connsiteY4" fmla="*/ 2044840 h 2453208"/>
                      <a:gd name="connsiteX5" fmla="*/ 567733 w 1723293"/>
                      <a:gd name="connsiteY5" fmla="*/ 1924260 h 2453208"/>
                      <a:gd name="connsiteX6" fmla="*/ 291403 w 1723293"/>
                      <a:gd name="connsiteY6" fmla="*/ 0 h 2453208"/>
                      <a:gd name="connsiteX0" fmla="*/ 291403 w 1723293"/>
                      <a:gd name="connsiteY0" fmla="*/ 0 h 2453208"/>
                      <a:gd name="connsiteX1" fmla="*/ 1723293 w 1723293"/>
                      <a:gd name="connsiteY1" fmla="*/ 0 h 2453208"/>
                      <a:gd name="connsiteX2" fmla="*/ 1085224 w 1723293"/>
                      <a:gd name="connsiteY2" fmla="*/ 1542422 h 2453208"/>
                      <a:gd name="connsiteX3" fmla="*/ 864159 w 1723293"/>
                      <a:gd name="connsiteY3" fmla="*/ 2105130 h 2453208"/>
                      <a:gd name="connsiteX4" fmla="*/ 0 w 1723293"/>
                      <a:gd name="connsiteY4" fmla="*/ 2346290 h 2453208"/>
                      <a:gd name="connsiteX5" fmla="*/ 135654 w 1723293"/>
                      <a:gd name="connsiteY5" fmla="*/ 2044840 h 2453208"/>
                      <a:gd name="connsiteX6" fmla="*/ 567733 w 1723293"/>
                      <a:gd name="connsiteY6" fmla="*/ 1924260 h 2453208"/>
                      <a:gd name="connsiteX7" fmla="*/ 291403 w 1723293"/>
                      <a:gd name="connsiteY7" fmla="*/ 0 h 2453208"/>
                      <a:gd name="connsiteX0" fmla="*/ 291403 w 1723293"/>
                      <a:gd name="connsiteY0" fmla="*/ 0 h 2453208"/>
                      <a:gd name="connsiteX1" fmla="*/ 1723293 w 1723293"/>
                      <a:gd name="connsiteY1" fmla="*/ 0 h 2453208"/>
                      <a:gd name="connsiteX2" fmla="*/ 1462037 w 1723293"/>
                      <a:gd name="connsiteY2" fmla="*/ 1698172 h 2453208"/>
                      <a:gd name="connsiteX3" fmla="*/ 864159 w 1723293"/>
                      <a:gd name="connsiteY3" fmla="*/ 2105130 h 2453208"/>
                      <a:gd name="connsiteX4" fmla="*/ 0 w 1723293"/>
                      <a:gd name="connsiteY4" fmla="*/ 2346290 h 2453208"/>
                      <a:gd name="connsiteX5" fmla="*/ 135654 w 1723293"/>
                      <a:gd name="connsiteY5" fmla="*/ 2044840 h 2453208"/>
                      <a:gd name="connsiteX6" fmla="*/ 567733 w 1723293"/>
                      <a:gd name="connsiteY6" fmla="*/ 1924260 h 2453208"/>
                      <a:gd name="connsiteX7" fmla="*/ 291403 w 1723293"/>
                      <a:gd name="connsiteY7" fmla="*/ 0 h 2453208"/>
                      <a:gd name="connsiteX0" fmla="*/ 291403 w 1723293"/>
                      <a:gd name="connsiteY0" fmla="*/ 0 h 2453208"/>
                      <a:gd name="connsiteX1" fmla="*/ 1723293 w 1723293"/>
                      <a:gd name="connsiteY1" fmla="*/ 0 h 2453208"/>
                      <a:gd name="connsiteX2" fmla="*/ 1577593 w 1723293"/>
                      <a:gd name="connsiteY2" fmla="*/ 1833824 h 2453208"/>
                      <a:gd name="connsiteX3" fmla="*/ 864159 w 1723293"/>
                      <a:gd name="connsiteY3" fmla="*/ 2105130 h 2453208"/>
                      <a:gd name="connsiteX4" fmla="*/ 0 w 1723293"/>
                      <a:gd name="connsiteY4" fmla="*/ 2346290 h 2453208"/>
                      <a:gd name="connsiteX5" fmla="*/ 135654 w 1723293"/>
                      <a:gd name="connsiteY5" fmla="*/ 2044840 h 2453208"/>
                      <a:gd name="connsiteX6" fmla="*/ 567733 w 1723293"/>
                      <a:gd name="connsiteY6" fmla="*/ 1924260 h 2453208"/>
                      <a:gd name="connsiteX7" fmla="*/ 291403 w 1723293"/>
                      <a:gd name="connsiteY7" fmla="*/ 0 h 2453208"/>
                      <a:gd name="connsiteX0" fmla="*/ 291403 w 1723293"/>
                      <a:gd name="connsiteY0" fmla="*/ 0 h 2453208"/>
                      <a:gd name="connsiteX1" fmla="*/ 1723293 w 1723293"/>
                      <a:gd name="connsiteY1" fmla="*/ 0 h 2453208"/>
                      <a:gd name="connsiteX2" fmla="*/ 1462037 w 1723293"/>
                      <a:gd name="connsiteY2" fmla="*/ 1703195 h 2453208"/>
                      <a:gd name="connsiteX3" fmla="*/ 864159 w 1723293"/>
                      <a:gd name="connsiteY3" fmla="*/ 2105130 h 2453208"/>
                      <a:gd name="connsiteX4" fmla="*/ 0 w 1723293"/>
                      <a:gd name="connsiteY4" fmla="*/ 2346290 h 2453208"/>
                      <a:gd name="connsiteX5" fmla="*/ 135654 w 1723293"/>
                      <a:gd name="connsiteY5" fmla="*/ 2044840 h 2453208"/>
                      <a:gd name="connsiteX6" fmla="*/ 567733 w 1723293"/>
                      <a:gd name="connsiteY6" fmla="*/ 1924260 h 2453208"/>
                      <a:gd name="connsiteX7" fmla="*/ 291403 w 1723293"/>
                      <a:gd name="connsiteY7" fmla="*/ 0 h 2453208"/>
                      <a:gd name="connsiteX0" fmla="*/ 291403 w 1723293"/>
                      <a:gd name="connsiteY0" fmla="*/ 0 h 2453208"/>
                      <a:gd name="connsiteX1" fmla="*/ 1723293 w 1723293"/>
                      <a:gd name="connsiteY1" fmla="*/ 0 h 2453208"/>
                      <a:gd name="connsiteX2" fmla="*/ 1462037 w 1723293"/>
                      <a:gd name="connsiteY2" fmla="*/ 1703195 h 2453208"/>
                      <a:gd name="connsiteX3" fmla="*/ 864159 w 1723293"/>
                      <a:gd name="connsiteY3" fmla="*/ 2105130 h 2453208"/>
                      <a:gd name="connsiteX4" fmla="*/ 0 w 1723293"/>
                      <a:gd name="connsiteY4" fmla="*/ 2346290 h 2453208"/>
                      <a:gd name="connsiteX5" fmla="*/ 135654 w 1723293"/>
                      <a:gd name="connsiteY5" fmla="*/ 2044840 h 2453208"/>
                      <a:gd name="connsiteX6" fmla="*/ 567733 w 1723293"/>
                      <a:gd name="connsiteY6" fmla="*/ 1924260 h 2453208"/>
                      <a:gd name="connsiteX7" fmla="*/ 291403 w 1723293"/>
                      <a:gd name="connsiteY7" fmla="*/ 0 h 2453208"/>
                      <a:gd name="connsiteX0" fmla="*/ 291403 w 1723293"/>
                      <a:gd name="connsiteY0" fmla="*/ 0 h 2453208"/>
                      <a:gd name="connsiteX1" fmla="*/ 1723293 w 1723293"/>
                      <a:gd name="connsiteY1" fmla="*/ 0 h 2453208"/>
                      <a:gd name="connsiteX2" fmla="*/ 1462037 w 1723293"/>
                      <a:gd name="connsiteY2" fmla="*/ 1703195 h 2453208"/>
                      <a:gd name="connsiteX3" fmla="*/ 864159 w 1723293"/>
                      <a:gd name="connsiteY3" fmla="*/ 2105130 h 2453208"/>
                      <a:gd name="connsiteX4" fmla="*/ 0 w 1723293"/>
                      <a:gd name="connsiteY4" fmla="*/ 2346290 h 2453208"/>
                      <a:gd name="connsiteX5" fmla="*/ 135654 w 1723293"/>
                      <a:gd name="connsiteY5" fmla="*/ 2044840 h 2453208"/>
                      <a:gd name="connsiteX6" fmla="*/ 567733 w 1723293"/>
                      <a:gd name="connsiteY6" fmla="*/ 1924260 h 2453208"/>
                      <a:gd name="connsiteX7" fmla="*/ 291403 w 1723293"/>
                      <a:gd name="connsiteY7" fmla="*/ 0 h 2453208"/>
                      <a:gd name="connsiteX0" fmla="*/ 291403 w 1723293"/>
                      <a:gd name="connsiteY0" fmla="*/ 0 h 2453208"/>
                      <a:gd name="connsiteX1" fmla="*/ 1723293 w 1723293"/>
                      <a:gd name="connsiteY1" fmla="*/ 0 h 2453208"/>
                      <a:gd name="connsiteX2" fmla="*/ 1462037 w 1723293"/>
                      <a:gd name="connsiteY2" fmla="*/ 1703195 h 2453208"/>
                      <a:gd name="connsiteX3" fmla="*/ 864159 w 1723293"/>
                      <a:gd name="connsiteY3" fmla="*/ 2105130 h 2453208"/>
                      <a:gd name="connsiteX4" fmla="*/ 0 w 1723293"/>
                      <a:gd name="connsiteY4" fmla="*/ 2346290 h 2453208"/>
                      <a:gd name="connsiteX5" fmla="*/ 135654 w 1723293"/>
                      <a:gd name="connsiteY5" fmla="*/ 2044840 h 2453208"/>
                      <a:gd name="connsiteX6" fmla="*/ 567733 w 1723293"/>
                      <a:gd name="connsiteY6" fmla="*/ 1924260 h 2453208"/>
                      <a:gd name="connsiteX7" fmla="*/ 291403 w 1723293"/>
                      <a:gd name="connsiteY7" fmla="*/ 0 h 2453208"/>
                      <a:gd name="connsiteX0" fmla="*/ 291403 w 1723293"/>
                      <a:gd name="connsiteY0" fmla="*/ 0 h 2453208"/>
                      <a:gd name="connsiteX1" fmla="*/ 1723293 w 1723293"/>
                      <a:gd name="connsiteY1" fmla="*/ 0 h 2453208"/>
                      <a:gd name="connsiteX2" fmla="*/ 1552473 w 1723293"/>
                      <a:gd name="connsiteY2" fmla="*/ 1034980 h 2453208"/>
                      <a:gd name="connsiteX3" fmla="*/ 1462037 w 1723293"/>
                      <a:gd name="connsiteY3" fmla="*/ 1703195 h 2453208"/>
                      <a:gd name="connsiteX4" fmla="*/ 864159 w 1723293"/>
                      <a:gd name="connsiteY4" fmla="*/ 2105130 h 2453208"/>
                      <a:gd name="connsiteX5" fmla="*/ 0 w 1723293"/>
                      <a:gd name="connsiteY5" fmla="*/ 2346290 h 2453208"/>
                      <a:gd name="connsiteX6" fmla="*/ 135654 w 1723293"/>
                      <a:gd name="connsiteY6" fmla="*/ 2044840 h 2453208"/>
                      <a:gd name="connsiteX7" fmla="*/ 567733 w 1723293"/>
                      <a:gd name="connsiteY7" fmla="*/ 1924260 h 2453208"/>
                      <a:gd name="connsiteX8" fmla="*/ 291403 w 1723293"/>
                      <a:gd name="connsiteY8" fmla="*/ 0 h 2453208"/>
                      <a:gd name="connsiteX0" fmla="*/ 291403 w 1919238"/>
                      <a:gd name="connsiteY0" fmla="*/ 0 h 2453208"/>
                      <a:gd name="connsiteX1" fmla="*/ 1723293 w 1919238"/>
                      <a:gd name="connsiteY1" fmla="*/ 0 h 2453208"/>
                      <a:gd name="connsiteX2" fmla="*/ 1919238 w 1919238"/>
                      <a:gd name="connsiteY2" fmla="*/ 1065125 h 2453208"/>
                      <a:gd name="connsiteX3" fmla="*/ 1462037 w 1919238"/>
                      <a:gd name="connsiteY3" fmla="*/ 1703195 h 2453208"/>
                      <a:gd name="connsiteX4" fmla="*/ 864159 w 1919238"/>
                      <a:gd name="connsiteY4" fmla="*/ 2105130 h 2453208"/>
                      <a:gd name="connsiteX5" fmla="*/ 0 w 1919238"/>
                      <a:gd name="connsiteY5" fmla="*/ 2346290 h 2453208"/>
                      <a:gd name="connsiteX6" fmla="*/ 135654 w 1919238"/>
                      <a:gd name="connsiteY6" fmla="*/ 2044840 h 2453208"/>
                      <a:gd name="connsiteX7" fmla="*/ 567733 w 1919238"/>
                      <a:gd name="connsiteY7" fmla="*/ 1924260 h 2453208"/>
                      <a:gd name="connsiteX8" fmla="*/ 291403 w 1919238"/>
                      <a:gd name="connsiteY8" fmla="*/ 0 h 2453208"/>
                      <a:gd name="connsiteX0" fmla="*/ 291403 w 1940010"/>
                      <a:gd name="connsiteY0" fmla="*/ 0 h 2453208"/>
                      <a:gd name="connsiteX1" fmla="*/ 1723293 w 1940010"/>
                      <a:gd name="connsiteY1" fmla="*/ 0 h 2453208"/>
                      <a:gd name="connsiteX2" fmla="*/ 1919238 w 1940010"/>
                      <a:gd name="connsiteY2" fmla="*/ 1065125 h 2453208"/>
                      <a:gd name="connsiteX3" fmla="*/ 1462037 w 1940010"/>
                      <a:gd name="connsiteY3" fmla="*/ 1703195 h 2453208"/>
                      <a:gd name="connsiteX4" fmla="*/ 864159 w 1940010"/>
                      <a:gd name="connsiteY4" fmla="*/ 2105130 h 2453208"/>
                      <a:gd name="connsiteX5" fmla="*/ 0 w 1940010"/>
                      <a:gd name="connsiteY5" fmla="*/ 2346290 h 2453208"/>
                      <a:gd name="connsiteX6" fmla="*/ 135654 w 1940010"/>
                      <a:gd name="connsiteY6" fmla="*/ 2044840 h 2453208"/>
                      <a:gd name="connsiteX7" fmla="*/ 567733 w 1940010"/>
                      <a:gd name="connsiteY7" fmla="*/ 1924260 h 2453208"/>
                      <a:gd name="connsiteX8" fmla="*/ 291403 w 1940010"/>
                      <a:gd name="connsiteY8" fmla="*/ 0 h 2453208"/>
                      <a:gd name="connsiteX0" fmla="*/ 291403 w 1939235"/>
                      <a:gd name="connsiteY0" fmla="*/ 0 h 2453208"/>
                      <a:gd name="connsiteX1" fmla="*/ 1723293 w 1939235"/>
                      <a:gd name="connsiteY1" fmla="*/ 0 h 2453208"/>
                      <a:gd name="connsiteX2" fmla="*/ 1919238 w 1939235"/>
                      <a:gd name="connsiteY2" fmla="*/ 1065125 h 2453208"/>
                      <a:gd name="connsiteX3" fmla="*/ 1441941 w 1939235"/>
                      <a:gd name="connsiteY3" fmla="*/ 1713244 h 2453208"/>
                      <a:gd name="connsiteX4" fmla="*/ 864159 w 1939235"/>
                      <a:gd name="connsiteY4" fmla="*/ 2105130 h 2453208"/>
                      <a:gd name="connsiteX5" fmla="*/ 0 w 1939235"/>
                      <a:gd name="connsiteY5" fmla="*/ 2346290 h 2453208"/>
                      <a:gd name="connsiteX6" fmla="*/ 135654 w 1939235"/>
                      <a:gd name="connsiteY6" fmla="*/ 2044840 h 2453208"/>
                      <a:gd name="connsiteX7" fmla="*/ 567733 w 1939235"/>
                      <a:gd name="connsiteY7" fmla="*/ 1924260 h 2453208"/>
                      <a:gd name="connsiteX8" fmla="*/ 291403 w 1939235"/>
                      <a:gd name="connsiteY8" fmla="*/ 0 h 2453208"/>
                      <a:gd name="connsiteX0" fmla="*/ 291403 w 1938883"/>
                      <a:gd name="connsiteY0" fmla="*/ 0 h 2453208"/>
                      <a:gd name="connsiteX1" fmla="*/ 1723293 w 1938883"/>
                      <a:gd name="connsiteY1" fmla="*/ 0 h 2453208"/>
                      <a:gd name="connsiteX2" fmla="*/ 1919238 w 1938883"/>
                      <a:gd name="connsiteY2" fmla="*/ 1065125 h 2453208"/>
                      <a:gd name="connsiteX3" fmla="*/ 1441941 w 1938883"/>
                      <a:gd name="connsiteY3" fmla="*/ 1713244 h 2453208"/>
                      <a:gd name="connsiteX4" fmla="*/ 864159 w 1938883"/>
                      <a:gd name="connsiteY4" fmla="*/ 2105130 h 2453208"/>
                      <a:gd name="connsiteX5" fmla="*/ 0 w 1938883"/>
                      <a:gd name="connsiteY5" fmla="*/ 2346290 h 2453208"/>
                      <a:gd name="connsiteX6" fmla="*/ 135654 w 1938883"/>
                      <a:gd name="connsiteY6" fmla="*/ 2044840 h 2453208"/>
                      <a:gd name="connsiteX7" fmla="*/ 567733 w 1938883"/>
                      <a:gd name="connsiteY7" fmla="*/ 1924260 h 2453208"/>
                      <a:gd name="connsiteX8" fmla="*/ 291403 w 1938883"/>
                      <a:gd name="connsiteY8" fmla="*/ 0 h 2453208"/>
                      <a:gd name="connsiteX0" fmla="*/ 291403 w 1938704"/>
                      <a:gd name="connsiteY0" fmla="*/ 0 h 2453208"/>
                      <a:gd name="connsiteX1" fmla="*/ 1723293 w 1938704"/>
                      <a:gd name="connsiteY1" fmla="*/ 0 h 2453208"/>
                      <a:gd name="connsiteX2" fmla="*/ 1919238 w 1938704"/>
                      <a:gd name="connsiteY2" fmla="*/ 1065125 h 2453208"/>
                      <a:gd name="connsiteX3" fmla="*/ 1436916 w 1938704"/>
                      <a:gd name="connsiteY3" fmla="*/ 1693147 h 2453208"/>
                      <a:gd name="connsiteX4" fmla="*/ 864159 w 1938704"/>
                      <a:gd name="connsiteY4" fmla="*/ 2105130 h 2453208"/>
                      <a:gd name="connsiteX5" fmla="*/ 0 w 1938704"/>
                      <a:gd name="connsiteY5" fmla="*/ 2346290 h 2453208"/>
                      <a:gd name="connsiteX6" fmla="*/ 135654 w 1938704"/>
                      <a:gd name="connsiteY6" fmla="*/ 2044840 h 2453208"/>
                      <a:gd name="connsiteX7" fmla="*/ 567733 w 1938704"/>
                      <a:gd name="connsiteY7" fmla="*/ 1924260 h 2453208"/>
                      <a:gd name="connsiteX8" fmla="*/ 291403 w 1938704"/>
                      <a:gd name="connsiteY8" fmla="*/ 0 h 2453208"/>
                      <a:gd name="connsiteX0" fmla="*/ 291403 w 1938704"/>
                      <a:gd name="connsiteY0" fmla="*/ 0 h 2453208"/>
                      <a:gd name="connsiteX1" fmla="*/ 1723293 w 1938704"/>
                      <a:gd name="connsiteY1" fmla="*/ 0 h 2453208"/>
                      <a:gd name="connsiteX2" fmla="*/ 1919238 w 1938704"/>
                      <a:gd name="connsiteY2" fmla="*/ 1065125 h 2453208"/>
                      <a:gd name="connsiteX3" fmla="*/ 1436916 w 1938704"/>
                      <a:gd name="connsiteY3" fmla="*/ 1693147 h 2453208"/>
                      <a:gd name="connsiteX4" fmla="*/ 864159 w 1938704"/>
                      <a:gd name="connsiteY4" fmla="*/ 2105130 h 2453208"/>
                      <a:gd name="connsiteX5" fmla="*/ 0 w 1938704"/>
                      <a:gd name="connsiteY5" fmla="*/ 2346290 h 2453208"/>
                      <a:gd name="connsiteX6" fmla="*/ 135654 w 1938704"/>
                      <a:gd name="connsiteY6" fmla="*/ 2044840 h 2453208"/>
                      <a:gd name="connsiteX7" fmla="*/ 567733 w 1938704"/>
                      <a:gd name="connsiteY7" fmla="*/ 1924260 h 2453208"/>
                      <a:gd name="connsiteX8" fmla="*/ 291403 w 1938704"/>
                      <a:gd name="connsiteY8" fmla="*/ 0 h 2453208"/>
                      <a:gd name="connsiteX0" fmla="*/ 291403 w 1938704"/>
                      <a:gd name="connsiteY0" fmla="*/ 0 h 2453208"/>
                      <a:gd name="connsiteX1" fmla="*/ 1723293 w 1938704"/>
                      <a:gd name="connsiteY1" fmla="*/ 0 h 2453208"/>
                      <a:gd name="connsiteX2" fmla="*/ 1919238 w 1938704"/>
                      <a:gd name="connsiteY2" fmla="*/ 1065125 h 2453208"/>
                      <a:gd name="connsiteX3" fmla="*/ 1436916 w 1938704"/>
                      <a:gd name="connsiteY3" fmla="*/ 1693147 h 2453208"/>
                      <a:gd name="connsiteX4" fmla="*/ 864159 w 1938704"/>
                      <a:gd name="connsiteY4" fmla="*/ 2105130 h 2453208"/>
                      <a:gd name="connsiteX5" fmla="*/ 0 w 1938704"/>
                      <a:gd name="connsiteY5" fmla="*/ 2346290 h 2453208"/>
                      <a:gd name="connsiteX6" fmla="*/ 135654 w 1938704"/>
                      <a:gd name="connsiteY6" fmla="*/ 2044840 h 2453208"/>
                      <a:gd name="connsiteX7" fmla="*/ 567733 w 1938704"/>
                      <a:gd name="connsiteY7" fmla="*/ 1924260 h 2453208"/>
                      <a:gd name="connsiteX8" fmla="*/ 291403 w 1938704"/>
                      <a:gd name="connsiteY8" fmla="*/ 0 h 2453208"/>
                      <a:gd name="connsiteX0" fmla="*/ 291403 w 1932387"/>
                      <a:gd name="connsiteY0" fmla="*/ 0 h 2453208"/>
                      <a:gd name="connsiteX1" fmla="*/ 1723293 w 1932387"/>
                      <a:gd name="connsiteY1" fmla="*/ 0 h 2453208"/>
                      <a:gd name="connsiteX2" fmla="*/ 1919238 w 1932387"/>
                      <a:gd name="connsiteY2" fmla="*/ 1065125 h 2453208"/>
                      <a:gd name="connsiteX3" fmla="*/ 1436916 w 1932387"/>
                      <a:gd name="connsiteY3" fmla="*/ 1693147 h 2453208"/>
                      <a:gd name="connsiteX4" fmla="*/ 864159 w 1932387"/>
                      <a:gd name="connsiteY4" fmla="*/ 2105130 h 2453208"/>
                      <a:gd name="connsiteX5" fmla="*/ 0 w 1932387"/>
                      <a:gd name="connsiteY5" fmla="*/ 2346290 h 2453208"/>
                      <a:gd name="connsiteX6" fmla="*/ 135654 w 1932387"/>
                      <a:gd name="connsiteY6" fmla="*/ 2044840 h 2453208"/>
                      <a:gd name="connsiteX7" fmla="*/ 567733 w 1932387"/>
                      <a:gd name="connsiteY7" fmla="*/ 1924260 h 2453208"/>
                      <a:gd name="connsiteX8" fmla="*/ 291403 w 1932387"/>
                      <a:gd name="connsiteY8" fmla="*/ 0 h 2453208"/>
                      <a:gd name="connsiteX0" fmla="*/ 291403 w 1932262"/>
                      <a:gd name="connsiteY0" fmla="*/ 0 h 2453208"/>
                      <a:gd name="connsiteX1" fmla="*/ 1723293 w 1932262"/>
                      <a:gd name="connsiteY1" fmla="*/ 0 h 2453208"/>
                      <a:gd name="connsiteX2" fmla="*/ 1919238 w 1932262"/>
                      <a:gd name="connsiteY2" fmla="*/ 1065125 h 2453208"/>
                      <a:gd name="connsiteX3" fmla="*/ 1436916 w 1932262"/>
                      <a:gd name="connsiteY3" fmla="*/ 1693147 h 2453208"/>
                      <a:gd name="connsiteX4" fmla="*/ 864159 w 1932262"/>
                      <a:gd name="connsiteY4" fmla="*/ 2105130 h 2453208"/>
                      <a:gd name="connsiteX5" fmla="*/ 0 w 1932262"/>
                      <a:gd name="connsiteY5" fmla="*/ 2346290 h 2453208"/>
                      <a:gd name="connsiteX6" fmla="*/ 135654 w 1932262"/>
                      <a:gd name="connsiteY6" fmla="*/ 2044840 h 2453208"/>
                      <a:gd name="connsiteX7" fmla="*/ 567733 w 1932262"/>
                      <a:gd name="connsiteY7" fmla="*/ 1924260 h 2453208"/>
                      <a:gd name="connsiteX8" fmla="*/ 291403 w 1932262"/>
                      <a:gd name="connsiteY8" fmla="*/ 0 h 2453208"/>
                      <a:gd name="connsiteX0" fmla="*/ 291403 w 2175469"/>
                      <a:gd name="connsiteY0" fmla="*/ 0 h 2453208"/>
                      <a:gd name="connsiteX1" fmla="*/ 2175469 w 2175469"/>
                      <a:gd name="connsiteY1" fmla="*/ 356716 h 2453208"/>
                      <a:gd name="connsiteX2" fmla="*/ 1919238 w 2175469"/>
                      <a:gd name="connsiteY2" fmla="*/ 1065125 h 2453208"/>
                      <a:gd name="connsiteX3" fmla="*/ 1436916 w 2175469"/>
                      <a:gd name="connsiteY3" fmla="*/ 1693147 h 2453208"/>
                      <a:gd name="connsiteX4" fmla="*/ 864159 w 2175469"/>
                      <a:gd name="connsiteY4" fmla="*/ 2105130 h 2453208"/>
                      <a:gd name="connsiteX5" fmla="*/ 0 w 2175469"/>
                      <a:gd name="connsiteY5" fmla="*/ 2346290 h 2453208"/>
                      <a:gd name="connsiteX6" fmla="*/ 135654 w 2175469"/>
                      <a:gd name="connsiteY6" fmla="*/ 2044840 h 2453208"/>
                      <a:gd name="connsiteX7" fmla="*/ 567733 w 2175469"/>
                      <a:gd name="connsiteY7" fmla="*/ 1924260 h 2453208"/>
                      <a:gd name="connsiteX8" fmla="*/ 291403 w 2175469"/>
                      <a:gd name="connsiteY8" fmla="*/ 0 h 2453208"/>
                      <a:gd name="connsiteX0" fmla="*/ 291403 w 2215117"/>
                      <a:gd name="connsiteY0" fmla="*/ 0 h 2453208"/>
                      <a:gd name="connsiteX1" fmla="*/ 2175469 w 2215117"/>
                      <a:gd name="connsiteY1" fmla="*/ 356716 h 2453208"/>
                      <a:gd name="connsiteX2" fmla="*/ 1919238 w 2215117"/>
                      <a:gd name="connsiteY2" fmla="*/ 1065125 h 2453208"/>
                      <a:gd name="connsiteX3" fmla="*/ 1436916 w 2215117"/>
                      <a:gd name="connsiteY3" fmla="*/ 1693147 h 2453208"/>
                      <a:gd name="connsiteX4" fmla="*/ 864159 w 2215117"/>
                      <a:gd name="connsiteY4" fmla="*/ 2105130 h 2453208"/>
                      <a:gd name="connsiteX5" fmla="*/ 0 w 2215117"/>
                      <a:gd name="connsiteY5" fmla="*/ 2346290 h 2453208"/>
                      <a:gd name="connsiteX6" fmla="*/ 135654 w 2215117"/>
                      <a:gd name="connsiteY6" fmla="*/ 2044840 h 2453208"/>
                      <a:gd name="connsiteX7" fmla="*/ 567733 w 2215117"/>
                      <a:gd name="connsiteY7" fmla="*/ 1924260 h 2453208"/>
                      <a:gd name="connsiteX8" fmla="*/ 291403 w 2215117"/>
                      <a:gd name="connsiteY8" fmla="*/ 0 h 2453208"/>
                      <a:gd name="connsiteX0" fmla="*/ 291403 w 2217798"/>
                      <a:gd name="connsiteY0" fmla="*/ 0 h 2453208"/>
                      <a:gd name="connsiteX1" fmla="*/ 2175469 w 2217798"/>
                      <a:gd name="connsiteY1" fmla="*/ 356716 h 2453208"/>
                      <a:gd name="connsiteX2" fmla="*/ 1919238 w 2217798"/>
                      <a:gd name="connsiteY2" fmla="*/ 1065125 h 2453208"/>
                      <a:gd name="connsiteX3" fmla="*/ 1436916 w 2217798"/>
                      <a:gd name="connsiteY3" fmla="*/ 1693147 h 2453208"/>
                      <a:gd name="connsiteX4" fmla="*/ 864159 w 2217798"/>
                      <a:gd name="connsiteY4" fmla="*/ 2105130 h 2453208"/>
                      <a:gd name="connsiteX5" fmla="*/ 0 w 2217798"/>
                      <a:gd name="connsiteY5" fmla="*/ 2346290 h 2453208"/>
                      <a:gd name="connsiteX6" fmla="*/ 135654 w 2217798"/>
                      <a:gd name="connsiteY6" fmla="*/ 2044840 h 2453208"/>
                      <a:gd name="connsiteX7" fmla="*/ 567733 w 2217798"/>
                      <a:gd name="connsiteY7" fmla="*/ 1924260 h 2453208"/>
                      <a:gd name="connsiteX8" fmla="*/ 291403 w 2217798"/>
                      <a:gd name="connsiteY8" fmla="*/ 0 h 2453208"/>
                      <a:gd name="connsiteX0" fmla="*/ 291403 w 2217798"/>
                      <a:gd name="connsiteY0" fmla="*/ 0 h 2453208"/>
                      <a:gd name="connsiteX1" fmla="*/ 1165611 w 2217798"/>
                      <a:gd name="connsiteY1" fmla="*/ 165798 h 2453208"/>
                      <a:gd name="connsiteX2" fmla="*/ 2175469 w 2217798"/>
                      <a:gd name="connsiteY2" fmla="*/ 356716 h 2453208"/>
                      <a:gd name="connsiteX3" fmla="*/ 1919238 w 2217798"/>
                      <a:gd name="connsiteY3" fmla="*/ 1065125 h 2453208"/>
                      <a:gd name="connsiteX4" fmla="*/ 1436916 w 2217798"/>
                      <a:gd name="connsiteY4" fmla="*/ 1693147 h 2453208"/>
                      <a:gd name="connsiteX5" fmla="*/ 864159 w 2217798"/>
                      <a:gd name="connsiteY5" fmla="*/ 2105130 h 2453208"/>
                      <a:gd name="connsiteX6" fmla="*/ 0 w 2217798"/>
                      <a:gd name="connsiteY6" fmla="*/ 2346290 h 2453208"/>
                      <a:gd name="connsiteX7" fmla="*/ 135654 w 2217798"/>
                      <a:gd name="connsiteY7" fmla="*/ 2044840 h 2453208"/>
                      <a:gd name="connsiteX8" fmla="*/ 567733 w 2217798"/>
                      <a:gd name="connsiteY8" fmla="*/ 1924260 h 2453208"/>
                      <a:gd name="connsiteX9" fmla="*/ 291403 w 2217798"/>
                      <a:gd name="connsiteY9" fmla="*/ 0 h 2453208"/>
                      <a:gd name="connsiteX0" fmla="*/ 291403 w 2217798"/>
                      <a:gd name="connsiteY0" fmla="*/ 1170633 h 3623841"/>
                      <a:gd name="connsiteX1" fmla="*/ 532565 w 2217798"/>
                      <a:gd name="connsiteY1" fmla="*/ 0 h 3623841"/>
                      <a:gd name="connsiteX2" fmla="*/ 2175469 w 2217798"/>
                      <a:gd name="connsiteY2" fmla="*/ 1527349 h 3623841"/>
                      <a:gd name="connsiteX3" fmla="*/ 1919238 w 2217798"/>
                      <a:gd name="connsiteY3" fmla="*/ 2235758 h 3623841"/>
                      <a:gd name="connsiteX4" fmla="*/ 1436916 w 2217798"/>
                      <a:gd name="connsiteY4" fmla="*/ 2863780 h 3623841"/>
                      <a:gd name="connsiteX5" fmla="*/ 864159 w 2217798"/>
                      <a:gd name="connsiteY5" fmla="*/ 3275763 h 3623841"/>
                      <a:gd name="connsiteX6" fmla="*/ 0 w 2217798"/>
                      <a:gd name="connsiteY6" fmla="*/ 3516923 h 3623841"/>
                      <a:gd name="connsiteX7" fmla="*/ 135654 w 2217798"/>
                      <a:gd name="connsiteY7" fmla="*/ 3215473 h 3623841"/>
                      <a:gd name="connsiteX8" fmla="*/ 567733 w 2217798"/>
                      <a:gd name="connsiteY8" fmla="*/ 3094893 h 3623841"/>
                      <a:gd name="connsiteX9" fmla="*/ 291403 w 2217798"/>
                      <a:gd name="connsiteY9" fmla="*/ 1170633 h 3623841"/>
                      <a:gd name="connsiteX0" fmla="*/ 291403 w 2217798"/>
                      <a:gd name="connsiteY0" fmla="*/ 1170633 h 3623841"/>
                      <a:gd name="connsiteX1" fmla="*/ 532565 w 2217798"/>
                      <a:gd name="connsiteY1" fmla="*/ 0 h 3623841"/>
                      <a:gd name="connsiteX2" fmla="*/ 2175469 w 2217798"/>
                      <a:gd name="connsiteY2" fmla="*/ 1527349 h 3623841"/>
                      <a:gd name="connsiteX3" fmla="*/ 1919238 w 2217798"/>
                      <a:gd name="connsiteY3" fmla="*/ 2235758 h 3623841"/>
                      <a:gd name="connsiteX4" fmla="*/ 1436916 w 2217798"/>
                      <a:gd name="connsiteY4" fmla="*/ 2863780 h 3623841"/>
                      <a:gd name="connsiteX5" fmla="*/ 864159 w 2217798"/>
                      <a:gd name="connsiteY5" fmla="*/ 3275763 h 3623841"/>
                      <a:gd name="connsiteX6" fmla="*/ 0 w 2217798"/>
                      <a:gd name="connsiteY6" fmla="*/ 3516923 h 3623841"/>
                      <a:gd name="connsiteX7" fmla="*/ 135654 w 2217798"/>
                      <a:gd name="connsiteY7" fmla="*/ 3215473 h 3623841"/>
                      <a:gd name="connsiteX8" fmla="*/ 567733 w 2217798"/>
                      <a:gd name="connsiteY8" fmla="*/ 3094893 h 3623841"/>
                      <a:gd name="connsiteX9" fmla="*/ 291403 w 2217798"/>
                      <a:gd name="connsiteY9" fmla="*/ 1170633 h 3623841"/>
                      <a:gd name="connsiteX0" fmla="*/ 291403 w 2213292"/>
                      <a:gd name="connsiteY0" fmla="*/ 1170633 h 3623841"/>
                      <a:gd name="connsiteX1" fmla="*/ 532565 w 2213292"/>
                      <a:gd name="connsiteY1" fmla="*/ 0 h 3623841"/>
                      <a:gd name="connsiteX2" fmla="*/ 2170445 w 2213292"/>
                      <a:gd name="connsiteY2" fmla="*/ 1507252 h 3623841"/>
                      <a:gd name="connsiteX3" fmla="*/ 1919238 w 2213292"/>
                      <a:gd name="connsiteY3" fmla="*/ 2235758 h 3623841"/>
                      <a:gd name="connsiteX4" fmla="*/ 1436916 w 2213292"/>
                      <a:gd name="connsiteY4" fmla="*/ 2863780 h 3623841"/>
                      <a:gd name="connsiteX5" fmla="*/ 864159 w 2213292"/>
                      <a:gd name="connsiteY5" fmla="*/ 3275763 h 3623841"/>
                      <a:gd name="connsiteX6" fmla="*/ 0 w 2213292"/>
                      <a:gd name="connsiteY6" fmla="*/ 3516923 h 3623841"/>
                      <a:gd name="connsiteX7" fmla="*/ 135654 w 2213292"/>
                      <a:gd name="connsiteY7" fmla="*/ 3215473 h 3623841"/>
                      <a:gd name="connsiteX8" fmla="*/ 567733 w 2213292"/>
                      <a:gd name="connsiteY8" fmla="*/ 3094893 h 3623841"/>
                      <a:gd name="connsiteX9" fmla="*/ 291403 w 2213292"/>
                      <a:gd name="connsiteY9" fmla="*/ 1170633 h 3623841"/>
                      <a:gd name="connsiteX0" fmla="*/ 291403 w 2114143"/>
                      <a:gd name="connsiteY0" fmla="*/ 1170633 h 3623841"/>
                      <a:gd name="connsiteX1" fmla="*/ 532565 w 2114143"/>
                      <a:gd name="connsiteY1" fmla="*/ 0 h 3623841"/>
                      <a:gd name="connsiteX2" fmla="*/ 2054889 w 2114143"/>
                      <a:gd name="connsiteY2" fmla="*/ 1381647 h 3623841"/>
                      <a:gd name="connsiteX3" fmla="*/ 1919238 w 2114143"/>
                      <a:gd name="connsiteY3" fmla="*/ 2235758 h 3623841"/>
                      <a:gd name="connsiteX4" fmla="*/ 1436916 w 2114143"/>
                      <a:gd name="connsiteY4" fmla="*/ 2863780 h 3623841"/>
                      <a:gd name="connsiteX5" fmla="*/ 864159 w 2114143"/>
                      <a:gd name="connsiteY5" fmla="*/ 3275763 h 3623841"/>
                      <a:gd name="connsiteX6" fmla="*/ 0 w 2114143"/>
                      <a:gd name="connsiteY6" fmla="*/ 3516923 h 3623841"/>
                      <a:gd name="connsiteX7" fmla="*/ 135654 w 2114143"/>
                      <a:gd name="connsiteY7" fmla="*/ 3215473 h 3623841"/>
                      <a:gd name="connsiteX8" fmla="*/ 567733 w 2114143"/>
                      <a:gd name="connsiteY8" fmla="*/ 3094893 h 3623841"/>
                      <a:gd name="connsiteX9" fmla="*/ 291403 w 2114143"/>
                      <a:gd name="connsiteY9" fmla="*/ 1170633 h 3623841"/>
                      <a:gd name="connsiteX0" fmla="*/ 291403 w 2209251"/>
                      <a:gd name="connsiteY0" fmla="*/ 1170633 h 3623841"/>
                      <a:gd name="connsiteX1" fmla="*/ 532565 w 2209251"/>
                      <a:gd name="connsiteY1" fmla="*/ 0 h 3623841"/>
                      <a:gd name="connsiteX2" fmla="*/ 2054889 w 2209251"/>
                      <a:gd name="connsiteY2" fmla="*/ 1381647 h 3623841"/>
                      <a:gd name="connsiteX3" fmla="*/ 1919238 w 2209251"/>
                      <a:gd name="connsiteY3" fmla="*/ 2235758 h 3623841"/>
                      <a:gd name="connsiteX4" fmla="*/ 1436916 w 2209251"/>
                      <a:gd name="connsiteY4" fmla="*/ 2863780 h 3623841"/>
                      <a:gd name="connsiteX5" fmla="*/ 864159 w 2209251"/>
                      <a:gd name="connsiteY5" fmla="*/ 3275763 h 3623841"/>
                      <a:gd name="connsiteX6" fmla="*/ 0 w 2209251"/>
                      <a:gd name="connsiteY6" fmla="*/ 3516923 h 3623841"/>
                      <a:gd name="connsiteX7" fmla="*/ 135654 w 2209251"/>
                      <a:gd name="connsiteY7" fmla="*/ 3215473 h 3623841"/>
                      <a:gd name="connsiteX8" fmla="*/ 567733 w 2209251"/>
                      <a:gd name="connsiteY8" fmla="*/ 3094893 h 3623841"/>
                      <a:gd name="connsiteX9" fmla="*/ 291403 w 2209251"/>
                      <a:gd name="connsiteY9" fmla="*/ 1170633 h 3623841"/>
                      <a:gd name="connsiteX0" fmla="*/ 291403 w 2215920"/>
                      <a:gd name="connsiteY0" fmla="*/ 1170633 h 3623841"/>
                      <a:gd name="connsiteX1" fmla="*/ 532565 w 2215920"/>
                      <a:gd name="connsiteY1" fmla="*/ 0 h 3623841"/>
                      <a:gd name="connsiteX2" fmla="*/ 2054889 w 2215920"/>
                      <a:gd name="connsiteY2" fmla="*/ 1381647 h 3623841"/>
                      <a:gd name="connsiteX3" fmla="*/ 1919238 w 2215920"/>
                      <a:gd name="connsiteY3" fmla="*/ 2235758 h 3623841"/>
                      <a:gd name="connsiteX4" fmla="*/ 1436916 w 2215920"/>
                      <a:gd name="connsiteY4" fmla="*/ 2863780 h 3623841"/>
                      <a:gd name="connsiteX5" fmla="*/ 864159 w 2215920"/>
                      <a:gd name="connsiteY5" fmla="*/ 3275763 h 3623841"/>
                      <a:gd name="connsiteX6" fmla="*/ 0 w 2215920"/>
                      <a:gd name="connsiteY6" fmla="*/ 3516923 h 3623841"/>
                      <a:gd name="connsiteX7" fmla="*/ 135654 w 2215920"/>
                      <a:gd name="connsiteY7" fmla="*/ 3215473 h 3623841"/>
                      <a:gd name="connsiteX8" fmla="*/ 567733 w 2215920"/>
                      <a:gd name="connsiteY8" fmla="*/ 3094893 h 3623841"/>
                      <a:gd name="connsiteX9" fmla="*/ 291403 w 2215920"/>
                      <a:gd name="connsiteY9" fmla="*/ 1170633 h 3623841"/>
                      <a:gd name="connsiteX0" fmla="*/ 291403 w 2219964"/>
                      <a:gd name="connsiteY0" fmla="*/ 1170633 h 3623841"/>
                      <a:gd name="connsiteX1" fmla="*/ 532565 w 2219964"/>
                      <a:gd name="connsiteY1" fmla="*/ 0 h 3623841"/>
                      <a:gd name="connsiteX2" fmla="*/ 2054889 w 2219964"/>
                      <a:gd name="connsiteY2" fmla="*/ 1381647 h 3623841"/>
                      <a:gd name="connsiteX3" fmla="*/ 1919238 w 2219964"/>
                      <a:gd name="connsiteY3" fmla="*/ 2235758 h 3623841"/>
                      <a:gd name="connsiteX4" fmla="*/ 1436916 w 2219964"/>
                      <a:gd name="connsiteY4" fmla="*/ 2863780 h 3623841"/>
                      <a:gd name="connsiteX5" fmla="*/ 864159 w 2219964"/>
                      <a:gd name="connsiteY5" fmla="*/ 3275763 h 3623841"/>
                      <a:gd name="connsiteX6" fmla="*/ 0 w 2219964"/>
                      <a:gd name="connsiteY6" fmla="*/ 3516923 h 3623841"/>
                      <a:gd name="connsiteX7" fmla="*/ 135654 w 2219964"/>
                      <a:gd name="connsiteY7" fmla="*/ 3215473 h 3623841"/>
                      <a:gd name="connsiteX8" fmla="*/ 567733 w 2219964"/>
                      <a:gd name="connsiteY8" fmla="*/ 3094893 h 3623841"/>
                      <a:gd name="connsiteX9" fmla="*/ 291403 w 2219964"/>
                      <a:gd name="connsiteY9" fmla="*/ 1170633 h 3623841"/>
                      <a:gd name="connsiteX0" fmla="*/ 291403 w 2219964"/>
                      <a:gd name="connsiteY0" fmla="*/ 1170633 h 3623841"/>
                      <a:gd name="connsiteX1" fmla="*/ 532565 w 2219964"/>
                      <a:gd name="connsiteY1" fmla="*/ 0 h 3623841"/>
                      <a:gd name="connsiteX2" fmla="*/ 2054889 w 2219964"/>
                      <a:gd name="connsiteY2" fmla="*/ 1381647 h 3623841"/>
                      <a:gd name="connsiteX3" fmla="*/ 1919238 w 2219964"/>
                      <a:gd name="connsiteY3" fmla="*/ 2235758 h 3623841"/>
                      <a:gd name="connsiteX4" fmla="*/ 1436916 w 2219964"/>
                      <a:gd name="connsiteY4" fmla="*/ 2863780 h 3623841"/>
                      <a:gd name="connsiteX5" fmla="*/ 864159 w 2219964"/>
                      <a:gd name="connsiteY5" fmla="*/ 3275763 h 3623841"/>
                      <a:gd name="connsiteX6" fmla="*/ 0 w 2219964"/>
                      <a:gd name="connsiteY6" fmla="*/ 3516923 h 3623841"/>
                      <a:gd name="connsiteX7" fmla="*/ 135654 w 2219964"/>
                      <a:gd name="connsiteY7" fmla="*/ 3215473 h 3623841"/>
                      <a:gd name="connsiteX8" fmla="*/ 567733 w 2219964"/>
                      <a:gd name="connsiteY8" fmla="*/ 3094893 h 3623841"/>
                      <a:gd name="connsiteX9" fmla="*/ 291403 w 2219964"/>
                      <a:gd name="connsiteY9" fmla="*/ 1170633 h 3623841"/>
                      <a:gd name="connsiteX0" fmla="*/ 291403 w 2219964"/>
                      <a:gd name="connsiteY0" fmla="*/ 1170633 h 3623841"/>
                      <a:gd name="connsiteX1" fmla="*/ 532565 w 2219964"/>
                      <a:gd name="connsiteY1" fmla="*/ 0 h 3623841"/>
                      <a:gd name="connsiteX2" fmla="*/ 2054889 w 2219964"/>
                      <a:gd name="connsiteY2" fmla="*/ 1381647 h 3623841"/>
                      <a:gd name="connsiteX3" fmla="*/ 1919238 w 2219964"/>
                      <a:gd name="connsiteY3" fmla="*/ 2235758 h 3623841"/>
                      <a:gd name="connsiteX4" fmla="*/ 1436916 w 2219964"/>
                      <a:gd name="connsiteY4" fmla="*/ 2863780 h 3623841"/>
                      <a:gd name="connsiteX5" fmla="*/ 864159 w 2219964"/>
                      <a:gd name="connsiteY5" fmla="*/ 3275763 h 3623841"/>
                      <a:gd name="connsiteX6" fmla="*/ 0 w 2219964"/>
                      <a:gd name="connsiteY6" fmla="*/ 3516923 h 3623841"/>
                      <a:gd name="connsiteX7" fmla="*/ 135654 w 2219964"/>
                      <a:gd name="connsiteY7" fmla="*/ 3215473 h 3623841"/>
                      <a:gd name="connsiteX8" fmla="*/ 567733 w 2219964"/>
                      <a:gd name="connsiteY8" fmla="*/ 3094893 h 3623841"/>
                      <a:gd name="connsiteX9" fmla="*/ 291403 w 2219964"/>
                      <a:gd name="connsiteY9" fmla="*/ 1170633 h 3623841"/>
                      <a:gd name="connsiteX0" fmla="*/ 291403 w 2219964"/>
                      <a:gd name="connsiteY0" fmla="*/ 1170633 h 3623841"/>
                      <a:gd name="connsiteX1" fmla="*/ 532565 w 2219964"/>
                      <a:gd name="connsiteY1" fmla="*/ 0 h 3623841"/>
                      <a:gd name="connsiteX2" fmla="*/ 2054889 w 2219964"/>
                      <a:gd name="connsiteY2" fmla="*/ 1381647 h 3623841"/>
                      <a:gd name="connsiteX3" fmla="*/ 1919238 w 2219964"/>
                      <a:gd name="connsiteY3" fmla="*/ 2235758 h 3623841"/>
                      <a:gd name="connsiteX4" fmla="*/ 1436916 w 2219964"/>
                      <a:gd name="connsiteY4" fmla="*/ 2863780 h 3623841"/>
                      <a:gd name="connsiteX5" fmla="*/ 864159 w 2219964"/>
                      <a:gd name="connsiteY5" fmla="*/ 3275763 h 3623841"/>
                      <a:gd name="connsiteX6" fmla="*/ 0 w 2219964"/>
                      <a:gd name="connsiteY6" fmla="*/ 3516923 h 3623841"/>
                      <a:gd name="connsiteX7" fmla="*/ 135654 w 2219964"/>
                      <a:gd name="connsiteY7" fmla="*/ 3215473 h 3623841"/>
                      <a:gd name="connsiteX8" fmla="*/ 567733 w 2219964"/>
                      <a:gd name="connsiteY8" fmla="*/ 3094893 h 3623841"/>
                      <a:gd name="connsiteX9" fmla="*/ 291403 w 2219964"/>
                      <a:gd name="connsiteY9" fmla="*/ 1170633 h 3623841"/>
                      <a:gd name="connsiteX0" fmla="*/ 291403 w 2219964"/>
                      <a:gd name="connsiteY0" fmla="*/ 1170633 h 3623841"/>
                      <a:gd name="connsiteX1" fmla="*/ 532565 w 2219964"/>
                      <a:gd name="connsiteY1" fmla="*/ 0 h 3623841"/>
                      <a:gd name="connsiteX2" fmla="*/ 2054889 w 2219964"/>
                      <a:gd name="connsiteY2" fmla="*/ 1381647 h 3623841"/>
                      <a:gd name="connsiteX3" fmla="*/ 1919238 w 2219964"/>
                      <a:gd name="connsiteY3" fmla="*/ 2235758 h 3623841"/>
                      <a:gd name="connsiteX4" fmla="*/ 1436916 w 2219964"/>
                      <a:gd name="connsiteY4" fmla="*/ 2863780 h 3623841"/>
                      <a:gd name="connsiteX5" fmla="*/ 864159 w 2219964"/>
                      <a:gd name="connsiteY5" fmla="*/ 3275763 h 3623841"/>
                      <a:gd name="connsiteX6" fmla="*/ 0 w 2219964"/>
                      <a:gd name="connsiteY6" fmla="*/ 3516923 h 3623841"/>
                      <a:gd name="connsiteX7" fmla="*/ 135654 w 2219964"/>
                      <a:gd name="connsiteY7" fmla="*/ 3215473 h 3623841"/>
                      <a:gd name="connsiteX8" fmla="*/ 567733 w 2219964"/>
                      <a:gd name="connsiteY8" fmla="*/ 3094893 h 3623841"/>
                      <a:gd name="connsiteX9" fmla="*/ 291403 w 2219964"/>
                      <a:gd name="connsiteY9" fmla="*/ 1170633 h 3623841"/>
                      <a:gd name="connsiteX0" fmla="*/ 211016 w 2219964"/>
                      <a:gd name="connsiteY0" fmla="*/ 120580 h 3623841"/>
                      <a:gd name="connsiteX1" fmla="*/ 532565 w 2219964"/>
                      <a:gd name="connsiteY1" fmla="*/ 0 h 3623841"/>
                      <a:gd name="connsiteX2" fmla="*/ 2054889 w 2219964"/>
                      <a:gd name="connsiteY2" fmla="*/ 1381647 h 3623841"/>
                      <a:gd name="connsiteX3" fmla="*/ 1919238 w 2219964"/>
                      <a:gd name="connsiteY3" fmla="*/ 2235758 h 3623841"/>
                      <a:gd name="connsiteX4" fmla="*/ 1436916 w 2219964"/>
                      <a:gd name="connsiteY4" fmla="*/ 2863780 h 3623841"/>
                      <a:gd name="connsiteX5" fmla="*/ 864159 w 2219964"/>
                      <a:gd name="connsiteY5" fmla="*/ 3275763 h 3623841"/>
                      <a:gd name="connsiteX6" fmla="*/ 0 w 2219964"/>
                      <a:gd name="connsiteY6" fmla="*/ 3516923 h 3623841"/>
                      <a:gd name="connsiteX7" fmla="*/ 135654 w 2219964"/>
                      <a:gd name="connsiteY7" fmla="*/ 3215473 h 3623841"/>
                      <a:gd name="connsiteX8" fmla="*/ 567733 w 2219964"/>
                      <a:gd name="connsiteY8" fmla="*/ 3094893 h 3623841"/>
                      <a:gd name="connsiteX9" fmla="*/ 211016 w 2219964"/>
                      <a:gd name="connsiteY9" fmla="*/ 120580 h 3623841"/>
                      <a:gd name="connsiteX0" fmla="*/ 211016 w 2219964"/>
                      <a:gd name="connsiteY0" fmla="*/ 120580 h 3623841"/>
                      <a:gd name="connsiteX1" fmla="*/ 532565 w 2219964"/>
                      <a:gd name="connsiteY1" fmla="*/ 0 h 3623841"/>
                      <a:gd name="connsiteX2" fmla="*/ 2054889 w 2219964"/>
                      <a:gd name="connsiteY2" fmla="*/ 1381647 h 3623841"/>
                      <a:gd name="connsiteX3" fmla="*/ 1919238 w 2219964"/>
                      <a:gd name="connsiteY3" fmla="*/ 2235758 h 3623841"/>
                      <a:gd name="connsiteX4" fmla="*/ 1436916 w 2219964"/>
                      <a:gd name="connsiteY4" fmla="*/ 2863780 h 3623841"/>
                      <a:gd name="connsiteX5" fmla="*/ 864159 w 2219964"/>
                      <a:gd name="connsiteY5" fmla="*/ 3275763 h 3623841"/>
                      <a:gd name="connsiteX6" fmla="*/ 0 w 2219964"/>
                      <a:gd name="connsiteY6" fmla="*/ 3516923 h 3623841"/>
                      <a:gd name="connsiteX7" fmla="*/ 135654 w 2219964"/>
                      <a:gd name="connsiteY7" fmla="*/ 3215473 h 3623841"/>
                      <a:gd name="connsiteX8" fmla="*/ 567733 w 2219964"/>
                      <a:gd name="connsiteY8" fmla="*/ 3094893 h 3623841"/>
                      <a:gd name="connsiteX9" fmla="*/ 211016 w 2219964"/>
                      <a:gd name="connsiteY9" fmla="*/ 120580 h 3623841"/>
                      <a:gd name="connsiteX0" fmla="*/ 211016 w 2219964"/>
                      <a:gd name="connsiteY0" fmla="*/ 120580 h 3623841"/>
                      <a:gd name="connsiteX1" fmla="*/ 532565 w 2219964"/>
                      <a:gd name="connsiteY1" fmla="*/ 0 h 3623841"/>
                      <a:gd name="connsiteX2" fmla="*/ 2054889 w 2219964"/>
                      <a:gd name="connsiteY2" fmla="*/ 1381647 h 3623841"/>
                      <a:gd name="connsiteX3" fmla="*/ 1919238 w 2219964"/>
                      <a:gd name="connsiteY3" fmla="*/ 2235758 h 3623841"/>
                      <a:gd name="connsiteX4" fmla="*/ 1436916 w 2219964"/>
                      <a:gd name="connsiteY4" fmla="*/ 2863780 h 3623841"/>
                      <a:gd name="connsiteX5" fmla="*/ 864159 w 2219964"/>
                      <a:gd name="connsiteY5" fmla="*/ 3275763 h 3623841"/>
                      <a:gd name="connsiteX6" fmla="*/ 0 w 2219964"/>
                      <a:gd name="connsiteY6" fmla="*/ 3516923 h 3623841"/>
                      <a:gd name="connsiteX7" fmla="*/ 135654 w 2219964"/>
                      <a:gd name="connsiteY7" fmla="*/ 3215473 h 3623841"/>
                      <a:gd name="connsiteX8" fmla="*/ 567733 w 2219964"/>
                      <a:gd name="connsiteY8" fmla="*/ 3094893 h 3623841"/>
                      <a:gd name="connsiteX9" fmla="*/ 211016 w 2219964"/>
                      <a:gd name="connsiteY9" fmla="*/ 120580 h 3623841"/>
                      <a:gd name="connsiteX0" fmla="*/ 211016 w 2219964"/>
                      <a:gd name="connsiteY0" fmla="*/ 120580 h 3623841"/>
                      <a:gd name="connsiteX1" fmla="*/ 532565 w 2219964"/>
                      <a:gd name="connsiteY1" fmla="*/ 0 h 3623841"/>
                      <a:gd name="connsiteX2" fmla="*/ 2054889 w 2219964"/>
                      <a:gd name="connsiteY2" fmla="*/ 1381647 h 3623841"/>
                      <a:gd name="connsiteX3" fmla="*/ 1919238 w 2219964"/>
                      <a:gd name="connsiteY3" fmla="*/ 2235758 h 3623841"/>
                      <a:gd name="connsiteX4" fmla="*/ 1436916 w 2219964"/>
                      <a:gd name="connsiteY4" fmla="*/ 2863780 h 3623841"/>
                      <a:gd name="connsiteX5" fmla="*/ 864159 w 2219964"/>
                      <a:gd name="connsiteY5" fmla="*/ 3275763 h 3623841"/>
                      <a:gd name="connsiteX6" fmla="*/ 0 w 2219964"/>
                      <a:gd name="connsiteY6" fmla="*/ 3516923 h 3623841"/>
                      <a:gd name="connsiteX7" fmla="*/ 135654 w 2219964"/>
                      <a:gd name="connsiteY7" fmla="*/ 3215473 h 3623841"/>
                      <a:gd name="connsiteX8" fmla="*/ 567733 w 2219964"/>
                      <a:gd name="connsiteY8" fmla="*/ 3094893 h 3623841"/>
                      <a:gd name="connsiteX9" fmla="*/ 211016 w 2219964"/>
                      <a:gd name="connsiteY9" fmla="*/ 120580 h 3623841"/>
                      <a:gd name="connsiteX0" fmla="*/ 211016 w 2219964"/>
                      <a:gd name="connsiteY0" fmla="*/ 138966 h 3642227"/>
                      <a:gd name="connsiteX1" fmla="*/ 532565 w 2219964"/>
                      <a:gd name="connsiteY1" fmla="*/ 18386 h 3642227"/>
                      <a:gd name="connsiteX2" fmla="*/ 2054889 w 2219964"/>
                      <a:gd name="connsiteY2" fmla="*/ 1400033 h 3642227"/>
                      <a:gd name="connsiteX3" fmla="*/ 1919238 w 2219964"/>
                      <a:gd name="connsiteY3" fmla="*/ 2254144 h 3642227"/>
                      <a:gd name="connsiteX4" fmla="*/ 1436916 w 2219964"/>
                      <a:gd name="connsiteY4" fmla="*/ 2882166 h 3642227"/>
                      <a:gd name="connsiteX5" fmla="*/ 864159 w 2219964"/>
                      <a:gd name="connsiteY5" fmla="*/ 3294149 h 3642227"/>
                      <a:gd name="connsiteX6" fmla="*/ 0 w 2219964"/>
                      <a:gd name="connsiteY6" fmla="*/ 3535309 h 3642227"/>
                      <a:gd name="connsiteX7" fmla="*/ 135654 w 2219964"/>
                      <a:gd name="connsiteY7" fmla="*/ 3233859 h 3642227"/>
                      <a:gd name="connsiteX8" fmla="*/ 567733 w 2219964"/>
                      <a:gd name="connsiteY8" fmla="*/ 3113279 h 3642227"/>
                      <a:gd name="connsiteX9" fmla="*/ 211016 w 2219964"/>
                      <a:gd name="connsiteY9" fmla="*/ 138966 h 3642227"/>
                      <a:gd name="connsiteX0" fmla="*/ 211016 w 2219964"/>
                      <a:gd name="connsiteY0" fmla="*/ 134584 h 3637845"/>
                      <a:gd name="connsiteX1" fmla="*/ 532565 w 2219964"/>
                      <a:gd name="connsiteY1" fmla="*/ 14004 h 3637845"/>
                      <a:gd name="connsiteX2" fmla="*/ 2054889 w 2219964"/>
                      <a:gd name="connsiteY2" fmla="*/ 1395651 h 3637845"/>
                      <a:gd name="connsiteX3" fmla="*/ 1919238 w 2219964"/>
                      <a:gd name="connsiteY3" fmla="*/ 2249762 h 3637845"/>
                      <a:gd name="connsiteX4" fmla="*/ 1436916 w 2219964"/>
                      <a:gd name="connsiteY4" fmla="*/ 2877784 h 3637845"/>
                      <a:gd name="connsiteX5" fmla="*/ 864159 w 2219964"/>
                      <a:gd name="connsiteY5" fmla="*/ 3289767 h 3637845"/>
                      <a:gd name="connsiteX6" fmla="*/ 0 w 2219964"/>
                      <a:gd name="connsiteY6" fmla="*/ 3530927 h 3637845"/>
                      <a:gd name="connsiteX7" fmla="*/ 135654 w 2219964"/>
                      <a:gd name="connsiteY7" fmla="*/ 3229477 h 3637845"/>
                      <a:gd name="connsiteX8" fmla="*/ 567733 w 2219964"/>
                      <a:gd name="connsiteY8" fmla="*/ 3108897 h 3637845"/>
                      <a:gd name="connsiteX9" fmla="*/ 211016 w 2219964"/>
                      <a:gd name="connsiteY9" fmla="*/ 134584 h 3637845"/>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211016 w 2219964"/>
                      <a:gd name="connsiteY9"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386864 w 2219964"/>
                      <a:gd name="connsiteY9" fmla="*/ 1692616 h 3628333"/>
                      <a:gd name="connsiteX10" fmla="*/ 211016 w 2219964"/>
                      <a:gd name="connsiteY10"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758464 w 2219964"/>
                      <a:gd name="connsiteY9" fmla="*/ 1531842 h 3628333"/>
                      <a:gd name="connsiteX10" fmla="*/ 211016 w 2219964"/>
                      <a:gd name="connsiteY10"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421844 w 2219964"/>
                      <a:gd name="connsiteY9" fmla="*/ 1958897 h 3628333"/>
                      <a:gd name="connsiteX10" fmla="*/ 1758464 w 2219964"/>
                      <a:gd name="connsiteY10" fmla="*/ 1531842 h 3628333"/>
                      <a:gd name="connsiteX11" fmla="*/ 211016 w 2219964"/>
                      <a:gd name="connsiteY11"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748416 w 2219964"/>
                      <a:gd name="connsiteY9" fmla="*/ 1958897 h 3628333"/>
                      <a:gd name="connsiteX10" fmla="*/ 1758464 w 2219964"/>
                      <a:gd name="connsiteY10" fmla="*/ 1531842 h 3628333"/>
                      <a:gd name="connsiteX11" fmla="*/ 211016 w 2219964"/>
                      <a:gd name="connsiteY11"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748416 w 2219964"/>
                      <a:gd name="connsiteY9" fmla="*/ 1958897 h 3628333"/>
                      <a:gd name="connsiteX10" fmla="*/ 1758464 w 2219964"/>
                      <a:gd name="connsiteY10" fmla="*/ 1531842 h 3628333"/>
                      <a:gd name="connsiteX11" fmla="*/ 211016 w 2219964"/>
                      <a:gd name="connsiteY11"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748416 w 2219964"/>
                      <a:gd name="connsiteY9" fmla="*/ 1958897 h 3628333"/>
                      <a:gd name="connsiteX10" fmla="*/ 1758464 w 2219964"/>
                      <a:gd name="connsiteY10" fmla="*/ 1531842 h 3628333"/>
                      <a:gd name="connsiteX11" fmla="*/ 211016 w 2219964"/>
                      <a:gd name="connsiteY11"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748416 w 2219964"/>
                      <a:gd name="connsiteY9" fmla="*/ 1958897 h 3628333"/>
                      <a:gd name="connsiteX10" fmla="*/ 1758464 w 2219964"/>
                      <a:gd name="connsiteY10" fmla="*/ 1531842 h 3628333"/>
                      <a:gd name="connsiteX11" fmla="*/ 211016 w 2219964"/>
                      <a:gd name="connsiteY11"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306288 w 2219964"/>
                      <a:gd name="connsiteY9" fmla="*/ 2380928 h 3628333"/>
                      <a:gd name="connsiteX10" fmla="*/ 1748416 w 2219964"/>
                      <a:gd name="connsiteY10" fmla="*/ 1958897 h 3628333"/>
                      <a:gd name="connsiteX11" fmla="*/ 1758464 w 2219964"/>
                      <a:gd name="connsiteY11" fmla="*/ 1531842 h 3628333"/>
                      <a:gd name="connsiteX12" fmla="*/ 211016 w 2219964"/>
                      <a:gd name="connsiteY12"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085224 w 2219964"/>
                      <a:gd name="connsiteY9" fmla="*/ 1501697 h 3628333"/>
                      <a:gd name="connsiteX10" fmla="*/ 1748416 w 2219964"/>
                      <a:gd name="connsiteY10" fmla="*/ 1958897 h 3628333"/>
                      <a:gd name="connsiteX11" fmla="*/ 1758464 w 2219964"/>
                      <a:gd name="connsiteY11" fmla="*/ 1531842 h 3628333"/>
                      <a:gd name="connsiteX12" fmla="*/ 211016 w 2219964"/>
                      <a:gd name="connsiteY12"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085224 w 2219964"/>
                      <a:gd name="connsiteY9" fmla="*/ 1501697 h 3628333"/>
                      <a:gd name="connsiteX10" fmla="*/ 1607739 w 2219964"/>
                      <a:gd name="connsiteY10" fmla="*/ 1873486 h 3628333"/>
                      <a:gd name="connsiteX11" fmla="*/ 1758464 w 2219964"/>
                      <a:gd name="connsiteY11" fmla="*/ 1531842 h 3628333"/>
                      <a:gd name="connsiteX12" fmla="*/ 211016 w 2219964"/>
                      <a:gd name="connsiteY12"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085224 w 2219964"/>
                      <a:gd name="connsiteY9" fmla="*/ 1501697 h 3628333"/>
                      <a:gd name="connsiteX10" fmla="*/ 1607739 w 2219964"/>
                      <a:gd name="connsiteY10" fmla="*/ 1873486 h 3628333"/>
                      <a:gd name="connsiteX11" fmla="*/ 1758464 w 2219964"/>
                      <a:gd name="connsiteY11" fmla="*/ 1531842 h 3628333"/>
                      <a:gd name="connsiteX12" fmla="*/ 211016 w 2219964"/>
                      <a:gd name="connsiteY12"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085224 w 2219964"/>
                      <a:gd name="connsiteY9" fmla="*/ 1501697 h 3628333"/>
                      <a:gd name="connsiteX10" fmla="*/ 1607739 w 2219964"/>
                      <a:gd name="connsiteY10" fmla="*/ 1873486 h 3628333"/>
                      <a:gd name="connsiteX11" fmla="*/ 1758464 w 2219964"/>
                      <a:gd name="connsiteY11" fmla="*/ 1531842 h 3628333"/>
                      <a:gd name="connsiteX12" fmla="*/ 211016 w 2219964"/>
                      <a:gd name="connsiteY12"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085224 w 2219964"/>
                      <a:gd name="connsiteY9" fmla="*/ 1501697 h 3628333"/>
                      <a:gd name="connsiteX10" fmla="*/ 1607739 w 2219964"/>
                      <a:gd name="connsiteY10" fmla="*/ 1873486 h 3628333"/>
                      <a:gd name="connsiteX11" fmla="*/ 1808706 w 2219964"/>
                      <a:gd name="connsiteY11" fmla="*/ 1592132 h 3628333"/>
                      <a:gd name="connsiteX12" fmla="*/ 211016 w 2219964"/>
                      <a:gd name="connsiteY12"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085224 w 2219964"/>
                      <a:gd name="connsiteY9" fmla="*/ 1501697 h 3628333"/>
                      <a:gd name="connsiteX10" fmla="*/ 1607739 w 2219964"/>
                      <a:gd name="connsiteY10" fmla="*/ 1873486 h 3628333"/>
                      <a:gd name="connsiteX11" fmla="*/ 1808706 w 2219964"/>
                      <a:gd name="connsiteY11" fmla="*/ 1592132 h 3628333"/>
                      <a:gd name="connsiteX12" fmla="*/ 211016 w 2219964"/>
                      <a:gd name="connsiteY12"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085224 w 2219964"/>
                      <a:gd name="connsiteY9" fmla="*/ 1501697 h 3628333"/>
                      <a:gd name="connsiteX10" fmla="*/ 1607739 w 2219964"/>
                      <a:gd name="connsiteY10" fmla="*/ 1873486 h 3628333"/>
                      <a:gd name="connsiteX11" fmla="*/ 1808706 w 2219964"/>
                      <a:gd name="connsiteY11" fmla="*/ 1592132 h 3628333"/>
                      <a:gd name="connsiteX12" fmla="*/ 211016 w 2219964"/>
                      <a:gd name="connsiteY12"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085224 w 2219964"/>
                      <a:gd name="connsiteY9" fmla="*/ 1501697 h 3628333"/>
                      <a:gd name="connsiteX10" fmla="*/ 1607739 w 2219964"/>
                      <a:gd name="connsiteY10" fmla="*/ 1873486 h 3628333"/>
                      <a:gd name="connsiteX11" fmla="*/ 1808706 w 2219964"/>
                      <a:gd name="connsiteY11" fmla="*/ 1592132 h 3628333"/>
                      <a:gd name="connsiteX12" fmla="*/ 211016 w 2219964"/>
                      <a:gd name="connsiteY12"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085224 w 2219964"/>
                      <a:gd name="connsiteY9" fmla="*/ 1501697 h 3628333"/>
                      <a:gd name="connsiteX10" fmla="*/ 1607739 w 2219964"/>
                      <a:gd name="connsiteY10" fmla="*/ 1873486 h 3628333"/>
                      <a:gd name="connsiteX11" fmla="*/ 1808706 w 2219964"/>
                      <a:gd name="connsiteY11" fmla="*/ 1592132 h 3628333"/>
                      <a:gd name="connsiteX12" fmla="*/ 211016 w 2219964"/>
                      <a:gd name="connsiteY12"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813919 w 2219964"/>
                      <a:gd name="connsiteY9" fmla="*/ 2325662 h 3628333"/>
                      <a:gd name="connsiteX10" fmla="*/ 1085224 w 2219964"/>
                      <a:gd name="connsiteY10" fmla="*/ 1501697 h 3628333"/>
                      <a:gd name="connsiteX11" fmla="*/ 1607739 w 2219964"/>
                      <a:gd name="connsiteY11" fmla="*/ 1873486 h 3628333"/>
                      <a:gd name="connsiteX12" fmla="*/ 1808706 w 2219964"/>
                      <a:gd name="connsiteY12" fmla="*/ 1592132 h 3628333"/>
                      <a:gd name="connsiteX13" fmla="*/ 211016 w 2219964"/>
                      <a:gd name="connsiteY13"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567735 w 2219964"/>
                      <a:gd name="connsiteY9" fmla="*/ 2265372 h 3628333"/>
                      <a:gd name="connsiteX10" fmla="*/ 1085224 w 2219964"/>
                      <a:gd name="connsiteY10" fmla="*/ 1501697 h 3628333"/>
                      <a:gd name="connsiteX11" fmla="*/ 1607739 w 2219964"/>
                      <a:gd name="connsiteY11" fmla="*/ 1873486 h 3628333"/>
                      <a:gd name="connsiteX12" fmla="*/ 1808706 w 2219964"/>
                      <a:gd name="connsiteY12" fmla="*/ 1592132 h 3628333"/>
                      <a:gd name="connsiteX13" fmla="*/ 211016 w 2219964"/>
                      <a:gd name="connsiteY13"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567735 w 2219964"/>
                      <a:gd name="connsiteY9" fmla="*/ 2265372 h 3628333"/>
                      <a:gd name="connsiteX10" fmla="*/ 813919 w 2219964"/>
                      <a:gd name="connsiteY10" fmla="*/ 1883535 h 3628333"/>
                      <a:gd name="connsiteX11" fmla="*/ 1085224 w 2219964"/>
                      <a:gd name="connsiteY11" fmla="*/ 1501697 h 3628333"/>
                      <a:gd name="connsiteX12" fmla="*/ 1607739 w 2219964"/>
                      <a:gd name="connsiteY12" fmla="*/ 1873486 h 3628333"/>
                      <a:gd name="connsiteX13" fmla="*/ 1808706 w 2219964"/>
                      <a:gd name="connsiteY13" fmla="*/ 1592132 h 3628333"/>
                      <a:gd name="connsiteX14" fmla="*/ 211016 w 2219964"/>
                      <a:gd name="connsiteY14"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567735 w 2219964"/>
                      <a:gd name="connsiteY9" fmla="*/ 2265372 h 3628333"/>
                      <a:gd name="connsiteX10" fmla="*/ 944547 w 2219964"/>
                      <a:gd name="connsiteY10" fmla="*/ 1767979 h 3628333"/>
                      <a:gd name="connsiteX11" fmla="*/ 1085224 w 2219964"/>
                      <a:gd name="connsiteY11" fmla="*/ 1501697 h 3628333"/>
                      <a:gd name="connsiteX12" fmla="*/ 1607739 w 2219964"/>
                      <a:gd name="connsiteY12" fmla="*/ 1873486 h 3628333"/>
                      <a:gd name="connsiteX13" fmla="*/ 1808706 w 2219964"/>
                      <a:gd name="connsiteY13" fmla="*/ 1592132 h 3628333"/>
                      <a:gd name="connsiteX14" fmla="*/ 211016 w 2219964"/>
                      <a:gd name="connsiteY14"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567735 w 2219964"/>
                      <a:gd name="connsiteY9" fmla="*/ 2265372 h 3628333"/>
                      <a:gd name="connsiteX10" fmla="*/ 773725 w 2219964"/>
                      <a:gd name="connsiteY10" fmla="*/ 2009139 h 3628333"/>
                      <a:gd name="connsiteX11" fmla="*/ 944547 w 2219964"/>
                      <a:gd name="connsiteY11" fmla="*/ 1767979 h 3628333"/>
                      <a:gd name="connsiteX12" fmla="*/ 1085224 w 2219964"/>
                      <a:gd name="connsiteY12" fmla="*/ 1501697 h 3628333"/>
                      <a:gd name="connsiteX13" fmla="*/ 1607739 w 2219964"/>
                      <a:gd name="connsiteY13" fmla="*/ 1873486 h 3628333"/>
                      <a:gd name="connsiteX14" fmla="*/ 1808706 w 2219964"/>
                      <a:gd name="connsiteY14" fmla="*/ 1592132 h 3628333"/>
                      <a:gd name="connsiteX15" fmla="*/ 211016 w 2219964"/>
                      <a:gd name="connsiteY15"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567735 w 2219964"/>
                      <a:gd name="connsiteY9" fmla="*/ 2265372 h 3628333"/>
                      <a:gd name="connsiteX10" fmla="*/ 763677 w 2219964"/>
                      <a:gd name="connsiteY10" fmla="*/ 2049333 h 3628333"/>
                      <a:gd name="connsiteX11" fmla="*/ 944547 w 2219964"/>
                      <a:gd name="connsiteY11" fmla="*/ 1767979 h 3628333"/>
                      <a:gd name="connsiteX12" fmla="*/ 1085224 w 2219964"/>
                      <a:gd name="connsiteY12" fmla="*/ 1501697 h 3628333"/>
                      <a:gd name="connsiteX13" fmla="*/ 1607739 w 2219964"/>
                      <a:gd name="connsiteY13" fmla="*/ 1873486 h 3628333"/>
                      <a:gd name="connsiteX14" fmla="*/ 1808706 w 2219964"/>
                      <a:gd name="connsiteY14" fmla="*/ 1592132 h 3628333"/>
                      <a:gd name="connsiteX15" fmla="*/ 211016 w 2219964"/>
                      <a:gd name="connsiteY15"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567735 w 2219964"/>
                      <a:gd name="connsiteY9" fmla="*/ 2265372 h 3628333"/>
                      <a:gd name="connsiteX10" fmla="*/ 763677 w 2219964"/>
                      <a:gd name="connsiteY10" fmla="*/ 2049333 h 3628333"/>
                      <a:gd name="connsiteX11" fmla="*/ 944547 w 2219964"/>
                      <a:gd name="connsiteY11" fmla="*/ 1767979 h 3628333"/>
                      <a:gd name="connsiteX12" fmla="*/ 1085224 w 2219964"/>
                      <a:gd name="connsiteY12" fmla="*/ 1501697 h 3628333"/>
                      <a:gd name="connsiteX13" fmla="*/ 1607739 w 2219964"/>
                      <a:gd name="connsiteY13" fmla="*/ 1873486 h 3628333"/>
                      <a:gd name="connsiteX14" fmla="*/ 1808706 w 2219964"/>
                      <a:gd name="connsiteY14" fmla="*/ 1592132 h 3628333"/>
                      <a:gd name="connsiteX15" fmla="*/ 211016 w 2219964"/>
                      <a:gd name="connsiteY15"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567735 w 2219964"/>
                      <a:gd name="connsiteY9" fmla="*/ 2265372 h 3628333"/>
                      <a:gd name="connsiteX10" fmla="*/ 763677 w 2219964"/>
                      <a:gd name="connsiteY10" fmla="*/ 2049333 h 3628333"/>
                      <a:gd name="connsiteX11" fmla="*/ 1090248 w 2219964"/>
                      <a:gd name="connsiteY11" fmla="*/ 2024212 h 3628333"/>
                      <a:gd name="connsiteX12" fmla="*/ 944547 w 2219964"/>
                      <a:gd name="connsiteY12" fmla="*/ 1767979 h 3628333"/>
                      <a:gd name="connsiteX13" fmla="*/ 1085224 w 2219964"/>
                      <a:gd name="connsiteY13" fmla="*/ 1501697 h 3628333"/>
                      <a:gd name="connsiteX14" fmla="*/ 1607739 w 2219964"/>
                      <a:gd name="connsiteY14" fmla="*/ 1873486 h 3628333"/>
                      <a:gd name="connsiteX15" fmla="*/ 1808706 w 2219964"/>
                      <a:gd name="connsiteY15" fmla="*/ 1592132 h 3628333"/>
                      <a:gd name="connsiteX16" fmla="*/ 211016 w 2219964"/>
                      <a:gd name="connsiteY16"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567735 w 2219964"/>
                      <a:gd name="connsiteY9" fmla="*/ 2265372 h 3628333"/>
                      <a:gd name="connsiteX10" fmla="*/ 763677 w 2219964"/>
                      <a:gd name="connsiteY10" fmla="*/ 2049333 h 3628333"/>
                      <a:gd name="connsiteX11" fmla="*/ 1577593 w 2219964"/>
                      <a:gd name="connsiteY11" fmla="*/ 2280445 h 3628333"/>
                      <a:gd name="connsiteX12" fmla="*/ 944547 w 2219964"/>
                      <a:gd name="connsiteY12" fmla="*/ 1767979 h 3628333"/>
                      <a:gd name="connsiteX13" fmla="*/ 1085224 w 2219964"/>
                      <a:gd name="connsiteY13" fmla="*/ 1501697 h 3628333"/>
                      <a:gd name="connsiteX14" fmla="*/ 1607739 w 2219964"/>
                      <a:gd name="connsiteY14" fmla="*/ 1873486 h 3628333"/>
                      <a:gd name="connsiteX15" fmla="*/ 1808706 w 2219964"/>
                      <a:gd name="connsiteY15" fmla="*/ 1592132 h 3628333"/>
                      <a:gd name="connsiteX16" fmla="*/ 211016 w 2219964"/>
                      <a:gd name="connsiteY16"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567735 w 2219964"/>
                      <a:gd name="connsiteY9" fmla="*/ 2265372 h 3628333"/>
                      <a:gd name="connsiteX10" fmla="*/ 763677 w 2219964"/>
                      <a:gd name="connsiteY10" fmla="*/ 2049333 h 3628333"/>
                      <a:gd name="connsiteX11" fmla="*/ 1577593 w 2219964"/>
                      <a:gd name="connsiteY11" fmla="*/ 2280445 h 3628333"/>
                      <a:gd name="connsiteX12" fmla="*/ 984741 w 2219964"/>
                      <a:gd name="connsiteY12" fmla="*/ 1783052 h 3628333"/>
                      <a:gd name="connsiteX13" fmla="*/ 1085224 w 2219964"/>
                      <a:gd name="connsiteY13" fmla="*/ 1501697 h 3628333"/>
                      <a:gd name="connsiteX14" fmla="*/ 1607739 w 2219964"/>
                      <a:gd name="connsiteY14" fmla="*/ 1873486 h 3628333"/>
                      <a:gd name="connsiteX15" fmla="*/ 1808706 w 2219964"/>
                      <a:gd name="connsiteY15" fmla="*/ 1592132 h 3628333"/>
                      <a:gd name="connsiteX16" fmla="*/ 211016 w 2219964"/>
                      <a:gd name="connsiteY16"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567735 w 2219964"/>
                      <a:gd name="connsiteY9" fmla="*/ 2265372 h 3628333"/>
                      <a:gd name="connsiteX10" fmla="*/ 763677 w 2219964"/>
                      <a:gd name="connsiteY10" fmla="*/ 2049333 h 3628333"/>
                      <a:gd name="connsiteX11" fmla="*/ 1577593 w 2219964"/>
                      <a:gd name="connsiteY11" fmla="*/ 2280445 h 3628333"/>
                      <a:gd name="connsiteX12" fmla="*/ 984741 w 2219964"/>
                      <a:gd name="connsiteY12" fmla="*/ 1783052 h 3628333"/>
                      <a:gd name="connsiteX13" fmla="*/ 1085224 w 2219964"/>
                      <a:gd name="connsiteY13" fmla="*/ 1501697 h 3628333"/>
                      <a:gd name="connsiteX14" fmla="*/ 1607739 w 2219964"/>
                      <a:gd name="connsiteY14" fmla="*/ 1873486 h 3628333"/>
                      <a:gd name="connsiteX15" fmla="*/ 1808706 w 2219964"/>
                      <a:gd name="connsiteY15" fmla="*/ 1592132 h 3628333"/>
                      <a:gd name="connsiteX16" fmla="*/ 211016 w 2219964"/>
                      <a:gd name="connsiteY16"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567735 w 2219964"/>
                      <a:gd name="connsiteY9" fmla="*/ 2265372 h 3628333"/>
                      <a:gd name="connsiteX10" fmla="*/ 763677 w 2219964"/>
                      <a:gd name="connsiteY10" fmla="*/ 2049333 h 3628333"/>
                      <a:gd name="connsiteX11" fmla="*/ 1577593 w 2219964"/>
                      <a:gd name="connsiteY11" fmla="*/ 2280445 h 3628333"/>
                      <a:gd name="connsiteX12" fmla="*/ 984741 w 2219964"/>
                      <a:gd name="connsiteY12" fmla="*/ 1783052 h 3628333"/>
                      <a:gd name="connsiteX13" fmla="*/ 1085224 w 2219964"/>
                      <a:gd name="connsiteY13" fmla="*/ 1501697 h 3628333"/>
                      <a:gd name="connsiteX14" fmla="*/ 1607739 w 2219964"/>
                      <a:gd name="connsiteY14" fmla="*/ 1873486 h 3628333"/>
                      <a:gd name="connsiteX15" fmla="*/ 1808706 w 2219964"/>
                      <a:gd name="connsiteY15" fmla="*/ 1592132 h 3628333"/>
                      <a:gd name="connsiteX16" fmla="*/ 211016 w 2219964"/>
                      <a:gd name="connsiteY16"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567735 w 2219964"/>
                      <a:gd name="connsiteY9" fmla="*/ 2265372 h 3628333"/>
                      <a:gd name="connsiteX10" fmla="*/ 763677 w 2219964"/>
                      <a:gd name="connsiteY10" fmla="*/ 2049333 h 3628333"/>
                      <a:gd name="connsiteX11" fmla="*/ 1577593 w 2219964"/>
                      <a:gd name="connsiteY11" fmla="*/ 2280445 h 3628333"/>
                      <a:gd name="connsiteX12" fmla="*/ 929475 w 2219964"/>
                      <a:gd name="connsiteY12" fmla="*/ 1762955 h 3628333"/>
                      <a:gd name="connsiteX13" fmla="*/ 1085224 w 2219964"/>
                      <a:gd name="connsiteY13" fmla="*/ 1501697 h 3628333"/>
                      <a:gd name="connsiteX14" fmla="*/ 1607739 w 2219964"/>
                      <a:gd name="connsiteY14" fmla="*/ 1873486 h 3628333"/>
                      <a:gd name="connsiteX15" fmla="*/ 1808706 w 2219964"/>
                      <a:gd name="connsiteY15" fmla="*/ 1592132 h 3628333"/>
                      <a:gd name="connsiteX16" fmla="*/ 211016 w 2219964"/>
                      <a:gd name="connsiteY16"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567735 w 2219964"/>
                      <a:gd name="connsiteY9" fmla="*/ 2265372 h 3628333"/>
                      <a:gd name="connsiteX10" fmla="*/ 763677 w 2219964"/>
                      <a:gd name="connsiteY10" fmla="*/ 2049333 h 3628333"/>
                      <a:gd name="connsiteX11" fmla="*/ 1577593 w 2219964"/>
                      <a:gd name="connsiteY11" fmla="*/ 2280445 h 3628333"/>
                      <a:gd name="connsiteX12" fmla="*/ 929475 w 2219964"/>
                      <a:gd name="connsiteY12" fmla="*/ 1762955 h 3628333"/>
                      <a:gd name="connsiteX13" fmla="*/ 1085224 w 2219964"/>
                      <a:gd name="connsiteY13" fmla="*/ 1501697 h 3628333"/>
                      <a:gd name="connsiteX14" fmla="*/ 1607739 w 2219964"/>
                      <a:gd name="connsiteY14" fmla="*/ 1873486 h 3628333"/>
                      <a:gd name="connsiteX15" fmla="*/ 1808706 w 2219964"/>
                      <a:gd name="connsiteY15" fmla="*/ 1592132 h 3628333"/>
                      <a:gd name="connsiteX16" fmla="*/ 211016 w 2219964"/>
                      <a:gd name="connsiteY16"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567735 w 2219964"/>
                      <a:gd name="connsiteY9" fmla="*/ 2265372 h 3628333"/>
                      <a:gd name="connsiteX10" fmla="*/ 763677 w 2219964"/>
                      <a:gd name="connsiteY10" fmla="*/ 2049333 h 3628333"/>
                      <a:gd name="connsiteX11" fmla="*/ 1577593 w 2219964"/>
                      <a:gd name="connsiteY11" fmla="*/ 2280445 h 3628333"/>
                      <a:gd name="connsiteX12" fmla="*/ 929475 w 2219964"/>
                      <a:gd name="connsiteY12" fmla="*/ 1762955 h 3628333"/>
                      <a:gd name="connsiteX13" fmla="*/ 1085224 w 2219964"/>
                      <a:gd name="connsiteY13" fmla="*/ 1501697 h 3628333"/>
                      <a:gd name="connsiteX14" fmla="*/ 1607739 w 2219964"/>
                      <a:gd name="connsiteY14" fmla="*/ 1873486 h 3628333"/>
                      <a:gd name="connsiteX15" fmla="*/ 1808706 w 2219964"/>
                      <a:gd name="connsiteY15" fmla="*/ 1592132 h 3628333"/>
                      <a:gd name="connsiteX16" fmla="*/ 211016 w 2219964"/>
                      <a:gd name="connsiteY16"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567735 w 2219964"/>
                      <a:gd name="connsiteY9" fmla="*/ 2265372 h 3628333"/>
                      <a:gd name="connsiteX10" fmla="*/ 763677 w 2219964"/>
                      <a:gd name="connsiteY10" fmla="*/ 2049333 h 3628333"/>
                      <a:gd name="connsiteX11" fmla="*/ 1577593 w 2219964"/>
                      <a:gd name="connsiteY11" fmla="*/ 2280445 h 3628333"/>
                      <a:gd name="connsiteX12" fmla="*/ 929475 w 2219964"/>
                      <a:gd name="connsiteY12" fmla="*/ 1762955 h 3628333"/>
                      <a:gd name="connsiteX13" fmla="*/ 1085224 w 2219964"/>
                      <a:gd name="connsiteY13" fmla="*/ 1501697 h 3628333"/>
                      <a:gd name="connsiteX14" fmla="*/ 1607739 w 2219964"/>
                      <a:gd name="connsiteY14" fmla="*/ 1873486 h 3628333"/>
                      <a:gd name="connsiteX15" fmla="*/ 1808706 w 2219964"/>
                      <a:gd name="connsiteY15" fmla="*/ 1592132 h 3628333"/>
                      <a:gd name="connsiteX16" fmla="*/ 211016 w 2219964"/>
                      <a:gd name="connsiteY16"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567735 w 2219964"/>
                      <a:gd name="connsiteY9" fmla="*/ 2265372 h 3628333"/>
                      <a:gd name="connsiteX10" fmla="*/ 763677 w 2219964"/>
                      <a:gd name="connsiteY10" fmla="*/ 2049333 h 3628333"/>
                      <a:gd name="connsiteX11" fmla="*/ 1577593 w 2219964"/>
                      <a:gd name="connsiteY11" fmla="*/ 2280445 h 3628333"/>
                      <a:gd name="connsiteX12" fmla="*/ 929475 w 2219964"/>
                      <a:gd name="connsiteY12" fmla="*/ 1762955 h 3628333"/>
                      <a:gd name="connsiteX13" fmla="*/ 1085224 w 2219964"/>
                      <a:gd name="connsiteY13" fmla="*/ 1501697 h 3628333"/>
                      <a:gd name="connsiteX14" fmla="*/ 1607739 w 2219964"/>
                      <a:gd name="connsiteY14" fmla="*/ 1873486 h 3628333"/>
                      <a:gd name="connsiteX15" fmla="*/ 1808706 w 2219964"/>
                      <a:gd name="connsiteY15" fmla="*/ 1592132 h 3628333"/>
                      <a:gd name="connsiteX16" fmla="*/ 211016 w 2219964"/>
                      <a:gd name="connsiteY16"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567735 w 2219964"/>
                      <a:gd name="connsiteY9" fmla="*/ 2265372 h 3628333"/>
                      <a:gd name="connsiteX10" fmla="*/ 763677 w 2219964"/>
                      <a:gd name="connsiteY10" fmla="*/ 2049333 h 3628333"/>
                      <a:gd name="connsiteX11" fmla="*/ 1245998 w 2219964"/>
                      <a:gd name="connsiteY11" fmla="*/ 2190010 h 3628333"/>
                      <a:gd name="connsiteX12" fmla="*/ 1577593 w 2219964"/>
                      <a:gd name="connsiteY12" fmla="*/ 2280445 h 3628333"/>
                      <a:gd name="connsiteX13" fmla="*/ 929475 w 2219964"/>
                      <a:gd name="connsiteY13" fmla="*/ 1762955 h 3628333"/>
                      <a:gd name="connsiteX14" fmla="*/ 1085224 w 2219964"/>
                      <a:gd name="connsiteY14" fmla="*/ 1501697 h 3628333"/>
                      <a:gd name="connsiteX15" fmla="*/ 1607739 w 2219964"/>
                      <a:gd name="connsiteY15" fmla="*/ 1873486 h 3628333"/>
                      <a:gd name="connsiteX16" fmla="*/ 1808706 w 2219964"/>
                      <a:gd name="connsiteY16" fmla="*/ 1592132 h 3628333"/>
                      <a:gd name="connsiteX17" fmla="*/ 211016 w 2219964"/>
                      <a:gd name="connsiteY17"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567735 w 2219964"/>
                      <a:gd name="connsiteY9" fmla="*/ 2265372 h 3628333"/>
                      <a:gd name="connsiteX10" fmla="*/ 763677 w 2219964"/>
                      <a:gd name="connsiteY10" fmla="*/ 2049333 h 3628333"/>
                      <a:gd name="connsiteX11" fmla="*/ 1381651 w 2219964"/>
                      <a:gd name="connsiteY11" fmla="*/ 2521605 h 3628333"/>
                      <a:gd name="connsiteX12" fmla="*/ 1577593 w 2219964"/>
                      <a:gd name="connsiteY12" fmla="*/ 2280445 h 3628333"/>
                      <a:gd name="connsiteX13" fmla="*/ 929475 w 2219964"/>
                      <a:gd name="connsiteY13" fmla="*/ 1762955 h 3628333"/>
                      <a:gd name="connsiteX14" fmla="*/ 1085224 w 2219964"/>
                      <a:gd name="connsiteY14" fmla="*/ 1501697 h 3628333"/>
                      <a:gd name="connsiteX15" fmla="*/ 1607739 w 2219964"/>
                      <a:gd name="connsiteY15" fmla="*/ 1873486 h 3628333"/>
                      <a:gd name="connsiteX16" fmla="*/ 1808706 w 2219964"/>
                      <a:gd name="connsiteY16" fmla="*/ 1592132 h 3628333"/>
                      <a:gd name="connsiteX17" fmla="*/ 211016 w 2219964"/>
                      <a:gd name="connsiteY17"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567735 w 2219964"/>
                      <a:gd name="connsiteY9" fmla="*/ 2265372 h 3628333"/>
                      <a:gd name="connsiteX10" fmla="*/ 763677 w 2219964"/>
                      <a:gd name="connsiteY10" fmla="*/ 2049333 h 3628333"/>
                      <a:gd name="connsiteX11" fmla="*/ 1381651 w 2219964"/>
                      <a:gd name="connsiteY11" fmla="*/ 2521605 h 3628333"/>
                      <a:gd name="connsiteX12" fmla="*/ 1577593 w 2219964"/>
                      <a:gd name="connsiteY12" fmla="*/ 2280445 h 3628333"/>
                      <a:gd name="connsiteX13" fmla="*/ 929475 w 2219964"/>
                      <a:gd name="connsiteY13" fmla="*/ 1762955 h 3628333"/>
                      <a:gd name="connsiteX14" fmla="*/ 1085224 w 2219964"/>
                      <a:gd name="connsiteY14" fmla="*/ 1501697 h 3628333"/>
                      <a:gd name="connsiteX15" fmla="*/ 1607739 w 2219964"/>
                      <a:gd name="connsiteY15" fmla="*/ 1873486 h 3628333"/>
                      <a:gd name="connsiteX16" fmla="*/ 1808706 w 2219964"/>
                      <a:gd name="connsiteY16" fmla="*/ 1592132 h 3628333"/>
                      <a:gd name="connsiteX17" fmla="*/ 211016 w 2219964"/>
                      <a:gd name="connsiteY17"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567735 w 2219964"/>
                      <a:gd name="connsiteY9" fmla="*/ 2265372 h 3628333"/>
                      <a:gd name="connsiteX10" fmla="*/ 763677 w 2219964"/>
                      <a:gd name="connsiteY10" fmla="*/ 2049333 h 3628333"/>
                      <a:gd name="connsiteX11" fmla="*/ 1381651 w 2219964"/>
                      <a:gd name="connsiteY11" fmla="*/ 2521605 h 3628333"/>
                      <a:gd name="connsiteX12" fmla="*/ 1577593 w 2219964"/>
                      <a:gd name="connsiteY12" fmla="*/ 2280445 h 3628333"/>
                      <a:gd name="connsiteX13" fmla="*/ 929475 w 2219964"/>
                      <a:gd name="connsiteY13" fmla="*/ 1762955 h 3628333"/>
                      <a:gd name="connsiteX14" fmla="*/ 1085224 w 2219964"/>
                      <a:gd name="connsiteY14" fmla="*/ 1501697 h 3628333"/>
                      <a:gd name="connsiteX15" fmla="*/ 1607739 w 2219964"/>
                      <a:gd name="connsiteY15" fmla="*/ 1873486 h 3628333"/>
                      <a:gd name="connsiteX16" fmla="*/ 1808706 w 2219964"/>
                      <a:gd name="connsiteY16" fmla="*/ 1592132 h 3628333"/>
                      <a:gd name="connsiteX17" fmla="*/ 211016 w 2219964"/>
                      <a:gd name="connsiteY17"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567735 w 2219964"/>
                      <a:gd name="connsiteY9" fmla="*/ 2265372 h 3628333"/>
                      <a:gd name="connsiteX10" fmla="*/ 763677 w 2219964"/>
                      <a:gd name="connsiteY10" fmla="*/ 2049333 h 3628333"/>
                      <a:gd name="connsiteX11" fmla="*/ 1381651 w 2219964"/>
                      <a:gd name="connsiteY11" fmla="*/ 2521605 h 3628333"/>
                      <a:gd name="connsiteX12" fmla="*/ 1577593 w 2219964"/>
                      <a:gd name="connsiteY12" fmla="*/ 2280445 h 3628333"/>
                      <a:gd name="connsiteX13" fmla="*/ 929475 w 2219964"/>
                      <a:gd name="connsiteY13" fmla="*/ 1762955 h 3628333"/>
                      <a:gd name="connsiteX14" fmla="*/ 1085224 w 2219964"/>
                      <a:gd name="connsiteY14" fmla="*/ 1501697 h 3628333"/>
                      <a:gd name="connsiteX15" fmla="*/ 1607739 w 2219964"/>
                      <a:gd name="connsiteY15" fmla="*/ 1873486 h 3628333"/>
                      <a:gd name="connsiteX16" fmla="*/ 1808706 w 2219964"/>
                      <a:gd name="connsiteY16" fmla="*/ 1592132 h 3628333"/>
                      <a:gd name="connsiteX17" fmla="*/ 211016 w 2219964"/>
                      <a:gd name="connsiteY17"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567735 w 2219964"/>
                      <a:gd name="connsiteY9" fmla="*/ 2290493 h 3628333"/>
                      <a:gd name="connsiteX10" fmla="*/ 763677 w 2219964"/>
                      <a:gd name="connsiteY10" fmla="*/ 2049333 h 3628333"/>
                      <a:gd name="connsiteX11" fmla="*/ 1381651 w 2219964"/>
                      <a:gd name="connsiteY11" fmla="*/ 2521605 h 3628333"/>
                      <a:gd name="connsiteX12" fmla="*/ 1577593 w 2219964"/>
                      <a:gd name="connsiteY12" fmla="*/ 2280445 h 3628333"/>
                      <a:gd name="connsiteX13" fmla="*/ 929475 w 2219964"/>
                      <a:gd name="connsiteY13" fmla="*/ 1762955 h 3628333"/>
                      <a:gd name="connsiteX14" fmla="*/ 1085224 w 2219964"/>
                      <a:gd name="connsiteY14" fmla="*/ 1501697 h 3628333"/>
                      <a:gd name="connsiteX15" fmla="*/ 1607739 w 2219964"/>
                      <a:gd name="connsiteY15" fmla="*/ 1873486 h 3628333"/>
                      <a:gd name="connsiteX16" fmla="*/ 1808706 w 2219964"/>
                      <a:gd name="connsiteY16" fmla="*/ 1592132 h 3628333"/>
                      <a:gd name="connsiteX17" fmla="*/ 211016 w 2219964"/>
                      <a:gd name="connsiteY17"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567735 w 2219964"/>
                      <a:gd name="connsiteY9" fmla="*/ 2290493 h 3628333"/>
                      <a:gd name="connsiteX10" fmla="*/ 763677 w 2219964"/>
                      <a:gd name="connsiteY10" fmla="*/ 2049333 h 3628333"/>
                      <a:gd name="connsiteX11" fmla="*/ 1381651 w 2219964"/>
                      <a:gd name="connsiteY11" fmla="*/ 2521605 h 3628333"/>
                      <a:gd name="connsiteX12" fmla="*/ 1577593 w 2219964"/>
                      <a:gd name="connsiteY12" fmla="*/ 2280445 h 3628333"/>
                      <a:gd name="connsiteX13" fmla="*/ 929475 w 2219964"/>
                      <a:gd name="connsiteY13" fmla="*/ 1762955 h 3628333"/>
                      <a:gd name="connsiteX14" fmla="*/ 1085224 w 2219964"/>
                      <a:gd name="connsiteY14" fmla="*/ 1501697 h 3628333"/>
                      <a:gd name="connsiteX15" fmla="*/ 1607739 w 2219964"/>
                      <a:gd name="connsiteY15" fmla="*/ 1873486 h 3628333"/>
                      <a:gd name="connsiteX16" fmla="*/ 1808706 w 2219964"/>
                      <a:gd name="connsiteY16" fmla="*/ 1592132 h 3628333"/>
                      <a:gd name="connsiteX17" fmla="*/ 211016 w 2219964"/>
                      <a:gd name="connsiteY17"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567735 w 2219964"/>
                      <a:gd name="connsiteY9" fmla="*/ 2290493 h 3628333"/>
                      <a:gd name="connsiteX10" fmla="*/ 763677 w 2219964"/>
                      <a:gd name="connsiteY10" fmla="*/ 2049333 h 3628333"/>
                      <a:gd name="connsiteX11" fmla="*/ 1381651 w 2219964"/>
                      <a:gd name="connsiteY11" fmla="*/ 2521605 h 3628333"/>
                      <a:gd name="connsiteX12" fmla="*/ 1577593 w 2219964"/>
                      <a:gd name="connsiteY12" fmla="*/ 2280445 h 3628333"/>
                      <a:gd name="connsiteX13" fmla="*/ 929475 w 2219964"/>
                      <a:gd name="connsiteY13" fmla="*/ 1762955 h 3628333"/>
                      <a:gd name="connsiteX14" fmla="*/ 1085224 w 2219964"/>
                      <a:gd name="connsiteY14" fmla="*/ 1501697 h 3628333"/>
                      <a:gd name="connsiteX15" fmla="*/ 1607739 w 2219964"/>
                      <a:gd name="connsiteY15" fmla="*/ 1873486 h 3628333"/>
                      <a:gd name="connsiteX16" fmla="*/ 1808706 w 2219964"/>
                      <a:gd name="connsiteY16" fmla="*/ 1592132 h 3628333"/>
                      <a:gd name="connsiteX17" fmla="*/ 211016 w 2219964"/>
                      <a:gd name="connsiteY17"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713435 w 2219964"/>
                      <a:gd name="connsiteY9" fmla="*/ 2692427 h 3628333"/>
                      <a:gd name="connsiteX10" fmla="*/ 567735 w 2219964"/>
                      <a:gd name="connsiteY10" fmla="*/ 2290493 h 3628333"/>
                      <a:gd name="connsiteX11" fmla="*/ 763677 w 2219964"/>
                      <a:gd name="connsiteY11" fmla="*/ 2049333 h 3628333"/>
                      <a:gd name="connsiteX12" fmla="*/ 1381651 w 2219964"/>
                      <a:gd name="connsiteY12" fmla="*/ 2521605 h 3628333"/>
                      <a:gd name="connsiteX13" fmla="*/ 1577593 w 2219964"/>
                      <a:gd name="connsiteY13" fmla="*/ 2280445 h 3628333"/>
                      <a:gd name="connsiteX14" fmla="*/ 929475 w 2219964"/>
                      <a:gd name="connsiteY14" fmla="*/ 1762955 h 3628333"/>
                      <a:gd name="connsiteX15" fmla="*/ 1085224 w 2219964"/>
                      <a:gd name="connsiteY15" fmla="*/ 1501697 h 3628333"/>
                      <a:gd name="connsiteX16" fmla="*/ 1607739 w 2219964"/>
                      <a:gd name="connsiteY16" fmla="*/ 1873486 h 3628333"/>
                      <a:gd name="connsiteX17" fmla="*/ 1808706 w 2219964"/>
                      <a:gd name="connsiteY17" fmla="*/ 1592132 h 3628333"/>
                      <a:gd name="connsiteX18" fmla="*/ 211016 w 2219964"/>
                      <a:gd name="connsiteY18"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070151 w 2219964"/>
                      <a:gd name="connsiteY9" fmla="*/ 2727597 h 3628333"/>
                      <a:gd name="connsiteX10" fmla="*/ 567735 w 2219964"/>
                      <a:gd name="connsiteY10" fmla="*/ 2290493 h 3628333"/>
                      <a:gd name="connsiteX11" fmla="*/ 763677 w 2219964"/>
                      <a:gd name="connsiteY11" fmla="*/ 2049333 h 3628333"/>
                      <a:gd name="connsiteX12" fmla="*/ 1381651 w 2219964"/>
                      <a:gd name="connsiteY12" fmla="*/ 2521605 h 3628333"/>
                      <a:gd name="connsiteX13" fmla="*/ 1577593 w 2219964"/>
                      <a:gd name="connsiteY13" fmla="*/ 2280445 h 3628333"/>
                      <a:gd name="connsiteX14" fmla="*/ 929475 w 2219964"/>
                      <a:gd name="connsiteY14" fmla="*/ 1762955 h 3628333"/>
                      <a:gd name="connsiteX15" fmla="*/ 1085224 w 2219964"/>
                      <a:gd name="connsiteY15" fmla="*/ 1501697 h 3628333"/>
                      <a:gd name="connsiteX16" fmla="*/ 1607739 w 2219964"/>
                      <a:gd name="connsiteY16" fmla="*/ 1873486 h 3628333"/>
                      <a:gd name="connsiteX17" fmla="*/ 1808706 w 2219964"/>
                      <a:gd name="connsiteY17" fmla="*/ 1592132 h 3628333"/>
                      <a:gd name="connsiteX18" fmla="*/ 211016 w 2219964"/>
                      <a:gd name="connsiteY18"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070151 w 2219964"/>
                      <a:gd name="connsiteY9" fmla="*/ 2727597 h 3628333"/>
                      <a:gd name="connsiteX10" fmla="*/ 567735 w 2219964"/>
                      <a:gd name="connsiteY10" fmla="*/ 2290493 h 3628333"/>
                      <a:gd name="connsiteX11" fmla="*/ 763677 w 2219964"/>
                      <a:gd name="connsiteY11" fmla="*/ 2049333 h 3628333"/>
                      <a:gd name="connsiteX12" fmla="*/ 1381651 w 2219964"/>
                      <a:gd name="connsiteY12" fmla="*/ 2521605 h 3628333"/>
                      <a:gd name="connsiteX13" fmla="*/ 1577593 w 2219964"/>
                      <a:gd name="connsiteY13" fmla="*/ 2280445 h 3628333"/>
                      <a:gd name="connsiteX14" fmla="*/ 929475 w 2219964"/>
                      <a:gd name="connsiteY14" fmla="*/ 1762955 h 3628333"/>
                      <a:gd name="connsiteX15" fmla="*/ 1085224 w 2219964"/>
                      <a:gd name="connsiteY15" fmla="*/ 1501697 h 3628333"/>
                      <a:gd name="connsiteX16" fmla="*/ 1607739 w 2219964"/>
                      <a:gd name="connsiteY16" fmla="*/ 1873486 h 3628333"/>
                      <a:gd name="connsiteX17" fmla="*/ 1808706 w 2219964"/>
                      <a:gd name="connsiteY17" fmla="*/ 1592132 h 3628333"/>
                      <a:gd name="connsiteX18" fmla="*/ 211016 w 2219964"/>
                      <a:gd name="connsiteY18"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070151 w 2219964"/>
                      <a:gd name="connsiteY9" fmla="*/ 2727597 h 3628333"/>
                      <a:gd name="connsiteX10" fmla="*/ 567735 w 2219964"/>
                      <a:gd name="connsiteY10" fmla="*/ 2290493 h 3628333"/>
                      <a:gd name="connsiteX11" fmla="*/ 763677 w 2219964"/>
                      <a:gd name="connsiteY11" fmla="*/ 2049333 h 3628333"/>
                      <a:gd name="connsiteX12" fmla="*/ 1381651 w 2219964"/>
                      <a:gd name="connsiteY12" fmla="*/ 2521605 h 3628333"/>
                      <a:gd name="connsiteX13" fmla="*/ 1577593 w 2219964"/>
                      <a:gd name="connsiteY13" fmla="*/ 2280445 h 3628333"/>
                      <a:gd name="connsiteX14" fmla="*/ 929475 w 2219964"/>
                      <a:gd name="connsiteY14" fmla="*/ 1762955 h 3628333"/>
                      <a:gd name="connsiteX15" fmla="*/ 1085224 w 2219964"/>
                      <a:gd name="connsiteY15" fmla="*/ 1501697 h 3628333"/>
                      <a:gd name="connsiteX16" fmla="*/ 1607739 w 2219964"/>
                      <a:gd name="connsiteY16" fmla="*/ 1873486 h 3628333"/>
                      <a:gd name="connsiteX17" fmla="*/ 1808706 w 2219964"/>
                      <a:gd name="connsiteY17" fmla="*/ 1592132 h 3628333"/>
                      <a:gd name="connsiteX18" fmla="*/ 211016 w 2219964"/>
                      <a:gd name="connsiteY18"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050054 w 2219964"/>
                      <a:gd name="connsiteY9" fmla="*/ 2692428 h 3628333"/>
                      <a:gd name="connsiteX10" fmla="*/ 567735 w 2219964"/>
                      <a:gd name="connsiteY10" fmla="*/ 2290493 h 3628333"/>
                      <a:gd name="connsiteX11" fmla="*/ 763677 w 2219964"/>
                      <a:gd name="connsiteY11" fmla="*/ 2049333 h 3628333"/>
                      <a:gd name="connsiteX12" fmla="*/ 1381651 w 2219964"/>
                      <a:gd name="connsiteY12" fmla="*/ 2521605 h 3628333"/>
                      <a:gd name="connsiteX13" fmla="*/ 1577593 w 2219964"/>
                      <a:gd name="connsiteY13" fmla="*/ 2280445 h 3628333"/>
                      <a:gd name="connsiteX14" fmla="*/ 929475 w 2219964"/>
                      <a:gd name="connsiteY14" fmla="*/ 1762955 h 3628333"/>
                      <a:gd name="connsiteX15" fmla="*/ 1085224 w 2219964"/>
                      <a:gd name="connsiteY15" fmla="*/ 1501697 h 3628333"/>
                      <a:gd name="connsiteX16" fmla="*/ 1607739 w 2219964"/>
                      <a:gd name="connsiteY16" fmla="*/ 1873486 h 3628333"/>
                      <a:gd name="connsiteX17" fmla="*/ 1808706 w 2219964"/>
                      <a:gd name="connsiteY17" fmla="*/ 1592132 h 3628333"/>
                      <a:gd name="connsiteX18" fmla="*/ 211016 w 2219964"/>
                      <a:gd name="connsiteY18"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050054 w 2219964"/>
                      <a:gd name="connsiteY9" fmla="*/ 2692428 h 3628333"/>
                      <a:gd name="connsiteX10" fmla="*/ 567735 w 2219964"/>
                      <a:gd name="connsiteY10" fmla="*/ 2290493 h 3628333"/>
                      <a:gd name="connsiteX11" fmla="*/ 763677 w 2219964"/>
                      <a:gd name="connsiteY11" fmla="*/ 2049333 h 3628333"/>
                      <a:gd name="connsiteX12" fmla="*/ 1381651 w 2219964"/>
                      <a:gd name="connsiteY12" fmla="*/ 2521605 h 3628333"/>
                      <a:gd name="connsiteX13" fmla="*/ 1577593 w 2219964"/>
                      <a:gd name="connsiteY13" fmla="*/ 2280445 h 3628333"/>
                      <a:gd name="connsiteX14" fmla="*/ 929475 w 2219964"/>
                      <a:gd name="connsiteY14" fmla="*/ 1762955 h 3628333"/>
                      <a:gd name="connsiteX15" fmla="*/ 1085224 w 2219964"/>
                      <a:gd name="connsiteY15" fmla="*/ 1501697 h 3628333"/>
                      <a:gd name="connsiteX16" fmla="*/ 1607739 w 2219964"/>
                      <a:gd name="connsiteY16" fmla="*/ 1873486 h 3628333"/>
                      <a:gd name="connsiteX17" fmla="*/ 1808706 w 2219964"/>
                      <a:gd name="connsiteY17" fmla="*/ 1592132 h 3628333"/>
                      <a:gd name="connsiteX18" fmla="*/ 211016 w 2219964"/>
                      <a:gd name="connsiteY18"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050054 w 2219964"/>
                      <a:gd name="connsiteY9" fmla="*/ 2692428 h 3628333"/>
                      <a:gd name="connsiteX10" fmla="*/ 567735 w 2219964"/>
                      <a:gd name="connsiteY10" fmla="*/ 2290493 h 3628333"/>
                      <a:gd name="connsiteX11" fmla="*/ 763677 w 2219964"/>
                      <a:gd name="connsiteY11" fmla="*/ 2049333 h 3628333"/>
                      <a:gd name="connsiteX12" fmla="*/ 1381651 w 2219964"/>
                      <a:gd name="connsiteY12" fmla="*/ 2521605 h 3628333"/>
                      <a:gd name="connsiteX13" fmla="*/ 1577593 w 2219964"/>
                      <a:gd name="connsiteY13" fmla="*/ 2280445 h 3628333"/>
                      <a:gd name="connsiteX14" fmla="*/ 929475 w 2219964"/>
                      <a:gd name="connsiteY14" fmla="*/ 1762955 h 3628333"/>
                      <a:gd name="connsiteX15" fmla="*/ 1085224 w 2219964"/>
                      <a:gd name="connsiteY15" fmla="*/ 1501697 h 3628333"/>
                      <a:gd name="connsiteX16" fmla="*/ 1607739 w 2219964"/>
                      <a:gd name="connsiteY16" fmla="*/ 1873486 h 3628333"/>
                      <a:gd name="connsiteX17" fmla="*/ 1808706 w 2219964"/>
                      <a:gd name="connsiteY17" fmla="*/ 1592132 h 3628333"/>
                      <a:gd name="connsiteX18" fmla="*/ 211016 w 2219964"/>
                      <a:gd name="connsiteY18"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050054 w 2219964"/>
                      <a:gd name="connsiteY9" fmla="*/ 2692428 h 3628333"/>
                      <a:gd name="connsiteX10" fmla="*/ 567735 w 2219964"/>
                      <a:gd name="connsiteY10" fmla="*/ 2290493 h 3628333"/>
                      <a:gd name="connsiteX11" fmla="*/ 763677 w 2219964"/>
                      <a:gd name="connsiteY11" fmla="*/ 2049333 h 3628333"/>
                      <a:gd name="connsiteX12" fmla="*/ 1381651 w 2219964"/>
                      <a:gd name="connsiteY12" fmla="*/ 2521605 h 3628333"/>
                      <a:gd name="connsiteX13" fmla="*/ 1577593 w 2219964"/>
                      <a:gd name="connsiteY13" fmla="*/ 2280445 h 3628333"/>
                      <a:gd name="connsiteX14" fmla="*/ 929475 w 2219964"/>
                      <a:gd name="connsiteY14" fmla="*/ 1762955 h 3628333"/>
                      <a:gd name="connsiteX15" fmla="*/ 1085224 w 2219964"/>
                      <a:gd name="connsiteY15" fmla="*/ 1501697 h 3628333"/>
                      <a:gd name="connsiteX16" fmla="*/ 1607739 w 2219964"/>
                      <a:gd name="connsiteY16" fmla="*/ 1873486 h 3628333"/>
                      <a:gd name="connsiteX17" fmla="*/ 1808706 w 2219964"/>
                      <a:gd name="connsiteY17" fmla="*/ 1592132 h 3628333"/>
                      <a:gd name="connsiteX18" fmla="*/ 211016 w 2219964"/>
                      <a:gd name="connsiteY18"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050054 w 2219964"/>
                      <a:gd name="connsiteY9" fmla="*/ 2692428 h 3628333"/>
                      <a:gd name="connsiteX10" fmla="*/ 567735 w 2219964"/>
                      <a:gd name="connsiteY10" fmla="*/ 2290493 h 3628333"/>
                      <a:gd name="connsiteX11" fmla="*/ 763677 w 2219964"/>
                      <a:gd name="connsiteY11" fmla="*/ 2049333 h 3628333"/>
                      <a:gd name="connsiteX12" fmla="*/ 1381651 w 2219964"/>
                      <a:gd name="connsiteY12" fmla="*/ 2521605 h 3628333"/>
                      <a:gd name="connsiteX13" fmla="*/ 1577593 w 2219964"/>
                      <a:gd name="connsiteY13" fmla="*/ 2280445 h 3628333"/>
                      <a:gd name="connsiteX14" fmla="*/ 929475 w 2219964"/>
                      <a:gd name="connsiteY14" fmla="*/ 1762955 h 3628333"/>
                      <a:gd name="connsiteX15" fmla="*/ 1085224 w 2219964"/>
                      <a:gd name="connsiteY15" fmla="*/ 1501697 h 3628333"/>
                      <a:gd name="connsiteX16" fmla="*/ 1607739 w 2219964"/>
                      <a:gd name="connsiteY16" fmla="*/ 1873486 h 3628333"/>
                      <a:gd name="connsiteX17" fmla="*/ 1808706 w 2219964"/>
                      <a:gd name="connsiteY17" fmla="*/ 1592132 h 3628333"/>
                      <a:gd name="connsiteX18" fmla="*/ 211016 w 2219964"/>
                      <a:gd name="connsiteY18"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050054 w 2219964"/>
                      <a:gd name="connsiteY9" fmla="*/ 2692428 h 3628333"/>
                      <a:gd name="connsiteX10" fmla="*/ 567735 w 2219964"/>
                      <a:gd name="connsiteY10" fmla="*/ 2290493 h 3628333"/>
                      <a:gd name="connsiteX11" fmla="*/ 763677 w 2219964"/>
                      <a:gd name="connsiteY11" fmla="*/ 2049333 h 3628333"/>
                      <a:gd name="connsiteX12" fmla="*/ 1381651 w 2219964"/>
                      <a:gd name="connsiteY12" fmla="*/ 2521605 h 3628333"/>
                      <a:gd name="connsiteX13" fmla="*/ 1577593 w 2219964"/>
                      <a:gd name="connsiteY13" fmla="*/ 2280445 h 3628333"/>
                      <a:gd name="connsiteX14" fmla="*/ 929475 w 2219964"/>
                      <a:gd name="connsiteY14" fmla="*/ 1762955 h 3628333"/>
                      <a:gd name="connsiteX15" fmla="*/ 1085224 w 2219964"/>
                      <a:gd name="connsiteY15" fmla="*/ 1501697 h 3628333"/>
                      <a:gd name="connsiteX16" fmla="*/ 1607739 w 2219964"/>
                      <a:gd name="connsiteY16" fmla="*/ 1873486 h 3628333"/>
                      <a:gd name="connsiteX17" fmla="*/ 1808706 w 2219964"/>
                      <a:gd name="connsiteY17" fmla="*/ 1592132 h 3628333"/>
                      <a:gd name="connsiteX18" fmla="*/ 211016 w 2219964"/>
                      <a:gd name="connsiteY18"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080199 w 2219964"/>
                      <a:gd name="connsiteY9" fmla="*/ 2702476 h 3628333"/>
                      <a:gd name="connsiteX10" fmla="*/ 567735 w 2219964"/>
                      <a:gd name="connsiteY10" fmla="*/ 2290493 h 3628333"/>
                      <a:gd name="connsiteX11" fmla="*/ 763677 w 2219964"/>
                      <a:gd name="connsiteY11" fmla="*/ 2049333 h 3628333"/>
                      <a:gd name="connsiteX12" fmla="*/ 1381651 w 2219964"/>
                      <a:gd name="connsiteY12" fmla="*/ 2521605 h 3628333"/>
                      <a:gd name="connsiteX13" fmla="*/ 1577593 w 2219964"/>
                      <a:gd name="connsiteY13" fmla="*/ 2280445 h 3628333"/>
                      <a:gd name="connsiteX14" fmla="*/ 929475 w 2219964"/>
                      <a:gd name="connsiteY14" fmla="*/ 1762955 h 3628333"/>
                      <a:gd name="connsiteX15" fmla="*/ 1085224 w 2219964"/>
                      <a:gd name="connsiteY15" fmla="*/ 1501697 h 3628333"/>
                      <a:gd name="connsiteX16" fmla="*/ 1607739 w 2219964"/>
                      <a:gd name="connsiteY16" fmla="*/ 1873486 h 3628333"/>
                      <a:gd name="connsiteX17" fmla="*/ 1808706 w 2219964"/>
                      <a:gd name="connsiteY17" fmla="*/ 1592132 h 3628333"/>
                      <a:gd name="connsiteX18" fmla="*/ 211016 w 2219964"/>
                      <a:gd name="connsiteY18"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080199 w 2219964"/>
                      <a:gd name="connsiteY9" fmla="*/ 2702476 h 3628333"/>
                      <a:gd name="connsiteX10" fmla="*/ 567735 w 2219964"/>
                      <a:gd name="connsiteY10" fmla="*/ 2290493 h 3628333"/>
                      <a:gd name="connsiteX11" fmla="*/ 763677 w 2219964"/>
                      <a:gd name="connsiteY11" fmla="*/ 2049333 h 3628333"/>
                      <a:gd name="connsiteX12" fmla="*/ 1381651 w 2219964"/>
                      <a:gd name="connsiteY12" fmla="*/ 2521605 h 3628333"/>
                      <a:gd name="connsiteX13" fmla="*/ 1577593 w 2219964"/>
                      <a:gd name="connsiteY13" fmla="*/ 2280445 h 3628333"/>
                      <a:gd name="connsiteX14" fmla="*/ 929475 w 2219964"/>
                      <a:gd name="connsiteY14" fmla="*/ 1762955 h 3628333"/>
                      <a:gd name="connsiteX15" fmla="*/ 1085224 w 2219964"/>
                      <a:gd name="connsiteY15" fmla="*/ 1501697 h 3628333"/>
                      <a:gd name="connsiteX16" fmla="*/ 1607739 w 2219964"/>
                      <a:gd name="connsiteY16" fmla="*/ 1873486 h 3628333"/>
                      <a:gd name="connsiteX17" fmla="*/ 1808706 w 2219964"/>
                      <a:gd name="connsiteY17" fmla="*/ 1592132 h 3628333"/>
                      <a:gd name="connsiteX18" fmla="*/ 211016 w 2219964"/>
                      <a:gd name="connsiteY18"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080199 w 2219964"/>
                      <a:gd name="connsiteY9" fmla="*/ 2702476 h 3628333"/>
                      <a:gd name="connsiteX10" fmla="*/ 567735 w 2219964"/>
                      <a:gd name="connsiteY10" fmla="*/ 2290493 h 3628333"/>
                      <a:gd name="connsiteX11" fmla="*/ 763677 w 2219964"/>
                      <a:gd name="connsiteY11" fmla="*/ 2049333 h 3628333"/>
                      <a:gd name="connsiteX12" fmla="*/ 1381651 w 2219964"/>
                      <a:gd name="connsiteY12" fmla="*/ 2521605 h 3628333"/>
                      <a:gd name="connsiteX13" fmla="*/ 1577593 w 2219964"/>
                      <a:gd name="connsiteY13" fmla="*/ 2280445 h 3628333"/>
                      <a:gd name="connsiteX14" fmla="*/ 929475 w 2219964"/>
                      <a:gd name="connsiteY14" fmla="*/ 1762955 h 3628333"/>
                      <a:gd name="connsiteX15" fmla="*/ 1085224 w 2219964"/>
                      <a:gd name="connsiteY15" fmla="*/ 1501697 h 3628333"/>
                      <a:gd name="connsiteX16" fmla="*/ 1607739 w 2219964"/>
                      <a:gd name="connsiteY16" fmla="*/ 1873486 h 3628333"/>
                      <a:gd name="connsiteX17" fmla="*/ 1808706 w 2219964"/>
                      <a:gd name="connsiteY17" fmla="*/ 1592132 h 3628333"/>
                      <a:gd name="connsiteX18" fmla="*/ 211016 w 2219964"/>
                      <a:gd name="connsiteY18"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874209 w 2219964"/>
                      <a:gd name="connsiteY9" fmla="*/ 2988853 h 3628333"/>
                      <a:gd name="connsiteX10" fmla="*/ 1080199 w 2219964"/>
                      <a:gd name="connsiteY10" fmla="*/ 2702476 h 3628333"/>
                      <a:gd name="connsiteX11" fmla="*/ 567735 w 2219964"/>
                      <a:gd name="connsiteY11" fmla="*/ 2290493 h 3628333"/>
                      <a:gd name="connsiteX12" fmla="*/ 763677 w 2219964"/>
                      <a:gd name="connsiteY12" fmla="*/ 2049333 h 3628333"/>
                      <a:gd name="connsiteX13" fmla="*/ 1381651 w 2219964"/>
                      <a:gd name="connsiteY13" fmla="*/ 2521605 h 3628333"/>
                      <a:gd name="connsiteX14" fmla="*/ 1577593 w 2219964"/>
                      <a:gd name="connsiteY14" fmla="*/ 2280445 h 3628333"/>
                      <a:gd name="connsiteX15" fmla="*/ 929475 w 2219964"/>
                      <a:gd name="connsiteY15" fmla="*/ 1762955 h 3628333"/>
                      <a:gd name="connsiteX16" fmla="*/ 1085224 w 2219964"/>
                      <a:gd name="connsiteY16" fmla="*/ 1501697 h 3628333"/>
                      <a:gd name="connsiteX17" fmla="*/ 1607739 w 2219964"/>
                      <a:gd name="connsiteY17" fmla="*/ 1873486 h 3628333"/>
                      <a:gd name="connsiteX18" fmla="*/ 1808706 w 2219964"/>
                      <a:gd name="connsiteY18" fmla="*/ 1592132 h 3628333"/>
                      <a:gd name="connsiteX19" fmla="*/ 211016 w 2219964"/>
                      <a:gd name="connsiteY19"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316525 w 2219964"/>
                      <a:gd name="connsiteY9" fmla="*/ 2506532 h 3628333"/>
                      <a:gd name="connsiteX10" fmla="*/ 1080199 w 2219964"/>
                      <a:gd name="connsiteY10" fmla="*/ 2702476 h 3628333"/>
                      <a:gd name="connsiteX11" fmla="*/ 567735 w 2219964"/>
                      <a:gd name="connsiteY11" fmla="*/ 2290493 h 3628333"/>
                      <a:gd name="connsiteX12" fmla="*/ 763677 w 2219964"/>
                      <a:gd name="connsiteY12" fmla="*/ 2049333 h 3628333"/>
                      <a:gd name="connsiteX13" fmla="*/ 1381651 w 2219964"/>
                      <a:gd name="connsiteY13" fmla="*/ 2521605 h 3628333"/>
                      <a:gd name="connsiteX14" fmla="*/ 1577593 w 2219964"/>
                      <a:gd name="connsiteY14" fmla="*/ 2280445 h 3628333"/>
                      <a:gd name="connsiteX15" fmla="*/ 929475 w 2219964"/>
                      <a:gd name="connsiteY15" fmla="*/ 1762955 h 3628333"/>
                      <a:gd name="connsiteX16" fmla="*/ 1085224 w 2219964"/>
                      <a:gd name="connsiteY16" fmla="*/ 1501697 h 3628333"/>
                      <a:gd name="connsiteX17" fmla="*/ 1607739 w 2219964"/>
                      <a:gd name="connsiteY17" fmla="*/ 1873486 h 3628333"/>
                      <a:gd name="connsiteX18" fmla="*/ 1808706 w 2219964"/>
                      <a:gd name="connsiteY18" fmla="*/ 1592132 h 3628333"/>
                      <a:gd name="connsiteX19" fmla="*/ 211016 w 2219964"/>
                      <a:gd name="connsiteY19"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371791 w 2219964"/>
                      <a:gd name="connsiteY9" fmla="*/ 2687403 h 3628333"/>
                      <a:gd name="connsiteX10" fmla="*/ 316525 w 2219964"/>
                      <a:gd name="connsiteY10" fmla="*/ 2506532 h 3628333"/>
                      <a:gd name="connsiteX11" fmla="*/ 1080199 w 2219964"/>
                      <a:gd name="connsiteY11" fmla="*/ 2702476 h 3628333"/>
                      <a:gd name="connsiteX12" fmla="*/ 567735 w 2219964"/>
                      <a:gd name="connsiteY12" fmla="*/ 2290493 h 3628333"/>
                      <a:gd name="connsiteX13" fmla="*/ 763677 w 2219964"/>
                      <a:gd name="connsiteY13" fmla="*/ 2049333 h 3628333"/>
                      <a:gd name="connsiteX14" fmla="*/ 1381651 w 2219964"/>
                      <a:gd name="connsiteY14" fmla="*/ 2521605 h 3628333"/>
                      <a:gd name="connsiteX15" fmla="*/ 1577593 w 2219964"/>
                      <a:gd name="connsiteY15" fmla="*/ 2280445 h 3628333"/>
                      <a:gd name="connsiteX16" fmla="*/ 929475 w 2219964"/>
                      <a:gd name="connsiteY16" fmla="*/ 1762955 h 3628333"/>
                      <a:gd name="connsiteX17" fmla="*/ 1085224 w 2219964"/>
                      <a:gd name="connsiteY17" fmla="*/ 1501697 h 3628333"/>
                      <a:gd name="connsiteX18" fmla="*/ 1607739 w 2219964"/>
                      <a:gd name="connsiteY18" fmla="*/ 1873486 h 3628333"/>
                      <a:gd name="connsiteX19" fmla="*/ 1808706 w 2219964"/>
                      <a:gd name="connsiteY19" fmla="*/ 1592132 h 3628333"/>
                      <a:gd name="connsiteX20" fmla="*/ 211016 w 2219964"/>
                      <a:gd name="connsiteY20"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50727 w 2219964"/>
                      <a:gd name="connsiteY9" fmla="*/ 2752718 h 3628333"/>
                      <a:gd name="connsiteX10" fmla="*/ 316525 w 2219964"/>
                      <a:gd name="connsiteY10" fmla="*/ 2506532 h 3628333"/>
                      <a:gd name="connsiteX11" fmla="*/ 1080199 w 2219964"/>
                      <a:gd name="connsiteY11" fmla="*/ 2702476 h 3628333"/>
                      <a:gd name="connsiteX12" fmla="*/ 567735 w 2219964"/>
                      <a:gd name="connsiteY12" fmla="*/ 2290493 h 3628333"/>
                      <a:gd name="connsiteX13" fmla="*/ 763677 w 2219964"/>
                      <a:gd name="connsiteY13" fmla="*/ 2049333 h 3628333"/>
                      <a:gd name="connsiteX14" fmla="*/ 1381651 w 2219964"/>
                      <a:gd name="connsiteY14" fmla="*/ 2521605 h 3628333"/>
                      <a:gd name="connsiteX15" fmla="*/ 1577593 w 2219964"/>
                      <a:gd name="connsiteY15" fmla="*/ 2280445 h 3628333"/>
                      <a:gd name="connsiteX16" fmla="*/ 929475 w 2219964"/>
                      <a:gd name="connsiteY16" fmla="*/ 1762955 h 3628333"/>
                      <a:gd name="connsiteX17" fmla="*/ 1085224 w 2219964"/>
                      <a:gd name="connsiteY17" fmla="*/ 1501697 h 3628333"/>
                      <a:gd name="connsiteX18" fmla="*/ 1607739 w 2219964"/>
                      <a:gd name="connsiteY18" fmla="*/ 1873486 h 3628333"/>
                      <a:gd name="connsiteX19" fmla="*/ 1808706 w 2219964"/>
                      <a:gd name="connsiteY19" fmla="*/ 1592132 h 3628333"/>
                      <a:gd name="connsiteX20" fmla="*/ 211016 w 2219964"/>
                      <a:gd name="connsiteY20"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50727 w 2219964"/>
                      <a:gd name="connsiteY9" fmla="*/ 2752718 h 3628333"/>
                      <a:gd name="connsiteX10" fmla="*/ 316525 w 2219964"/>
                      <a:gd name="connsiteY10" fmla="*/ 2506532 h 3628333"/>
                      <a:gd name="connsiteX11" fmla="*/ 768701 w 2219964"/>
                      <a:gd name="connsiteY11" fmla="*/ 2647210 h 3628333"/>
                      <a:gd name="connsiteX12" fmla="*/ 1080199 w 2219964"/>
                      <a:gd name="connsiteY12" fmla="*/ 2702476 h 3628333"/>
                      <a:gd name="connsiteX13" fmla="*/ 567735 w 2219964"/>
                      <a:gd name="connsiteY13" fmla="*/ 2290493 h 3628333"/>
                      <a:gd name="connsiteX14" fmla="*/ 763677 w 2219964"/>
                      <a:gd name="connsiteY14" fmla="*/ 2049333 h 3628333"/>
                      <a:gd name="connsiteX15" fmla="*/ 1381651 w 2219964"/>
                      <a:gd name="connsiteY15" fmla="*/ 2521605 h 3628333"/>
                      <a:gd name="connsiteX16" fmla="*/ 1577593 w 2219964"/>
                      <a:gd name="connsiteY16" fmla="*/ 2280445 h 3628333"/>
                      <a:gd name="connsiteX17" fmla="*/ 929475 w 2219964"/>
                      <a:gd name="connsiteY17" fmla="*/ 1762955 h 3628333"/>
                      <a:gd name="connsiteX18" fmla="*/ 1085224 w 2219964"/>
                      <a:gd name="connsiteY18" fmla="*/ 1501697 h 3628333"/>
                      <a:gd name="connsiteX19" fmla="*/ 1607739 w 2219964"/>
                      <a:gd name="connsiteY19" fmla="*/ 1873486 h 3628333"/>
                      <a:gd name="connsiteX20" fmla="*/ 1808706 w 2219964"/>
                      <a:gd name="connsiteY20" fmla="*/ 1592132 h 3628333"/>
                      <a:gd name="connsiteX21" fmla="*/ 211016 w 2219964"/>
                      <a:gd name="connsiteY21"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50727 w 2219964"/>
                      <a:gd name="connsiteY9" fmla="*/ 2752718 h 3628333"/>
                      <a:gd name="connsiteX10" fmla="*/ 316525 w 2219964"/>
                      <a:gd name="connsiteY10" fmla="*/ 2506532 h 3628333"/>
                      <a:gd name="connsiteX11" fmla="*/ 884257 w 2219964"/>
                      <a:gd name="connsiteY11" fmla="*/ 2938612 h 3628333"/>
                      <a:gd name="connsiteX12" fmla="*/ 1080199 w 2219964"/>
                      <a:gd name="connsiteY12" fmla="*/ 2702476 h 3628333"/>
                      <a:gd name="connsiteX13" fmla="*/ 567735 w 2219964"/>
                      <a:gd name="connsiteY13" fmla="*/ 2290493 h 3628333"/>
                      <a:gd name="connsiteX14" fmla="*/ 763677 w 2219964"/>
                      <a:gd name="connsiteY14" fmla="*/ 2049333 h 3628333"/>
                      <a:gd name="connsiteX15" fmla="*/ 1381651 w 2219964"/>
                      <a:gd name="connsiteY15" fmla="*/ 2521605 h 3628333"/>
                      <a:gd name="connsiteX16" fmla="*/ 1577593 w 2219964"/>
                      <a:gd name="connsiteY16" fmla="*/ 2280445 h 3628333"/>
                      <a:gd name="connsiteX17" fmla="*/ 929475 w 2219964"/>
                      <a:gd name="connsiteY17" fmla="*/ 1762955 h 3628333"/>
                      <a:gd name="connsiteX18" fmla="*/ 1085224 w 2219964"/>
                      <a:gd name="connsiteY18" fmla="*/ 1501697 h 3628333"/>
                      <a:gd name="connsiteX19" fmla="*/ 1607739 w 2219964"/>
                      <a:gd name="connsiteY19" fmla="*/ 1873486 h 3628333"/>
                      <a:gd name="connsiteX20" fmla="*/ 1808706 w 2219964"/>
                      <a:gd name="connsiteY20" fmla="*/ 1592132 h 3628333"/>
                      <a:gd name="connsiteX21" fmla="*/ 211016 w 2219964"/>
                      <a:gd name="connsiteY21"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50727 w 2219964"/>
                      <a:gd name="connsiteY9" fmla="*/ 2752718 h 3628333"/>
                      <a:gd name="connsiteX10" fmla="*/ 316525 w 2219964"/>
                      <a:gd name="connsiteY10" fmla="*/ 2506532 h 3628333"/>
                      <a:gd name="connsiteX11" fmla="*/ 884257 w 2219964"/>
                      <a:gd name="connsiteY11" fmla="*/ 2938612 h 3628333"/>
                      <a:gd name="connsiteX12" fmla="*/ 1080199 w 2219964"/>
                      <a:gd name="connsiteY12" fmla="*/ 2702476 h 3628333"/>
                      <a:gd name="connsiteX13" fmla="*/ 567735 w 2219964"/>
                      <a:gd name="connsiteY13" fmla="*/ 2290493 h 3628333"/>
                      <a:gd name="connsiteX14" fmla="*/ 763677 w 2219964"/>
                      <a:gd name="connsiteY14" fmla="*/ 2049333 h 3628333"/>
                      <a:gd name="connsiteX15" fmla="*/ 1381651 w 2219964"/>
                      <a:gd name="connsiteY15" fmla="*/ 2521605 h 3628333"/>
                      <a:gd name="connsiteX16" fmla="*/ 1577593 w 2219964"/>
                      <a:gd name="connsiteY16" fmla="*/ 2280445 h 3628333"/>
                      <a:gd name="connsiteX17" fmla="*/ 929475 w 2219964"/>
                      <a:gd name="connsiteY17" fmla="*/ 1762955 h 3628333"/>
                      <a:gd name="connsiteX18" fmla="*/ 1085224 w 2219964"/>
                      <a:gd name="connsiteY18" fmla="*/ 1501697 h 3628333"/>
                      <a:gd name="connsiteX19" fmla="*/ 1607739 w 2219964"/>
                      <a:gd name="connsiteY19" fmla="*/ 1873486 h 3628333"/>
                      <a:gd name="connsiteX20" fmla="*/ 1808706 w 2219964"/>
                      <a:gd name="connsiteY20" fmla="*/ 1592132 h 3628333"/>
                      <a:gd name="connsiteX21" fmla="*/ 211016 w 2219964"/>
                      <a:gd name="connsiteY21"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50727 w 2219964"/>
                      <a:gd name="connsiteY9" fmla="*/ 2752718 h 3628333"/>
                      <a:gd name="connsiteX10" fmla="*/ 316525 w 2219964"/>
                      <a:gd name="connsiteY10" fmla="*/ 2506532 h 3628333"/>
                      <a:gd name="connsiteX11" fmla="*/ 884257 w 2219964"/>
                      <a:gd name="connsiteY11" fmla="*/ 2938612 h 3628333"/>
                      <a:gd name="connsiteX12" fmla="*/ 1080199 w 2219964"/>
                      <a:gd name="connsiteY12" fmla="*/ 2702476 h 3628333"/>
                      <a:gd name="connsiteX13" fmla="*/ 567735 w 2219964"/>
                      <a:gd name="connsiteY13" fmla="*/ 2290493 h 3628333"/>
                      <a:gd name="connsiteX14" fmla="*/ 763677 w 2219964"/>
                      <a:gd name="connsiteY14" fmla="*/ 2049333 h 3628333"/>
                      <a:gd name="connsiteX15" fmla="*/ 1381651 w 2219964"/>
                      <a:gd name="connsiteY15" fmla="*/ 2521605 h 3628333"/>
                      <a:gd name="connsiteX16" fmla="*/ 1577593 w 2219964"/>
                      <a:gd name="connsiteY16" fmla="*/ 2280445 h 3628333"/>
                      <a:gd name="connsiteX17" fmla="*/ 929475 w 2219964"/>
                      <a:gd name="connsiteY17" fmla="*/ 1762955 h 3628333"/>
                      <a:gd name="connsiteX18" fmla="*/ 1085224 w 2219964"/>
                      <a:gd name="connsiteY18" fmla="*/ 1501697 h 3628333"/>
                      <a:gd name="connsiteX19" fmla="*/ 1607739 w 2219964"/>
                      <a:gd name="connsiteY19" fmla="*/ 1873486 h 3628333"/>
                      <a:gd name="connsiteX20" fmla="*/ 1808706 w 2219964"/>
                      <a:gd name="connsiteY20" fmla="*/ 1592132 h 3628333"/>
                      <a:gd name="connsiteX21" fmla="*/ 211016 w 2219964"/>
                      <a:gd name="connsiteY21"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50727 w 2219964"/>
                      <a:gd name="connsiteY9" fmla="*/ 2752718 h 3628333"/>
                      <a:gd name="connsiteX10" fmla="*/ 321549 w 2219964"/>
                      <a:gd name="connsiteY10" fmla="*/ 2541701 h 3628333"/>
                      <a:gd name="connsiteX11" fmla="*/ 884257 w 2219964"/>
                      <a:gd name="connsiteY11" fmla="*/ 2938612 h 3628333"/>
                      <a:gd name="connsiteX12" fmla="*/ 1080199 w 2219964"/>
                      <a:gd name="connsiteY12" fmla="*/ 2702476 h 3628333"/>
                      <a:gd name="connsiteX13" fmla="*/ 567735 w 2219964"/>
                      <a:gd name="connsiteY13" fmla="*/ 2290493 h 3628333"/>
                      <a:gd name="connsiteX14" fmla="*/ 763677 w 2219964"/>
                      <a:gd name="connsiteY14" fmla="*/ 2049333 h 3628333"/>
                      <a:gd name="connsiteX15" fmla="*/ 1381651 w 2219964"/>
                      <a:gd name="connsiteY15" fmla="*/ 2521605 h 3628333"/>
                      <a:gd name="connsiteX16" fmla="*/ 1577593 w 2219964"/>
                      <a:gd name="connsiteY16" fmla="*/ 2280445 h 3628333"/>
                      <a:gd name="connsiteX17" fmla="*/ 929475 w 2219964"/>
                      <a:gd name="connsiteY17" fmla="*/ 1762955 h 3628333"/>
                      <a:gd name="connsiteX18" fmla="*/ 1085224 w 2219964"/>
                      <a:gd name="connsiteY18" fmla="*/ 1501697 h 3628333"/>
                      <a:gd name="connsiteX19" fmla="*/ 1607739 w 2219964"/>
                      <a:gd name="connsiteY19" fmla="*/ 1873486 h 3628333"/>
                      <a:gd name="connsiteX20" fmla="*/ 1808706 w 2219964"/>
                      <a:gd name="connsiteY20" fmla="*/ 1592132 h 3628333"/>
                      <a:gd name="connsiteX21" fmla="*/ 211016 w 2219964"/>
                      <a:gd name="connsiteY21"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50727 w 2219964"/>
                      <a:gd name="connsiteY9" fmla="*/ 2752718 h 3628333"/>
                      <a:gd name="connsiteX10" fmla="*/ 321549 w 2219964"/>
                      <a:gd name="connsiteY10" fmla="*/ 2541701 h 3628333"/>
                      <a:gd name="connsiteX11" fmla="*/ 884257 w 2219964"/>
                      <a:gd name="connsiteY11" fmla="*/ 2938612 h 3628333"/>
                      <a:gd name="connsiteX12" fmla="*/ 1080199 w 2219964"/>
                      <a:gd name="connsiteY12" fmla="*/ 2702476 h 3628333"/>
                      <a:gd name="connsiteX13" fmla="*/ 567735 w 2219964"/>
                      <a:gd name="connsiteY13" fmla="*/ 2290493 h 3628333"/>
                      <a:gd name="connsiteX14" fmla="*/ 763677 w 2219964"/>
                      <a:gd name="connsiteY14" fmla="*/ 2049333 h 3628333"/>
                      <a:gd name="connsiteX15" fmla="*/ 1381651 w 2219964"/>
                      <a:gd name="connsiteY15" fmla="*/ 2521605 h 3628333"/>
                      <a:gd name="connsiteX16" fmla="*/ 1577593 w 2219964"/>
                      <a:gd name="connsiteY16" fmla="*/ 2280445 h 3628333"/>
                      <a:gd name="connsiteX17" fmla="*/ 929475 w 2219964"/>
                      <a:gd name="connsiteY17" fmla="*/ 1762955 h 3628333"/>
                      <a:gd name="connsiteX18" fmla="*/ 1085224 w 2219964"/>
                      <a:gd name="connsiteY18" fmla="*/ 1501697 h 3628333"/>
                      <a:gd name="connsiteX19" fmla="*/ 1607739 w 2219964"/>
                      <a:gd name="connsiteY19" fmla="*/ 1873486 h 3628333"/>
                      <a:gd name="connsiteX20" fmla="*/ 1808706 w 2219964"/>
                      <a:gd name="connsiteY20" fmla="*/ 1592132 h 3628333"/>
                      <a:gd name="connsiteX21" fmla="*/ 211016 w 2219964"/>
                      <a:gd name="connsiteY21"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50727 w 2219964"/>
                      <a:gd name="connsiteY9" fmla="*/ 2752718 h 3628333"/>
                      <a:gd name="connsiteX10" fmla="*/ 321549 w 2219964"/>
                      <a:gd name="connsiteY10" fmla="*/ 2541701 h 3628333"/>
                      <a:gd name="connsiteX11" fmla="*/ 884257 w 2219964"/>
                      <a:gd name="connsiteY11" fmla="*/ 2938612 h 3628333"/>
                      <a:gd name="connsiteX12" fmla="*/ 1080199 w 2219964"/>
                      <a:gd name="connsiteY12" fmla="*/ 2702476 h 3628333"/>
                      <a:gd name="connsiteX13" fmla="*/ 567735 w 2219964"/>
                      <a:gd name="connsiteY13" fmla="*/ 2290493 h 3628333"/>
                      <a:gd name="connsiteX14" fmla="*/ 763677 w 2219964"/>
                      <a:gd name="connsiteY14" fmla="*/ 2049333 h 3628333"/>
                      <a:gd name="connsiteX15" fmla="*/ 1381651 w 2219964"/>
                      <a:gd name="connsiteY15" fmla="*/ 2521605 h 3628333"/>
                      <a:gd name="connsiteX16" fmla="*/ 1577593 w 2219964"/>
                      <a:gd name="connsiteY16" fmla="*/ 2280445 h 3628333"/>
                      <a:gd name="connsiteX17" fmla="*/ 929475 w 2219964"/>
                      <a:gd name="connsiteY17" fmla="*/ 1762955 h 3628333"/>
                      <a:gd name="connsiteX18" fmla="*/ 1085224 w 2219964"/>
                      <a:gd name="connsiteY18" fmla="*/ 1501697 h 3628333"/>
                      <a:gd name="connsiteX19" fmla="*/ 1607739 w 2219964"/>
                      <a:gd name="connsiteY19" fmla="*/ 1873486 h 3628333"/>
                      <a:gd name="connsiteX20" fmla="*/ 1808706 w 2219964"/>
                      <a:gd name="connsiteY20" fmla="*/ 1592132 h 3628333"/>
                      <a:gd name="connsiteX21" fmla="*/ 211016 w 2219964"/>
                      <a:gd name="connsiteY21"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67733 w 2219964"/>
                      <a:gd name="connsiteY8" fmla="*/ 3099385 h 3628333"/>
                      <a:gd name="connsiteX9" fmla="*/ 150727 w 2219964"/>
                      <a:gd name="connsiteY9" fmla="*/ 2752718 h 3628333"/>
                      <a:gd name="connsiteX10" fmla="*/ 326573 w 2219964"/>
                      <a:gd name="connsiteY10" fmla="*/ 2521604 h 3628333"/>
                      <a:gd name="connsiteX11" fmla="*/ 884257 w 2219964"/>
                      <a:gd name="connsiteY11" fmla="*/ 2938612 h 3628333"/>
                      <a:gd name="connsiteX12" fmla="*/ 1080199 w 2219964"/>
                      <a:gd name="connsiteY12" fmla="*/ 2702476 h 3628333"/>
                      <a:gd name="connsiteX13" fmla="*/ 567735 w 2219964"/>
                      <a:gd name="connsiteY13" fmla="*/ 2290493 h 3628333"/>
                      <a:gd name="connsiteX14" fmla="*/ 763677 w 2219964"/>
                      <a:gd name="connsiteY14" fmla="*/ 2049333 h 3628333"/>
                      <a:gd name="connsiteX15" fmla="*/ 1381651 w 2219964"/>
                      <a:gd name="connsiteY15" fmla="*/ 2521605 h 3628333"/>
                      <a:gd name="connsiteX16" fmla="*/ 1577593 w 2219964"/>
                      <a:gd name="connsiteY16" fmla="*/ 2280445 h 3628333"/>
                      <a:gd name="connsiteX17" fmla="*/ 929475 w 2219964"/>
                      <a:gd name="connsiteY17" fmla="*/ 1762955 h 3628333"/>
                      <a:gd name="connsiteX18" fmla="*/ 1085224 w 2219964"/>
                      <a:gd name="connsiteY18" fmla="*/ 1501697 h 3628333"/>
                      <a:gd name="connsiteX19" fmla="*/ 1607739 w 2219964"/>
                      <a:gd name="connsiteY19" fmla="*/ 1873486 h 3628333"/>
                      <a:gd name="connsiteX20" fmla="*/ 1808706 w 2219964"/>
                      <a:gd name="connsiteY20" fmla="*/ 1592132 h 3628333"/>
                      <a:gd name="connsiteX21" fmla="*/ 211016 w 2219964"/>
                      <a:gd name="connsiteY21"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52660 w 2219964"/>
                      <a:gd name="connsiteY8" fmla="*/ 3129530 h 3628333"/>
                      <a:gd name="connsiteX9" fmla="*/ 150727 w 2219964"/>
                      <a:gd name="connsiteY9" fmla="*/ 2752718 h 3628333"/>
                      <a:gd name="connsiteX10" fmla="*/ 326573 w 2219964"/>
                      <a:gd name="connsiteY10" fmla="*/ 2521604 h 3628333"/>
                      <a:gd name="connsiteX11" fmla="*/ 884257 w 2219964"/>
                      <a:gd name="connsiteY11" fmla="*/ 2938612 h 3628333"/>
                      <a:gd name="connsiteX12" fmla="*/ 1080199 w 2219964"/>
                      <a:gd name="connsiteY12" fmla="*/ 2702476 h 3628333"/>
                      <a:gd name="connsiteX13" fmla="*/ 567735 w 2219964"/>
                      <a:gd name="connsiteY13" fmla="*/ 2290493 h 3628333"/>
                      <a:gd name="connsiteX14" fmla="*/ 763677 w 2219964"/>
                      <a:gd name="connsiteY14" fmla="*/ 2049333 h 3628333"/>
                      <a:gd name="connsiteX15" fmla="*/ 1381651 w 2219964"/>
                      <a:gd name="connsiteY15" fmla="*/ 2521605 h 3628333"/>
                      <a:gd name="connsiteX16" fmla="*/ 1577593 w 2219964"/>
                      <a:gd name="connsiteY16" fmla="*/ 2280445 h 3628333"/>
                      <a:gd name="connsiteX17" fmla="*/ 929475 w 2219964"/>
                      <a:gd name="connsiteY17" fmla="*/ 1762955 h 3628333"/>
                      <a:gd name="connsiteX18" fmla="*/ 1085224 w 2219964"/>
                      <a:gd name="connsiteY18" fmla="*/ 1501697 h 3628333"/>
                      <a:gd name="connsiteX19" fmla="*/ 1607739 w 2219964"/>
                      <a:gd name="connsiteY19" fmla="*/ 1873486 h 3628333"/>
                      <a:gd name="connsiteX20" fmla="*/ 1808706 w 2219964"/>
                      <a:gd name="connsiteY20" fmla="*/ 1592132 h 3628333"/>
                      <a:gd name="connsiteX21" fmla="*/ 211016 w 2219964"/>
                      <a:gd name="connsiteY21"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52660 w 2219964"/>
                      <a:gd name="connsiteY8" fmla="*/ 3129530 h 3628333"/>
                      <a:gd name="connsiteX9" fmla="*/ 150727 w 2219964"/>
                      <a:gd name="connsiteY9" fmla="*/ 2752718 h 3628333"/>
                      <a:gd name="connsiteX10" fmla="*/ 326573 w 2219964"/>
                      <a:gd name="connsiteY10" fmla="*/ 2521604 h 3628333"/>
                      <a:gd name="connsiteX11" fmla="*/ 884257 w 2219964"/>
                      <a:gd name="connsiteY11" fmla="*/ 2938612 h 3628333"/>
                      <a:gd name="connsiteX12" fmla="*/ 1080199 w 2219964"/>
                      <a:gd name="connsiteY12" fmla="*/ 2702476 h 3628333"/>
                      <a:gd name="connsiteX13" fmla="*/ 567735 w 2219964"/>
                      <a:gd name="connsiteY13" fmla="*/ 2290493 h 3628333"/>
                      <a:gd name="connsiteX14" fmla="*/ 763677 w 2219964"/>
                      <a:gd name="connsiteY14" fmla="*/ 2049333 h 3628333"/>
                      <a:gd name="connsiteX15" fmla="*/ 1381651 w 2219964"/>
                      <a:gd name="connsiteY15" fmla="*/ 2521605 h 3628333"/>
                      <a:gd name="connsiteX16" fmla="*/ 1577593 w 2219964"/>
                      <a:gd name="connsiteY16" fmla="*/ 2280445 h 3628333"/>
                      <a:gd name="connsiteX17" fmla="*/ 929475 w 2219964"/>
                      <a:gd name="connsiteY17" fmla="*/ 1762955 h 3628333"/>
                      <a:gd name="connsiteX18" fmla="*/ 1085224 w 2219964"/>
                      <a:gd name="connsiteY18" fmla="*/ 1501697 h 3628333"/>
                      <a:gd name="connsiteX19" fmla="*/ 1607739 w 2219964"/>
                      <a:gd name="connsiteY19" fmla="*/ 1873486 h 3628333"/>
                      <a:gd name="connsiteX20" fmla="*/ 1808706 w 2219964"/>
                      <a:gd name="connsiteY20" fmla="*/ 1592132 h 3628333"/>
                      <a:gd name="connsiteX21" fmla="*/ 211016 w 2219964"/>
                      <a:gd name="connsiteY21"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52660 w 2219964"/>
                      <a:gd name="connsiteY8" fmla="*/ 3129530 h 3628333"/>
                      <a:gd name="connsiteX9" fmla="*/ 150727 w 2219964"/>
                      <a:gd name="connsiteY9" fmla="*/ 2752718 h 3628333"/>
                      <a:gd name="connsiteX10" fmla="*/ 326573 w 2219964"/>
                      <a:gd name="connsiteY10" fmla="*/ 2521604 h 3628333"/>
                      <a:gd name="connsiteX11" fmla="*/ 884257 w 2219964"/>
                      <a:gd name="connsiteY11" fmla="*/ 2938612 h 3628333"/>
                      <a:gd name="connsiteX12" fmla="*/ 1080199 w 2219964"/>
                      <a:gd name="connsiteY12" fmla="*/ 2702476 h 3628333"/>
                      <a:gd name="connsiteX13" fmla="*/ 567735 w 2219964"/>
                      <a:gd name="connsiteY13" fmla="*/ 2290493 h 3628333"/>
                      <a:gd name="connsiteX14" fmla="*/ 763677 w 2219964"/>
                      <a:gd name="connsiteY14" fmla="*/ 2049333 h 3628333"/>
                      <a:gd name="connsiteX15" fmla="*/ 1381651 w 2219964"/>
                      <a:gd name="connsiteY15" fmla="*/ 2521605 h 3628333"/>
                      <a:gd name="connsiteX16" fmla="*/ 1577593 w 2219964"/>
                      <a:gd name="connsiteY16" fmla="*/ 2280445 h 3628333"/>
                      <a:gd name="connsiteX17" fmla="*/ 929475 w 2219964"/>
                      <a:gd name="connsiteY17" fmla="*/ 1762955 h 3628333"/>
                      <a:gd name="connsiteX18" fmla="*/ 1085224 w 2219964"/>
                      <a:gd name="connsiteY18" fmla="*/ 1501697 h 3628333"/>
                      <a:gd name="connsiteX19" fmla="*/ 1607739 w 2219964"/>
                      <a:gd name="connsiteY19" fmla="*/ 1873486 h 3628333"/>
                      <a:gd name="connsiteX20" fmla="*/ 1808706 w 2219964"/>
                      <a:gd name="connsiteY20" fmla="*/ 1592132 h 3628333"/>
                      <a:gd name="connsiteX21" fmla="*/ 211016 w 2219964"/>
                      <a:gd name="connsiteY21"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52660 w 2219964"/>
                      <a:gd name="connsiteY8" fmla="*/ 3129530 h 3628333"/>
                      <a:gd name="connsiteX9" fmla="*/ 125606 w 2219964"/>
                      <a:gd name="connsiteY9" fmla="*/ 2757742 h 3628333"/>
                      <a:gd name="connsiteX10" fmla="*/ 326573 w 2219964"/>
                      <a:gd name="connsiteY10" fmla="*/ 2521604 h 3628333"/>
                      <a:gd name="connsiteX11" fmla="*/ 884257 w 2219964"/>
                      <a:gd name="connsiteY11" fmla="*/ 2938612 h 3628333"/>
                      <a:gd name="connsiteX12" fmla="*/ 1080199 w 2219964"/>
                      <a:gd name="connsiteY12" fmla="*/ 2702476 h 3628333"/>
                      <a:gd name="connsiteX13" fmla="*/ 567735 w 2219964"/>
                      <a:gd name="connsiteY13" fmla="*/ 2290493 h 3628333"/>
                      <a:gd name="connsiteX14" fmla="*/ 763677 w 2219964"/>
                      <a:gd name="connsiteY14" fmla="*/ 2049333 h 3628333"/>
                      <a:gd name="connsiteX15" fmla="*/ 1381651 w 2219964"/>
                      <a:gd name="connsiteY15" fmla="*/ 2521605 h 3628333"/>
                      <a:gd name="connsiteX16" fmla="*/ 1577593 w 2219964"/>
                      <a:gd name="connsiteY16" fmla="*/ 2280445 h 3628333"/>
                      <a:gd name="connsiteX17" fmla="*/ 929475 w 2219964"/>
                      <a:gd name="connsiteY17" fmla="*/ 1762955 h 3628333"/>
                      <a:gd name="connsiteX18" fmla="*/ 1085224 w 2219964"/>
                      <a:gd name="connsiteY18" fmla="*/ 1501697 h 3628333"/>
                      <a:gd name="connsiteX19" fmla="*/ 1607739 w 2219964"/>
                      <a:gd name="connsiteY19" fmla="*/ 1873486 h 3628333"/>
                      <a:gd name="connsiteX20" fmla="*/ 1808706 w 2219964"/>
                      <a:gd name="connsiteY20" fmla="*/ 1592132 h 3628333"/>
                      <a:gd name="connsiteX21" fmla="*/ 211016 w 2219964"/>
                      <a:gd name="connsiteY21"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52660 w 2219964"/>
                      <a:gd name="connsiteY8" fmla="*/ 3129530 h 3628333"/>
                      <a:gd name="connsiteX9" fmla="*/ 125606 w 2219964"/>
                      <a:gd name="connsiteY9" fmla="*/ 2757742 h 3628333"/>
                      <a:gd name="connsiteX10" fmla="*/ 326573 w 2219964"/>
                      <a:gd name="connsiteY10" fmla="*/ 2521604 h 3628333"/>
                      <a:gd name="connsiteX11" fmla="*/ 884257 w 2219964"/>
                      <a:gd name="connsiteY11" fmla="*/ 2938612 h 3628333"/>
                      <a:gd name="connsiteX12" fmla="*/ 1080199 w 2219964"/>
                      <a:gd name="connsiteY12" fmla="*/ 2702476 h 3628333"/>
                      <a:gd name="connsiteX13" fmla="*/ 567735 w 2219964"/>
                      <a:gd name="connsiteY13" fmla="*/ 2290493 h 3628333"/>
                      <a:gd name="connsiteX14" fmla="*/ 763677 w 2219964"/>
                      <a:gd name="connsiteY14" fmla="*/ 2049333 h 3628333"/>
                      <a:gd name="connsiteX15" fmla="*/ 1381651 w 2219964"/>
                      <a:gd name="connsiteY15" fmla="*/ 2521605 h 3628333"/>
                      <a:gd name="connsiteX16" fmla="*/ 1577593 w 2219964"/>
                      <a:gd name="connsiteY16" fmla="*/ 2280445 h 3628333"/>
                      <a:gd name="connsiteX17" fmla="*/ 929475 w 2219964"/>
                      <a:gd name="connsiteY17" fmla="*/ 1762955 h 3628333"/>
                      <a:gd name="connsiteX18" fmla="*/ 1085224 w 2219964"/>
                      <a:gd name="connsiteY18" fmla="*/ 1501697 h 3628333"/>
                      <a:gd name="connsiteX19" fmla="*/ 1607739 w 2219964"/>
                      <a:gd name="connsiteY19" fmla="*/ 1873486 h 3628333"/>
                      <a:gd name="connsiteX20" fmla="*/ 1808706 w 2219964"/>
                      <a:gd name="connsiteY20" fmla="*/ 1592132 h 3628333"/>
                      <a:gd name="connsiteX21" fmla="*/ 211016 w 2219964"/>
                      <a:gd name="connsiteY21"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52660 w 2219964"/>
                      <a:gd name="connsiteY8" fmla="*/ 3129530 h 3628333"/>
                      <a:gd name="connsiteX9" fmla="*/ 140679 w 2219964"/>
                      <a:gd name="connsiteY9" fmla="*/ 2757742 h 3628333"/>
                      <a:gd name="connsiteX10" fmla="*/ 326573 w 2219964"/>
                      <a:gd name="connsiteY10" fmla="*/ 2521604 h 3628333"/>
                      <a:gd name="connsiteX11" fmla="*/ 884257 w 2219964"/>
                      <a:gd name="connsiteY11" fmla="*/ 2938612 h 3628333"/>
                      <a:gd name="connsiteX12" fmla="*/ 1080199 w 2219964"/>
                      <a:gd name="connsiteY12" fmla="*/ 2702476 h 3628333"/>
                      <a:gd name="connsiteX13" fmla="*/ 567735 w 2219964"/>
                      <a:gd name="connsiteY13" fmla="*/ 2290493 h 3628333"/>
                      <a:gd name="connsiteX14" fmla="*/ 763677 w 2219964"/>
                      <a:gd name="connsiteY14" fmla="*/ 2049333 h 3628333"/>
                      <a:gd name="connsiteX15" fmla="*/ 1381651 w 2219964"/>
                      <a:gd name="connsiteY15" fmla="*/ 2521605 h 3628333"/>
                      <a:gd name="connsiteX16" fmla="*/ 1577593 w 2219964"/>
                      <a:gd name="connsiteY16" fmla="*/ 2280445 h 3628333"/>
                      <a:gd name="connsiteX17" fmla="*/ 929475 w 2219964"/>
                      <a:gd name="connsiteY17" fmla="*/ 1762955 h 3628333"/>
                      <a:gd name="connsiteX18" fmla="*/ 1085224 w 2219964"/>
                      <a:gd name="connsiteY18" fmla="*/ 1501697 h 3628333"/>
                      <a:gd name="connsiteX19" fmla="*/ 1607739 w 2219964"/>
                      <a:gd name="connsiteY19" fmla="*/ 1873486 h 3628333"/>
                      <a:gd name="connsiteX20" fmla="*/ 1808706 w 2219964"/>
                      <a:gd name="connsiteY20" fmla="*/ 1592132 h 3628333"/>
                      <a:gd name="connsiteX21" fmla="*/ 211016 w 2219964"/>
                      <a:gd name="connsiteY21"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52660 w 2219964"/>
                      <a:gd name="connsiteY8" fmla="*/ 3129530 h 3628333"/>
                      <a:gd name="connsiteX9" fmla="*/ 140679 w 2219964"/>
                      <a:gd name="connsiteY9" fmla="*/ 2757742 h 3628333"/>
                      <a:gd name="connsiteX10" fmla="*/ 326573 w 2219964"/>
                      <a:gd name="connsiteY10" fmla="*/ 2521604 h 3628333"/>
                      <a:gd name="connsiteX11" fmla="*/ 884257 w 2219964"/>
                      <a:gd name="connsiteY11" fmla="*/ 2938612 h 3628333"/>
                      <a:gd name="connsiteX12" fmla="*/ 1080199 w 2219964"/>
                      <a:gd name="connsiteY12" fmla="*/ 2702476 h 3628333"/>
                      <a:gd name="connsiteX13" fmla="*/ 567735 w 2219964"/>
                      <a:gd name="connsiteY13" fmla="*/ 2290493 h 3628333"/>
                      <a:gd name="connsiteX14" fmla="*/ 763677 w 2219964"/>
                      <a:gd name="connsiteY14" fmla="*/ 2049333 h 3628333"/>
                      <a:gd name="connsiteX15" fmla="*/ 1381651 w 2219964"/>
                      <a:gd name="connsiteY15" fmla="*/ 2521605 h 3628333"/>
                      <a:gd name="connsiteX16" fmla="*/ 1577593 w 2219964"/>
                      <a:gd name="connsiteY16" fmla="*/ 2280445 h 3628333"/>
                      <a:gd name="connsiteX17" fmla="*/ 929475 w 2219964"/>
                      <a:gd name="connsiteY17" fmla="*/ 1762955 h 3628333"/>
                      <a:gd name="connsiteX18" fmla="*/ 1085224 w 2219964"/>
                      <a:gd name="connsiteY18" fmla="*/ 1501697 h 3628333"/>
                      <a:gd name="connsiteX19" fmla="*/ 1607739 w 2219964"/>
                      <a:gd name="connsiteY19" fmla="*/ 1873486 h 3628333"/>
                      <a:gd name="connsiteX20" fmla="*/ 1808706 w 2219964"/>
                      <a:gd name="connsiteY20" fmla="*/ 1592132 h 3628333"/>
                      <a:gd name="connsiteX21" fmla="*/ 211016 w 2219964"/>
                      <a:gd name="connsiteY21"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52660 w 2219964"/>
                      <a:gd name="connsiteY8" fmla="*/ 3129530 h 3628333"/>
                      <a:gd name="connsiteX9" fmla="*/ 140679 w 2219964"/>
                      <a:gd name="connsiteY9" fmla="*/ 2757742 h 3628333"/>
                      <a:gd name="connsiteX10" fmla="*/ 326573 w 2219964"/>
                      <a:gd name="connsiteY10" fmla="*/ 2521604 h 3628333"/>
                      <a:gd name="connsiteX11" fmla="*/ 884257 w 2219964"/>
                      <a:gd name="connsiteY11" fmla="*/ 2938612 h 3628333"/>
                      <a:gd name="connsiteX12" fmla="*/ 1080199 w 2219964"/>
                      <a:gd name="connsiteY12" fmla="*/ 2702476 h 3628333"/>
                      <a:gd name="connsiteX13" fmla="*/ 567735 w 2219964"/>
                      <a:gd name="connsiteY13" fmla="*/ 2290493 h 3628333"/>
                      <a:gd name="connsiteX14" fmla="*/ 763677 w 2219964"/>
                      <a:gd name="connsiteY14" fmla="*/ 2049333 h 3628333"/>
                      <a:gd name="connsiteX15" fmla="*/ 1381651 w 2219964"/>
                      <a:gd name="connsiteY15" fmla="*/ 2521605 h 3628333"/>
                      <a:gd name="connsiteX16" fmla="*/ 1577593 w 2219964"/>
                      <a:gd name="connsiteY16" fmla="*/ 2280445 h 3628333"/>
                      <a:gd name="connsiteX17" fmla="*/ 929475 w 2219964"/>
                      <a:gd name="connsiteY17" fmla="*/ 1762955 h 3628333"/>
                      <a:gd name="connsiteX18" fmla="*/ 1085224 w 2219964"/>
                      <a:gd name="connsiteY18" fmla="*/ 1501697 h 3628333"/>
                      <a:gd name="connsiteX19" fmla="*/ 1607739 w 2219964"/>
                      <a:gd name="connsiteY19" fmla="*/ 1873486 h 3628333"/>
                      <a:gd name="connsiteX20" fmla="*/ 1808706 w 2219964"/>
                      <a:gd name="connsiteY20" fmla="*/ 1592132 h 3628333"/>
                      <a:gd name="connsiteX21" fmla="*/ 211016 w 2219964"/>
                      <a:gd name="connsiteY21" fmla="*/ 125072 h 3628333"/>
                      <a:gd name="connsiteX0" fmla="*/ 211016 w 2219964"/>
                      <a:gd name="connsiteY0" fmla="*/ 125072 h 3628333"/>
                      <a:gd name="connsiteX1" fmla="*/ 532565 w 2219964"/>
                      <a:gd name="connsiteY1" fmla="*/ 4492 h 3628333"/>
                      <a:gd name="connsiteX2" fmla="*/ 2054889 w 2219964"/>
                      <a:gd name="connsiteY2" fmla="*/ 1386139 h 3628333"/>
                      <a:gd name="connsiteX3" fmla="*/ 1919238 w 2219964"/>
                      <a:gd name="connsiteY3" fmla="*/ 2240250 h 3628333"/>
                      <a:gd name="connsiteX4" fmla="*/ 1436916 w 2219964"/>
                      <a:gd name="connsiteY4" fmla="*/ 2868272 h 3628333"/>
                      <a:gd name="connsiteX5" fmla="*/ 864159 w 2219964"/>
                      <a:gd name="connsiteY5" fmla="*/ 3280255 h 3628333"/>
                      <a:gd name="connsiteX6" fmla="*/ 0 w 2219964"/>
                      <a:gd name="connsiteY6" fmla="*/ 3521415 h 3628333"/>
                      <a:gd name="connsiteX7" fmla="*/ 135654 w 2219964"/>
                      <a:gd name="connsiteY7" fmla="*/ 3219965 h 3628333"/>
                      <a:gd name="connsiteX8" fmla="*/ 552660 w 2219964"/>
                      <a:gd name="connsiteY8" fmla="*/ 3129530 h 3628333"/>
                      <a:gd name="connsiteX9" fmla="*/ 140679 w 2219964"/>
                      <a:gd name="connsiteY9" fmla="*/ 2757742 h 3628333"/>
                      <a:gd name="connsiteX10" fmla="*/ 326573 w 2219964"/>
                      <a:gd name="connsiteY10" fmla="*/ 2521604 h 3628333"/>
                      <a:gd name="connsiteX11" fmla="*/ 884257 w 2219964"/>
                      <a:gd name="connsiteY11" fmla="*/ 2938612 h 3628333"/>
                      <a:gd name="connsiteX12" fmla="*/ 1080199 w 2219964"/>
                      <a:gd name="connsiteY12" fmla="*/ 2702476 h 3628333"/>
                      <a:gd name="connsiteX13" fmla="*/ 567735 w 2219964"/>
                      <a:gd name="connsiteY13" fmla="*/ 2290493 h 3628333"/>
                      <a:gd name="connsiteX14" fmla="*/ 763677 w 2219964"/>
                      <a:gd name="connsiteY14" fmla="*/ 2049333 h 3628333"/>
                      <a:gd name="connsiteX15" fmla="*/ 1381651 w 2219964"/>
                      <a:gd name="connsiteY15" fmla="*/ 2521605 h 3628333"/>
                      <a:gd name="connsiteX16" fmla="*/ 1577593 w 2219964"/>
                      <a:gd name="connsiteY16" fmla="*/ 2280445 h 3628333"/>
                      <a:gd name="connsiteX17" fmla="*/ 929475 w 2219964"/>
                      <a:gd name="connsiteY17" fmla="*/ 1762955 h 3628333"/>
                      <a:gd name="connsiteX18" fmla="*/ 1085224 w 2219964"/>
                      <a:gd name="connsiteY18" fmla="*/ 1501697 h 3628333"/>
                      <a:gd name="connsiteX19" fmla="*/ 1607739 w 2219964"/>
                      <a:gd name="connsiteY19" fmla="*/ 1873486 h 3628333"/>
                      <a:gd name="connsiteX20" fmla="*/ 1808706 w 2219964"/>
                      <a:gd name="connsiteY20" fmla="*/ 1592132 h 3628333"/>
                      <a:gd name="connsiteX21" fmla="*/ 211016 w 2219964"/>
                      <a:gd name="connsiteY21" fmla="*/ 125072 h 362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19964" h="3628333">
                        <a:moveTo>
                          <a:pt x="211016" y="125072"/>
                        </a:moveTo>
                        <a:cubicBezTo>
                          <a:pt x="82063" y="-10581"/>
                          <a:pt x="415334" y="-5556"/>
                          <a:pt x="532565" y="4492"/>
                        </a:cubicBezTo>
                        <a:cubicBezTo>
                          <a:pt x="1316336" y="749744"/>
                          <a:pt x="1562521" y="897119"/>
                          <a:pt x="2054889" y="1386139"/>
                        </a:cubicBezTo>
                        <a:cubicBezTo>
                          <a:pt x="2436727" y="1853387"/>
                          <a:pt x="2054890" y="2184984"/>
                          <a:pt x="1919238" y="2240250"/>
                        </a:cubicBezTo>
                        <a:cubicBezTo>
                          <a:pt x="2013024" y="2829754"/>
                          <a:pt x="1574243" y="2861572"/>
                          <a:pt x="1436916" y="2868272"/>
                        </a:cubicBezTo>
                        <a:cubicBezTo>
                          <a:pt x="1318010" y="3369015"/>
                          <a:pt x="993113" y="3251785"/>
                          <a:pt x="864159" y="3280255"/>
                        </a:cubicBezTo>
                        <a:cubicBezTo>
                          <a:pt x="689988" y="3775973"/>
                          <a:pt x="128953" y="3628598"/>
                          <a:pt x="0" y="3521415"/>
                        </a:cubicBezTo>
                        <a:lnTo>
                          <a:pt x="135654" y="3219965"/>
                        </a:lnTo>
                        <a:cubicBezTo>
                          <a:pt x="480646" y="3471175"/>
                          <a:pt x="574432" y="3204892"/>
                          <a:pt x="552660" y="3129530"/>
                        </a:cubicBezTo>
                        <a:cubicBezTo>
                          <a:pt x="592016" y="3040770"/>
                          <a:pt x="242837" y="2901769"/>
                          <a:pt x="140679" y="2757742"/>
                        </a:cubicBezTo>
                        <a:cubicBezTo>
                          <a:pt x="38521" y="2658933"/>
                          <a:pt x="138167" y="2418609"/>
                          <a:pt x="326573" y="2521604"/>
                        </a:cubicBezTo>
                        <a:cubicBezTo>
                          <a:pt x="449666" y="2609527"/>
                          <a:pt x="756978" y="2905955"/>
                          <a:pt x="884257" y="2938612"/>
                        </a:cubicBezTo>
                        <a:cubicBezTo>
                          <a:pt x="1142164" y="3031559"/>
                          <a:pt x="1168959" y="2766953"/>
                          <a:pt x="1080199" y="2702476"/>
                        </a:cubicBezTo>
                        <a:cubicBezTo>
                          <a:pt x="874208" y="2507371"/>
                          <a:pt x="825642" y="2548400"/>
                          <a:pt x="567735" y="2290493"/>
                        </a:cubicBezTo>
                        <a:cubicBezTo>
                          <a:pt x="487348" y="2178287"/>
                          <a:pt x="542613" y="2005790"/>
                          <a:pt x="763677" y="2049333"/>
                        </a:cubicBezTo>
                        <a:cubicBezTo>
                          <a:pt x="886769" y="2122184"/>
                          <a:pt x="1245998" y="2483086"/>
                          <a:pt x="1381651" y="2521605"/>
                        </a:cubicBezTo>
                        <a:cubicBezTo>
                          <a:pt x="1602715" y="2665631"/>
                          <a:pt x="1710734" y="2346597"/>
                          <a:pt x="1577593" y="2280445"/>
                        </a:cubicBezTo>
                        <a:cubicBezTo>
                          <a:pt x="1524839" y="2209269"/>
                          <a:pt x="1025771" y="1855065"/>
                          <a:pt x="929475" y="1762955"/>
                        </a:cubicBezTo>
                        <a:cubicBezTo>
                          <a:pt x="767027" y="1603855"/>
                          <a:pt x="966319" y="1414611"/>
                          <a:pt x="1085224" y="1501697"/>
                        </a:cubicBezTo>
                        <a:lnTo>
                          <a:pt x="1607739" y="1873486"/>
                        </a:lnTo>
                        <a:cubicBezTo>
                          <a:pt x="1847224" y="2077801"/>
                          <a:pt x="2001300" y="1724436"/>
                          <a:pt x="1808706" y="1592132"/>
                        </a:cubicBezTo>
                        <a:lnTo>
                          <a:pt x="211016" y="125072"/>
                        </a:lnTo>
                        <a:close/>
                      </a:path>
                    </a:pathLst>
                  </a:custGeom>
                  <a:solidFill>
                    <a:schemeClr val="accent1"/>
                  </a:solidFill>
                  <a:ln w="12700" cap="flat" cmpd="sng" algn="ctr">
                    <a:noFill/>
                    <a:prstDash val="solid"/>
                    <a:miter lim="800000"/>
                  </a:ln>
                  <a:effectLst/>
                </p:spPr>
                <p:txBody>
                  <a:bodyPr rtlCol="0" anchor="ctr"/>
                  <a:lstStyle/>
                  <a:p>
                    <a:pPr algn="ctr">
                      <a:defRPr/>
                    </a:pPr>
                    <a:endParaRPr lang="en-US" kern="0">
                      <a:solidFill>
                        <a:prstClr val="white"/>
                      </a:solidFill>
                      <a:latin typeface="Arial" panose="020B0604020202020204" pitchFamily="34" charset="0"/>
                      <a:cs typeface="Arial" panose="020B0604020202020204" pitchFamily="34" charset="0"/>
                    </a:endParaRPr>
                  </a:p>
                </p:txBody>
              </p:sp>
            </p:grpSp>
          </p:grpSp>
        </p:grpSp>
        <p:sp>
          <p:nvSpPr>
            <p:cNvPr id="4" name="TextBox 3"/>
            <p:cNvSpPr txBox="1"/>
            <p:nvPr/>
          </p:nvSpPr>
          <p:spPr>
            <a:xfrm>
              <a:off x="5642190" y="2898942"/>
              <a:ext cx="2510624" cy="1938992"/>
            </a:xfrm>
            <a:prstGeom prst="rect">
              <a:avLst/>
            </a:prstGeom>
            <a:noFill/>
          </p:spPr>
          <p:txBody>
            <a:bodyPr wrap="none" rtlCol="0">
              <a:spAutoFit/>
            </a:bodyPr>
            <a:lstStyle/>
            <a:p>
              <a:pPr algn="ctr"/>
              <a:r>
                <a:rPr lang="en-US" sz="6000" dirty="0">
                  <a:solidFill>
                    <a:srgbClr val="5B9BD5"/>
                  </a:solidFill>
                  <a:latin typeface="Franklin Gothic Demi" panose="020B0703020102020204" pitchFamily="34" charset="0"/>
                </a:rPr>
                <a:t>THANK</a:t>
              </a:r>
            </a:p>
            <a:p>
              <a:pPr algn="ctr"/>
              <a:r>
                <a:rPr lang="en-US" sz="6000" dirty="0">
                  <a:solidFill>
                    <a:srgbClr val="5B9BD5"/>
                  </a:solidFill>
                  <a:latin typeface="Franklin Gothic Demi" panose="020B0703020102020204" pitchFamily="34" charset="0"/>
                </a:rPr>
                <a:t>YOU</a:t>
              </a:r>
            </a:p>
          </p:txBody>
        </p:sp>
      </p:grpSp>
      <p:sp>
        <p:nvSpPr>
          <p:cNvPr id="2" name="Slide Number Placeholder 1"/>
          <p:cNvSpPr>
            <a:spLocks noGrp="1"/>
          </p:cNvSpPr>
          <p:nvPr>
            <p:ph type="sldNum" sz="quarter" idx="12"/>
          </p:nvPr>
        </p:nvSpPr>
        <p:spPr/>
        <p:txBody>
          <a:bodyPr/>
          <a:lstStyle/>
          <a:p>
            <a:fld id="{60DC33F0-072C-49D4-B219-64D381405249}" type="slidenum">
              <a:rPr lang="en-US">
                <a:solidFill>
                  <a:prstClr val="black">
                    <a:lumMod val="75000"/>
                    <a:lumOff val="25000"/>
                  </a:prstClr>
                </a:solidFill>
                <a:latin typeface="Calibri" panose="020F0502020204030204"/>
              </a:rPr>
              <a:pPr/>
              <a:t>63</a:t>
            </a:fld>
            <a:endParaRPr lang="en-US">
              <a:solidFill>
                <a:prstClr val="black">
                  <a:lumMod val="75000"/>
                  <a:lumOff val="25000"/>
                </a:prstClr>
              </a:solidFill>
              <a:latin typeface="Calibri" panose="020F0502020204030204"/>
            </a:endParaRPr>
          </a:p>
        </p:txBody>
      </p:sp>
      <p:sp>
        <p:nvSpPr>
          <p:cNvPr id="5" name="Rectangle 4"/>
          <p:cNvSpPr/>
          <p:nvPr/>
        </p:nvSpPr>
        <p:spPr>
          <a:xfrm>
            <a:off x="2015995" y="4308485"/>
            <a:ext cx="4572000" cy="2031325"/>
          </a:xfrm>
          <a:prstGeom prst="rect">
            <a:avLst/>
          </a:prstGeom>
        </p:spPr>
        <p:txBody>
          <a:bodyPr>
            <a:spAutoFit/>
          </a:bodyPr>
          <a:lstStyle/>
          <a:p>
            <a:r>
              <a:rPr lang="en-US" dirty="0">
                <a:solidFill>
                  <a:prstClr val="white"/>
                </a:solidFill>
                <a:latin typeface="Arial" panose="020B0604020202020204" pitchFamily="34" charset="0"/>
                <a:cs typeface="Arial" panose="020B0604020202020204" pitchFamily="34" charset="0"/>
              </a:rPr>
              <a:t>Council for Affordable Health Coverage</a:t>
            </a:r>
          </a:p>
          <a:p>
            <a:r>
              <a:rPr lang="en-US" dirty="0">
                <a:solidFill>
                  <a:prstClr val="white"/>
                </a:solidFill>
                <a:latin typeface="Arial" panose="020B0604020202020204" pitchFamily="34" charset="0"/>
                <a:cs typeface="Arial" panose="020B0604020202020204" pitchFamily="34" charset="0"/>
              </a:rPr>
              <a:t>440 First Street, NW, Suite 430</a:t>
            </a:r>
          </a:p>
          <a:p>
            <a:r>
              <a:rPr lang="en-US" dirty="0">
                <a:solidFill>
                  <a:prstClr val="white"/>
                </a:solidFill>
                <a:latin typeface="Arial" panose="020B0604020202020204" pitchFamily="34" charset="0"/>
                <a:cs typeface="Arial" panose="020B0604020202020204" pitchFamily="34" charset="0"/>
              </a:rPr>
              <a:t>Washington, D.C. 20001</a:t>
            </a:r>
          </a:p>
          <a:p>
            <a:r>
              <a:rPr lang="en-US" dirty="0">
                <a:solidFill>
                  <a:prstClr val="white"/>
                </a:solidFill>
                <a:latin typeface="Arial" panose="020B0604020202020204" pitchFamily="34" charset="0"/>
                <a:cs typeface="Arial" panose="020B0604020202020204" pitchFamily="34" charset="0"/>
              </a:rPr>
              <a:t>(202) 559-0192</a:t>
            </a:r>
          </a:p>
          <a:p>
            <a:r>
              <a:rPr lang="en-US" dirty="0">
                <a:solidFill>
                  <a:prstClr val="white"/>
                </a:solidFill>
                <a:latin typeface="Arial" panose="020B0604020202020204" pitchFamily="34" charset="0"/>
                <a:cs typeface="Arial" panose="020B0604020202020204" pitchFamily="34" charset="0"/>
              </a:rPr>
              <a:t>Joel.white@cahc.net</a:t>
            </a:r>
          </a:p>
          <a:p>
            <a:r>
              <a:rPr lang="en-US" dirty="0">
                <a:solidFill>
                  <a:prstClr val="white"/>
                </a:solidFill>
                <a:latin typeface="Arial" panose="020B0604020202020204" pitchFamily="34" charset="0"/>
                <a:cs typeface="Arial" panose="020B0604020202020204" pitchFamily="34" charset="0"/>
              </a:rPr>
              <a:t>Cahc.net</a:t>
            </a:r>
          </a:p>
          <a:p>
            <a:r>
              <a:rPr lang="en-US" dirty="0">
                <a:solidFill>
                  <a:prstClr val="white"/>
                </a:solidFill>
                <a:latin typeface="Arial" panose="020B0604020202020204" pitchFamily="34" charset="0"/>
                <a:cs typeface="Arial" panose="020B0604020202020204" pitchFamily="34" charset="0"/>
              </a:rPr>
              <a:t>@C4AHC</a:t>
            </a:r>
          </a:p>
        </p:txBody>
      </p:sp>
      <p:pic>
        <p:nvPicPr>
          <p:cNvPr id="19" name="Picture 18">
            <a:extLst>
              <a:ext uri="{FF2B5EF4-FFF2-40B4-BE49-F238E27FC236}">
                <a16:creationId xmlns:a16="http://schemas.microsoft.com/office/drawing/2014/main" xmlns="" id="{A14ACCF3-0D45-472E-BA5D-B2F1723333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5503" y="1382222"/>
            <a:ext cx="4572001" cy="1075765"/>
          </a:xfrm>
          <a:prstGeom prst="rect">
            <a:avLst/>
          </a:prstGeom>
        </p:spPr>
      </p:pic>
    </p:spTree>
    <p:extLst>
      <p:ext uri="{BB962C8B-B14F-4D97-AF65-F5344CB8AC3E}">
        <p14:creationId xmlns:p14="http://schemas.microsoft.com/office/powerpoint/2010/main" val="345716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4025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4798" y="1618254"/>
            <a:ext cx="9602404" cy="2273764"/>
          </a:xfrm>
          <a:prstGeom prst="rect">
            <a:avLst/>
          </a:prstGeom>
        </p:spPr>
        <p:txBody>
          <a:bodyPr/>
          <a:lstStyle/>
          <a:p>
            <a:r>
              <a:rPr lang="en-US" sz="6000" dirty="0"/>
              <a:t>50</a:t>
            </a:r>
            <a:r>
              <a:rPr lang="en-US" sz="6000" baseline="30000" dirty="0"/>
              <a:t>th</a:t>
            </a:r>
            <a:r>
              <a:rPr lang="en-US" sz="6000" dirty="0"/>
              <a:t> Annual NCPA Congressional Pharmacy Summit</a:t>
            </a:r>
            <a:br>
              <a:rPr lang="en-US" sz="6000" dirty="0"/>
            </a:br>
            <a:r>
              <a:rPr lang="en-US" dirty="0"/>
              <a:t/>
            </a:r>
            <a:br>
              <a:rPr lang="en-US" dirty="0"/>
            </a:br>
            <a:r>
              <a:rPr lang="en-US" dirty="0">
                <a:solidFill>
                  <a:srgbClr val="FFFF00"/>
                </a:solidFill>
              </a:rPr>
              <a:t>April 12, 2018 </a:t>
            </a:r>
            <a:endParaRPr lang="en-US" sz="2800" dirty="0">
              <a:solidFill>
                <a:srgbClr val="FFFF00"/>
              </a:solidFill>
            </a:endParaRPr>
          </a:p>
        </p:txBody>
      </p:sp>
    </p:spTree>
    <p:extLst>
      <p:ext uri="{BB962C8B-B14F-4D97-AF65-F5344CB8AC3E}">
        <p14:creationId xmlns:p14="http://schemas.microsoft.com/office/powerpoint/2010/main" val="3501508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Medicaid Panel</a:t>
            </a:r>
          </a:p>
        </p:txBody>
      </p:sp>
      <p:sp>
        <p:nvSpPr>
          <p:cNvPr id="3" name="Content Placeholder 2"/>
          <p:cNvSpPr>
            <a:spLocks noGrp="1"/>
          </p:cNvSpPr>
          <p:nvPr>
            <p:ph idx="1"/>
          </p:nvPr>
        </p:nvSpPr>
        <p:spPr>
          <a:xfrm>
            <a:off x="628649" y="1696418"/>
            <a:ext cx="10055915" cy="3871790"/>
          </a:xfrm>
        </p:spPr>
        <p:txBody>
          <a:bodyPr/>
          <a:lstStyle/>
          <a:p>
            <a:pPr marL="0" indent="0">
              <a:spcBef>
                <a:spcPts val="0"/>
              </a:spcBef>
              <a:buNone/>
            </a:pPr>
            <a:r>
              <a:rPr lang="en-US" sz="2400" b="1" dirty="0"/>
              <a:t>Scott Brunner</a:t>
            </a:r>
            <a:r>
              <a:rPr lang="en-US" sz="2400" dirty="0"/>
              <a:t> </a:t>
            </a:r>
          </a:p>
          <a:p>
            <a:pPr marL="0" indent="0">
              <a:spcBef>
                <a:spcPts val="0"/>
              </a:spcBef>
              <a:buNone/>
            </a:pPr>
            <a:r>
              <a:rPr lang="en-US" sz="2400" dirty="0"/>
              <a:t>NCPA Senior Vice President, Communications and State Government Affairs</a:t>
            </a:r>
          </a:p>
          <a:p>
            <a:pPr marL="0" indent="0">
              <a:spcBef>
                <a:spcPts val="0"/>
              </a:spcBef>
              <a:buNone/>
            </a:pPr>
            <a:endParaRPr lang="en-US" sz="2400" dirty="0"/>
          </a:p>
          <a:p>
            <a:pPr marL="0" indent="0">
              <a:spcBef>
                <a:spcPts val="0"/>
              </a:spcBef>
              <a:buNone/>
            </a:pPr>
            <a:r>
              <a:rPr lang="en-US" sz="2400" b="1" dirty="0"/>
              <a:t>Vicki Cunningham</a:t>
            </a:r>
            <a:r>
              <a:rPr lang="en-US" sz="2400" dirty="0"/>
              <a:t>, RPh</a:t>
            </a:r>
          </a:p>
          <a:p>
            <a:pPr marL="0" indent="0">
              <a:spcBef>
                <a:spcPts val="0"/>
              </a:spcBef>
              <a:buNone/>
            </a:pPr>
            <a:r>
              <a:rPr lang="en-US" sz="2400" dirty="0"/>
              <a:t>Director of Pharmacy Services, West Virginia Bureau for Medical Services</a:t>
            </a:r>
          </a:p>
          <a:p>
            <a:pPr marL="0" indent="0">
              <a:spcBef>
                <a:spcPts val="0"/>
              </a:spcBef>
              <a:buNone/>
            </a:pPr>
            <a:endParaRPr lang="en-US" sz="2400" dirty="0"/>
          </a:p>
          <a:p>
            <a:pPr marL="0" indent="0">
              <a:spcBef>
                <a:spcPts val="0"/>
              </a:spcBef>
              <a:buNone/>
            </a:pPr>
            <a:r>
              <a:rPr lang="en-US" sz="2400" b="1" dirty="0"/>
              <a:t>Delegate Keith Hodges</a:t>
            </a:r>
            <a:r>
              <a:rPr lang="en-US" sz="2400" dirty="0"/>
              <a:t>, RPh </a:t>
            </a:r>
          </a:p>
          <a:p>
            <a:pPr marL="0" indent="0">
              <a:spcBef>
                <a:spcPts val="0"/>
              </a:spcBef>
              <a:buNone/>
            </a:pPr>
            <a:r>
              <a:rPr lang="en-US" sz="2400" dirty="0"/>
              <a:t>Virginia House of Delegates, 98</a:t>
            </a:r>
            <a:r>
              <a:rPr lang="en-US" sz="2400" baseline="30000" dirty="0"/>
              <a:t>th</a:t>
            </a:r>
            <a:r>
              <a:rPr lang="en-US" sz="2400" dirty="0"/>
              <a:t> District</a:t>
            </a:r>
          </a:p>
          <a:p>
            <a:pPr marL="0" indent="0">
              <a:spcBef>
                <a:spcPts val="0"/>
              </a:spcBef>
              <a:buNone/>
            </a:pPr>
            <a:endParaRPr lang="en-US" sz="2400" dirty="0"/>
          </a:p>
          <a:p>
            <a:pPr marL="0" indent="0">
              <a:spcBef>
                <a:spcPts val="0"/>
              </a:spcBef>
              <a:buNone/>
            </a:pPr>
            <a:r>
              <a:rPr lang="en-US" sz="2400" b="1" dirty="0"/>
              <a:t>Matt </a:t>
            </a:r>
            <a:r>
              <a:rPr lang="en-US" sz="2400" b="1" dirty="0" err="1"/>
              <a:t>Salo</a:t>
            </a:r>
            <a:endParaRPr lang="en-US" sz="2400" dirty="0"/>
          </a:p>
          <a:p>
            <a:pPr marL="0" indent="0">
              <a:spcBef>
                <a:spcPts val="0"/>
              </a:spcBef>
              <a:buNone/>
            </a:pPr>
            <a:r>
              <a:rPr lang="en-US" sz="2400" dirty="0"/>
              <a:t>Executive Director, National Association of Medicaid Directors</a:t>
            </a:r>
          </a:p>
        </p:txBody>
      </p:sp>
    </p:spTree>
    <p:extLst>
      <p:ext uri="{BB962C8B-B14F-4D97-AF65-F5344CB8AC3E}">
        <p14:creationId xmlns:p14="http://schemas.microsoft.com/office/powerpoint/2010/main" val="13375200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5BA3A2-21D9-4613-B13B-DB98694F4C56}"/>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xmlns="" id="{AF95DB9C-1A04-4E93-BF4E-9277C76EF21F}"/>
              </a:ext>
            </a:extLst>
          </p:cNvPr>
          <p:cNvSpPr>
            <a:spLocks noGrp="1"/>
          </p:cNvSpPr>
          <p:nvPr>
            <p:ph idx="1"/>
          </p:nvPr>
        </p:nvSpPr>
        <p:spPr/>
        <p:txBody>
          <a:bodyPr/>
          <a:lstStyle/>
          <a:p>
            <a:pPr lvl="0"/>
            <a:r>
              <a:rPr lang="en-US" dirty="0"/>
              <a:t>Discuss key changes that could occur in the Medicaid program in 2018. </a:t>
            </a:r>
          </a:p>
          <a:p>
            <a:pPr lvl="0"/>
            <a:r>
              <a:rPr lang="en-US" dirty="0"/>
              <a:t>Describe potential opportunities for community pharmacy arising from the new Medicaid landscape.</a:t>
            </a:r>
          </a:p>
          <a:p>
            <a:pPr lvl="0"/>
            <a:r>
              <a:rPr lang="en-US" dirty="0"/>
              <a:t>Evaluate how the issues of healthcare could have an effect on the 2018 mid-term elections.</a:t>
            </a:r>
          </a:p>
          <a:p>
            <a:endParaRPr lang="en-US" dirty="0"/>
          </a:p>
        </p:txBody>
      </p:sp>
    </p:spTree>
    <p:extLst>
      <p:ext uri="{BB962C8B-B14F-4D97-AF65-F5344CB8AC3E}">
        <p14:creationId xmlns:p14="http://schemas.microsoft.com/office/powerpoint/2010/main" val="26724019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49E711-9EC1-42C7-8AE6-3B2822D61880}"/>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xmlns="" id="{8579CFC9-EAC5-48A4-BA71-E1A7FE56895B}"/>
              </a:ext>
            </a:extLst>
          </p:cNvPr>
          <p:cNvSpPr>
            <a:spLocks noGrp="1"/>
          </p:cNvSpPr>
          <p:nvPr>
            <p:ph idx="1"/>
          </p:nvPr>
        </p:nvSpPr>
        <p:spPr>
          <a:xfrm>
            <a:off x="628650" y="1690689"/>
            <a:ext cx="9172896" cy="3871790"/>
          </a:xfrm>
        </p:spPr>
        <p:txBody>
          <a:bodyPr/>
          <a:lstStyle/>
          <a:p>
            <a:r>
              <a:rPr lang="en-US" sz="2000" dirty="0"/>
              <a:t>Scott Bruner declares no conflicts of interest or financial interest in any product or service mentioned in this program, including grants, employment, gifts, stock holdings, and honoraria.</a:t>
            </a:r>
          </a:p>
          <a:p>
            <a:r>
              <a:rPr lang="en-US" sz="2000" dirty="0"/>
              <a:t>Vicki Cunningham declares no conflicts of interest or financial interest in any product or service mentioned in this program, including grants, employment, gifts, stock holdings, and honoraria.</a:t>
            </a:r>
          </a:p>
          <a:p>
            <a:r>
              <a:rPr lang="en-US" sz="2000" dirty="0"/>
              <a:t>Delegate Keith Hodges declares no conflicts of interest or financial interest in any product or service mentioned in this program, including grants, employment, gifts, stock holdings, and honoraria.</a:t>
            </a:r>
          </a:p>
          <a:p>
            <a:r>
              <a:rPr lang="en-US" sz="2000" dirty="0"/>
              <a:t>Matt </a:t>
            </a:r>
            <a:r>
              <a:rPr lang="en-US" sz="2000" dirty="0" err="1"/>
              <a:t>Salo</a:t>
            </a:r>
            <a:r>
              <a:rPr lang="en-US" sz="2000" dirty="0"/>
              <a:t> declares no conflicts of interest or financial interest in any product or service mentioned in this program, including grants, employment, gifts, stock holdings, and honoraria.</a:t>
            </a:r>
          </a:p>
          <a:p>
            <a:endParaRPr lang="en-US" dirty="0"/>
          </a:p>
        </p:txBody>
      </p:sp>
    </p:spTree>
    <p:extLst>
      <p:ext uri="{BB962C8B-B14F-4D97-AF65-F5344CB8AC3E}">
        <p14:creationId xmlns:p14="http://schemas.microsoft.com/office/powerpoint/2010/main" val="31046390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Outlook for 2018 Midterm Elections</a:t>
            </a:r>
          </a:p>
        </p:txBody>
      </p:sp>
      <p:sp>
        <p:nvSpPr>
          <p:cNvPr id="3" name="Content Placeholder 2"/>
          <p:cNvSpPr>
            <a:spLocks noGrp="1"/>
          </p:cNvSpPr>
          <p:nvPr>
            <p:ph idx="1"/>
          </p:nvPr>
        </p:nvSpPr>
        <p:spPr>
          <a:xfrm>
            <a:off x="628649" y="1742222"/>
            <a:ext cx="11208675" cy="3871790"/>
          </a:xfrm>
        </p:spPr>
        <p:txBody>
          <a:bodyPr/>
          <a:lstStyle/>
          <a:p>
            <a:pPr marL="0" indent="0">
              <a:spcBef>
                <a:spcPts val="0"/>
              </a:spcBef>
              <a:buNone/>
            </a:pPr>
            <a:r>
              <a:rPr lang="en-US" b="1" dirty="0"/>
              <a:t>Adam Harbison</a:t>
            </a:r>
            <a:r>
              <a:rPr lang="en-US" dirty="0"/>
              <a:t> </a:t>
            </a:r>
          </a:p>
          <a:p>
            <a:pPr marL="0" indent="0">
              <a:spcBef>
                <a:spcPts val="0"/>
              </a:spcBef>
              <a:buNone/>
            </a:pPr>
            <a:r>
              <a:rPr lang="en-US" dirty="0"/>
              <a:t>NCPA Director of Congressional Affairs</a:t>
            </a:r>
          </a:p>
          <a:p>
            <a:pPr marL="0" indent="0">
              <a:spcBef>
                <a:spcPts val="0"/>
              </a:spcBef>
              <a:buNone/>
            </a:pPr>
            <a:endParaRPr lang="en-US" sz="1800" dirty="0"/>
          </a:p>
          <a:p>
            <a:pPr marL="0" indent="0">
              <a:spcBef>
                <a:spcPts val="0"/>
              </a:spcBef>
              <a:buNone/>
            </a:pPr>
            <a:r>
              <a:rPr lang="en-US" b="1" dirty="0"/>
              <a:t>Logan Dobson</a:t>
            </a:r>
            <a:r>
              <a:rPr lang="en-US" dirty="0"/>
              <a:t> </a:t>
            </a:r>
          </a:p>
          <a:p>
            <a:pPr marL="0" indent="0">
              <a:spcBef>
                <a:spcPts val="0"/>
              </a:spcBef>
              <a:buNone/>
            </a:pPr>
            <a:r>
              <a:rPr lang="en-US" dirty="0"/>
              <a:t>Director of Data and Analytics, National Republican Senatorial Committee</a:t>
            </a:r>
          </a:p>
          <a:p>
            <a:pPr marL="0" indent="0">
              <a:spcBef>
                <a:spcPts val="0"/>
              </a:spcBef>
              <a:buNone/>
            </a:pPr>
            <a:endParaRPr lang="en-US" sz="1800" dirty="0"/>
          </a:p>
          <a:p>
            <a:pPr marL="0" indent="0">
              <a:spcBef>
                <a:spcPts val="0"/>
              </a:spcBef>
              <a:buNone/>
            </a:pPr>
            <a:r>
              <a:rPr lang="en-US" b="1" dirty="0"/>
              <a:t>Nicole </a:t>
            </a:r>
            <a:r>
              <a:rPr lang="en-US" b="1" dirty="0" err="1"/>
              <a:t>Eynard</a:t>
            </a:r>
            <a:r>
              <a:rPr lang="en-US" dirty="0"/>
              <a:t> </a:t>
            </a:r>
          </a:p>
          <a:p>
            <a:pPr marL="0" indent="0">
              <a:spcBef>
                <a:spcPts val="0"/>
              </a:spcBef>
              <a:buNone/>
            </a:pPr>
            <a:r>
              <a:rPr lang="en-US" dirty="0"/>
              <a:t>Deputy Executive Director, Democratic Congressional Campaign Committee</a:t>
            </a:r>
          </a:p>
        </p:txBody>
      </p:sp>
    </p:spTree>
    <p:extLst>
      <p:ext uri="{BB962C8B-B14F-4D97-AF65-F5344CB8AC3E}">
        <p14:creationId xmlns:p14="http://schemas.microsoft.com/office/powerpoint/2010/main" val="2041681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8751" y="1725646"/>
            <a:ext cx="9602404" cy="1325563"/>
          </a:xfrm>
        </p:spPr>
        <p:txBody>
          <a:bodyPr/>
          <a:lstStyle/>
          <a:p>
            <a:r>
              <a:rPr lang="en-US" dirty="0">
                <a:solidFill>
                  <a:prstClr val="white"/>
                </a:solidFill>
              </a:rPr>
              <a:t>The strength of our numbers</a:t>
            </a:r>
            <a:r>
              <a:rPr lang="en-US" sz="4800" dirty="0">
                <a:solidFill>
                  <a:prstClr val="white"/>
                </a:solidFill>
              </a:rPr>
              <a:t/>
            </a:r>
            <a:br>
              <a:rPr lang="en-US" sz="4800" dirty="0">
                <a:solidFill>
                  <a:prstClr val="white"/>
                </a:solidFill>
              </a:rPr>
            </a:br>
            <a:r>
              <a:rPr lang="en-US" sz="4800" dirty="0">
                <a:solidFill>
                  <a:prstClr val="white"/>
                </a:solidFill>
              </a:rPr>
              <a:t/>
            </a:r>
            <a:br>
              <a:rPr lang="en-US" sz="4800" dirty="0">
                <a:solidFill>
                  <a:prstClr val="white"/>
                </a:solidFill>
              </a:rPr>
            </a:br>
            <a:r>
              <a:rPr lang="en-US" sz="2800" b="0" dirty="0">
                <a:solidFill>
                  <a:prstClr val="white"/>
                </a:solidFill>
              </a:rPr>
              <a:t>NCPA represents the interests of America's community pharmacists, including the owners of </a:t>
            </a:r>
            <a:r>
              <a:rPr lang="en-US" sz="2800" dirty="0">
                <a:solidFill>
                  <a:srgbClr val="FFFF00"/>
                </a:solidFill>
              </a:rPr>
              <a:t>more than 22,000 independent community pharmacies</a:t>
            </a:r>
            <a:r>
              <a:rPr lang="en-US" sz="2800" b="0" dirty="0">
                <a:solidFill>
                  <a:prstClr val="white"/>
                </a:solidFill>
              </a:rPr>
              <a:t>. Together our members represent an </a:t>
            </a:r>
            <a:r>
              <a:rPr lang="en-US" sz="2800" dirty="0">
                <a:solidFill>
                  <a:srgbClr val="FFFF00"/>
                </a:solidFill>
              </a:rPr>
              <a:t>$80 billion health care marketplace</a:t>
            </a:r>
            <a:r>
              <a:rPr lang="en-US" sz="2800" b="0" dirty="0">
                <a:solidFill>
                  <a:prstClr val="white"/>
                </a:solidFill>
              </a:rPr>
              <a:t> and </a:t>
            </a:r>
            <a:r>
              <a:rPr lang="en-US" sz="2800" dirty="0">
                <a:solidFill>
                  <a:srgbClr val="FFFF00"/>
                </a:solidFill>
              </a:rPr>
              <a:t>employ more than 250,000 people</a:t>
            </a:r>
            <a:r>
              <a:rPr lang="en-US" sz="2800" b="0" dirty="0">
                <a:solidFill>
                  <a:prstClr val="white"/>
                </a:solidFill>
              </a:rPr>
              <a:t>.</a:t>
            </a:r>
            <a:endParaRPr lang="en-US" dirty="0"/>
          </a:p>
        </p:txBody>
      </p:sp>
    </p:spTree>
    <p:extLst>
      <p:ext uri="{BB962C8B-B14F-4D97-AF65-F5344CB8AC3E}">
        <p14:creationId xmlns:p14="http://schemas.microsoft.com/office/powerpoint/2010/main" val="17865005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5D46BE-43D6-4E63-BFE8-05EEFE63F46C}"/>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xmlns="" id="{A1D8391B-BCC0-4C83-B662-A7B92F6659AE}"/>
              </a:ext>
            </a:extLst>
          </p:cNvPr>
          <p:cNvSpPr>
            <a:spLocks noGrp="1"/>
          </p:cNvSpPr>
          <p:nvPr>
            <p:ph idx="1"/>
          </p:nvPr>
        </p:nvSpPr>
        <p:spPr/>
        <p:txBody>
          <a:bodyPr/>
          <a:lstStyle/>
          <a:p>
            <a:r>
              <a:rPr lang="en-US" sz="2200" dirty="0"/>
              <a:t>Adam Harbison declares no conflicts of interest or financial interest in any product or service mentioned in this program, including grants, employment, gifts, stock holdings, and honoraria.</a:t>
            </a:r>
          </a:p>
          <a:p>
            <a:r>
              <a:rPr lang="en-US" sz="2200" dirty="0"/>
              <a:t>Logan Dobson declares no conflicts of interest or financial interest in any product or service mentioned in this program, including grants, employment, gifts, stock holdings, and honoraria.</a:t>
            </a:r>
          </a:p>
          <a:p>
            <a:r>
              <a:rPr lang="en-US" sz="2200" dirty="0"/>
              <a:t>Nicole </a:t>
            </a:r>
            <a:r>
              <a:rPr lang="en-US" sz="2200" dirty="0" err="1"/>
              <a:t>Eynard</a:t>
            </a:r>
            <a:r>
              <a:rPr lang="en-US" sz="2200" dirty="0"/>
              <a:t> declares no conflicts of interest or financial interest in any product or service mentioned in this program, including grants, employment, gifts, stock holdings, and honoraria.</a:t>
            </a:r>
          </a:p>
          <a:p>
            <a:endParaRPr lang="en-US" dirty="0"/>
          </a:p>
        </p:txBody>
      </p:sp>
    </p:spTree>
    <p:extLst>
      <p:ext uri="{BB962C8B-B14F-4D97-AF65-F5344CB8AC3E}">
        <p14:creationId xmlns:p14="http://schemas.microsoft.com/office/powerpoint/2010/main" val="29275748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97131" y="1960651"/>
            <a:ext cx="8797738" cy="3307087"/>
          </a:xfrm>
          <a:prstGeom prst="rect">
            <a:avLst/>
          </a:prstGeom>
        </p:spPr>
        <p:txBody>
          <a:bodyPr/>
          <a:lstStyle/>
          <a:p>
            <a:pPr>
              <a:lnSpc>
                <a:spcPct val="100000"/>
              </a:lnSpc>
            </a:pPr>
            <a:r>
              <a:rPr lang="en-US" sz="6000" dirty="0"/>
              <a:t>NRSC 2018 Senate Preview</a:t>
            </a:r>
            <a:br>
              <a:rPr lang="en-US" sz="6000" dirty="0"/>
            </a:br>
            <a:r>
              <a:rPr lang="en-US" dirty="0"/>
              <a:t/>
            </a:r>
            <a:br>
              <a:rPr lang="en-US" dirty="0"/>
            </a:br>
            <a:r>
              <a:rPr lang="en-US" sz="2800" dirty="0">
                <a:solidFill>
                  <a:srgbClr val="FFFF00"/>
                </a:solidFill>
              </a:rPr>
              <a:t>Logan Dobson</a:t>
            </a:r>
            <a:br>
              <a:rPr lang="en-US" sz="2800" dirty="0">
                <a:solidFill>
                  <a:srgbClr val="FFFF00"/>
                </a:solidFill>
              </a:rPr>
            </a:br>
            <a:r>
              <a:rPr lang="en-US" sz="2800" dirty="0">
                <a:solidFill>
                  <a:srgbClr val="FFFF00"/>
                </a:solidFill>
              </a:rPr>
              <a:t/>
            </a:r>
            <a:br>
              <a:rPr lang="en-US" sz="2800" dirty="0">
                <a:solidFill>
                  <a:srgbClr val="FFFF00"/>
                </a:solidFill>
              </a:rPr>
            </a:br>
            <a:r>
              <a:rPr lang="en-US" sz="2800" dirty="0">
                <a:solidFill>
                  <a:srgbClr val="FFFF00"/>
                </a:solidFill>
              </a:rPr>
              <a:t>Director of Data and Analytics</a:t>
            </a:r>
            <a:br>
              <a:rPr lang="en-US" sz="2800" dirty="0">
                <a:solidFill>
                  <a:srgbClr val="FFFF00"/>
                </a:solidFill>
              </a:rPr>
            </a:br>
            <a:r>
              <a:rPr lang="en-US" sz="2800" dirty="0">
                <a:solidFill>
                  <a:srgbClr val="FFFF00"/>
                </a:solidFill>
              </a:rPr>
              <a:t>National Republican Senatorial Committee</a:t>
            </a:r>
            <a:r>
              <a:rPr lang="en-US" dirty="0">
                <a:solidFill>
                  <a:srgbClr val="FFFF00"/>
                </a:solidFill>
              </a:rPr>
              <a:t> </a:t>
            </a:r>
            <a:r>
              <a:rPr lang="en-US" sz="2800" dirty="0">
                <a:solidFill>
                  <a:srgbClr val="FFFF00"/>
                </a:solidFill>
              </a:rPr>
              <a:t/>
            </a:r>
            <a:br>
              <a:rPr lang="en-US" sz="2800" dirty="0">
                <a:solidFill>
                  <a:srgbClr val="FFFF00"/>
                </a:solidFill>
              </a:rPr>
            </a:br>
            <a:r>
              <a:rPr lang="en-US" sz="2800" dirty="0">
                <a:solidFill>
                  <a:srgbClr val="FFFF00"/>
                </a:solidFill>
              </a:rPr>
              <a:t/>
            </a:r>
            <a:br>
              <a:rPr lang="en-US" sz="2800" dirty="0">
                <a:solidFill>
                  <a:srgbClr val="FFFF00"/>
                </a:solidFill>
              </a:rPr>
            </a:br>
            <a:endParaRPr lang="en-US" sz="2800" dirty="0"/>
          </a:p>
        </p:txBody>
      </p:sp>
    </p:spTree>
    <p:extLst>
      <p:ext uri="{BB962C8B-B14F-4D97-AF65-F5344CB8AC3E}">
        <p14:creationId xmlns:p14="http://schemas.microsoft.com/office/powerpoint/2010/main" val="28062651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8442" y="267569"/>
            <a:ext cx="8797157" cy="5518089"/>
          </a:xfrm>
          <a:prstGeom prst="rect">
            <a:avLst/>
          </a:prstGeom>
        </p:spPr>
      </p:pic>
    </p:spTree>
    <p:extLst>
      <p:ext uri="{BB962C8B-B14F-4D97-AF65-F5344CB8AC3E}">
        <p14:creationId xmlns:p14="http://schemas.microsoft.com/office/powerpoint/2010/main" val="16098027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75051" y="1986002"/>
            <a:ext cx="9041898" cy="2273764"/>
          </a:xfrm>
          <a:prstGeom prst="rect">
            <a:avLst/>
          </a:prstGeom>
        </p:spPr>
        <p:txBody>
          <a:bodyPr/>
          <a:lstStyle/>
          <a:p>
            <a:r>
              <a:rPr lang="en-US" sz="6000" dirty="0"/>
              <a:t>DCCC 2018 Overview</a:t>
            </a:r>
            <a:br>
              <a:rPr lang="en-US" sz="6000" dirty="0"/>
            </a:br>
            <a:r>
              <a:rPr lang="en-US" sz="2800" dirty="0">
                <a:solidFill>
                  <a:srgbClr val="FFFF00"/>
                </a:solidFill>
              </a:rPr>
              <a:t/>
            </a:r>
            <a:br>
              <a:rPr lang="en-US" sz="2800" dirty="0">
                <a:solidFill>
                  <a:srgbClr val="FFFF00"/>
                </a:solidFill>
              </a:rPr>
            </a:br>
            <a:r>
              <a:rPr lang="en-US" sz="2800" dirty="0">
                <a:solidFill>
                  <a:srgbClr val="FFFF00"/>
                </a:solidFill>
              </a:rPr>
              <a:t/>
            </a:r>
            <a:br>
              <a:rPr lang="en-US" sz="2800" dirty="0">
                <a:solidFill>
                  <a:srgbClr val="FFFF00"/>
                </a:solidFill>
              </a:rPr>
            </a:br>
            <a:r>
              <a:rPr lang="en-US" sz="2800" dirty="0">
                <a:solidFill>
                  <a:srgbClr val="FFFF00"/>
                </a:solidFill>
              </a:rPr>
              <a:t>Nicole </a:t>
            </a:r>
            <a:r>
              <a:rPr lang="en-US" sz="2800" dirty="0" err="1">
                <a:solidFill>
                  <a:srgbClr val="FFFF00"/>
                </a:solidFill>
              </a:rPr>
              <a:t>Eynard</a:t>
            </a:r>
            <a:r>
              <a:rPr lang="en-US" sz="2800" dirty="0">
                <a:solidFill>
                  <a:srgbClr val="FFFF00"/>
                </a:solidFill>
              </a:rPr>
              <a:t/>
            </a:r>
            <a:br>
              <a:rPr lang="en-US" sz="2800" dirty="0">
                <a:solidFill>
                  <a:srgbClr val="FFFF00"/>
                </a:solidFill>
              </a:rPr>
            </a:br>
            <a:r>
              <a:rPr lang="en-US" sz="2800" dirty="0">
                <a:solidFill>
                  <a:srgbClr val="FFFF00"/>
                </a:solidFill>
              </a:rPr>
              <a:t/>
            </a:r>
            <a:br>
              <a:rPr lang="en-US" sz="2800" dirty="0">
                <a:solidFill>
                  <a:srgbClr val="FFFF00"/>
                </a:solidFill>
              </a:rPr>
            </a:br>
            <a:r>
              <a:rPr lang="en-US" sz="2800" dirty="0">
                <a:solidFill>
                  <a:srgbClr val="FFFF00"/>
                </a:solidFill>
              </a:rPr>
              <a:t>Deputy Executive Director</a:t>
            </a:r>
            <a:br>
              <a:rPr lang="en-US" sz="2800" dirty="0">
                <a:solidFill>
                  <a:srgbClr val="FFFF00"/>
                </a:solidFill>
              </a:rPr>
            </a:br>
            <a:r>
              <a:rPr lang="en-US" sz="2800" dirty="0">
                <a:solidFill>
                  <a:srgbClr val="FFFF00"/>
                </a:solidFill>
              </a:rPr>
              <a:t>Democratic Congressional Campaign Committee</a:t>
            </a:r>
          </a:p>
        </p:txBody>
      </p:sp>
    </p:spTree>
    <p:extLst>
      <p:ext uri="{BB962C8B-B14F-4D97-AF65-F5344CB8AC3E}">
        <p14:creationId xmlns:p14="http://schemas.microsoft.com/office/powerpoint/2010/main" val="13266892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Title 1"/>
          <p:cNvSpPr txBox="1">
            <a:spLocks/>
          </p:cNvSpPr>
          <p:nvPr/>
        </p:nvSpPr>
        <p:spPr>
          <a:xfrm>
            <a:off x="3581400" y="96993"/>
            <a:ext cx="5029200" cy="968948"/>
          </a:xfrm>
          <a:prstGeom prst="rect">
            <a:avLst/>
          </a:prstGeom>
          <a:noFill/>
          <a:ln>
            <a:noFill/>
          </a:ln>
        </p:spPr>
        <p:txBody>
          <a:bodyPr numCol="1"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Nunito Sans" panose="00000500000000000000" pitchFamily="2" charset="0"/>
                <a:cs typeface="Calibri" panose="020F0502020204030204" pitchFamily="34" charset="0"/>
              </a:rPr>
              <a:t>BATTLEFIELD</a:t>
            </a:r>
          </a:p>
        </p:txBody>
      </p:sp>
      <p:grpSp>
        <p:nvGrpSpPr>
          <p:cNvPr id="257" name="Group 256"/>
          <p:cNvGrpSpPr/>
          <p:nvPr/>
        </p:nvGrpSpPr>
        <p:grpSpPr>
          <a:xfrm>
            <a:off x="6903270" y="5615020"/>
            <a:ext cx="2067265" cy="483027"/>
            <a:chOff x="7336225" y="6088531"/>
            <a:chExt cx="1585139" cy="370376"/>
          </a:xfrm>
        </p:grpSpPr>
        <p:sp>
          <p:nvSpPr>
            <p:cNvPr id="258" name="Red"/>
            <p:cNvSpPr>
              <a:spLocks noChangeAspect="1"/>
            </p:cNvSpPr>
            <p:nvPr/>
          </p:nvSpPr>
          <p:spPr>
            <a:xfrm rot="21399041">
              <a:off x="7336225" y="6214101"/>
              <a:ext cx="119238" cy="119238"/>
            </a:xfrm>
            <a:prstGeom prst="ellipse">
              <a:avLst/>
            </a:prstGeom>
            <a:solidFill>
              <a:srgbClr val="0070C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259" name="TextBox 258"/>
            <p:cNvSpPr txBox="1"/>
            <p:nvPr/>
          </p:nvSpPr>
          <p:spPr>
            <a:xfrm>
              <a:off x="7435851" y="6088531"/>
              <a:ext cx="1485513" cy="370376"/>
            </a:xfrm>
            <a:prstGeom prst="rect">
              <a:avLst/>
            </a:prstGeom>
            <a:noFill/>
          </p:spPr>
          <p:txBody>
            <a:bodyPr wrap="square" rtlCol="0"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66"/>
                  </a:solidFill>
                  <a:effectLst/>
                  <a:uLnTx/>
                  <a:uFillTx/>
                  <a:latin typeface="Nunito Sans ExtraBold" panose="00000900000000000000" pitchFamily="2" charset="0"/>
                  <a:ea typeface="+mn-ea"/>
                  <a:cs typeface="+mn-cs"/>
                </a:rPr>
                <a:t>FRONTLINE</a:t>
              </a:r>
              <a:endParaRPr kumimoji="0" lang="en-US" sz="1200" b="0" i="0" u="none" strike="noStrike" kern="1200" cap="none" spc="0" normalizeH="0" baseline="0" noProof="0" dirty="0">
                <a:ln>
                  <a:noFill/>
                </a:ln>
                <a:solidFill>
                  <a:srgbClr val="003366"/>
                </a:solidFill>
                <a:effectLst/>
                <a:uLnTx/>
                <a:uFillTx/>
                <a:latin typeface="Nunito Sans ExtraBold" panose="00000900000000000000" pitchFamily="2" charset="0"/>
                <a:ea typeface="+mn-ea"/>
                <a:cs typeface="+mn-cs"/>
              </a:endParaRPr>
            </a:p>
          </p:txBody>
        </p:sp>
      </p:grpSp>
      <p:grpSp>
        <p:nvGrpSpPr>
          <p:cNvPr id="260" name="Group 259"/>
          <p:cNvGrpSpPr/>
          <p:nvPr/>
        </p:nvGrpSpPr>
        <p:grpSpPr>
          <a:xfrm>
            <a:off x="6903270" y="5866204"/>
            <a:ext cx="1874053" cy="483027"/>
            <a:chOff x="7343554" y="6358218"/>
            <a:chExt cx="1436988" cy="370377"/>
          </a:xfrm>
        </p:grpSpPr>
        <p:sp>
          <p:nvSpPr>
            <p:cNvPr id="261" name="Red"/>
            <p:cNvSpPr>
              <a:spLocks noChangeAspect="1"/>
            </p:cNvSpPr>
            <p:nvPr/>
          </p:nvSpPr>
          <p:spPr>
            <a:xfrm rot="21399041">
              <a:off x="7343554" y="6483787"/>
              <a:ext cx="119238" cy="119238"/>
            </a:xfrm>
            <a:prstGeom prst="ellipse">
              <a:avLst/>
            </a:prstGeom>
            <a:solidFill>
              <a:srgbClr val="003366"/>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265" name="TextBox 264"/>
            <p:cNvSpPr txBox="1"/>
            <p:nvPr/>
          </p:nvSpPr>
          <p:spPr>
            <a:xfrm>
              <a:off x="7460086" y="6358218"/>
              <a:ext cx="1320456" cy="370377"/>
            </a:xfrm>
            <a:prstGeom prst="rect">
              <a:avLst/>
            </a:prstGeom>
            <a:noFill/>
          </p:spPr>
          <p:txBody>
            <a:bodyPr wrap="square" rtlCol="0"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66"/>
                  </a:solidFill>
                  <a:effectLst/>
                  <a:uLnTx/>
                  <a:uFillTx/>
                  <a:latin typeface="Nunito Sans ExtraBold" panose="00000900000000000000" pitchFamily="2" charset="0"/>
                  <a:ea typeface="+mn-ea"/>
                  <a:cs typeface="+mn-cs"/>
                </a:rPr>
                <a:t>OFFENSE</a:t>
              </a:r>
            </a:p>
          </p:txBody>
        </p:sp>
      </p:grpSp>
      <p:sp>
        <p:nvSpPr>
          <p:cNvPr id="266" name="Freeform 91"/>
          <p:cNvSpPr>
            <a:spLocks/>
          </p:cNvSpPr>
          <p:nvPr/>
        </p:nvSpPr>
        <p:spPr bwMode="auto">
          <a:xfrm rot="21394386">
            <a:off x="1609822" y="2386906"/>
            <a:ext cx="1239206" cy="1851776"/>
          </a:xfrm>
          <a:custGeom>
            <a:avLst/>
            <a:gdLst/>
            <a:ahLst/>
            <a:cxnLst>
              <a:cxn ang="0">
                <a:pos x="78" y="0"/>
              </a:cxn>
              <a:cxn ang="0">
                <a:pos x="0" y="305"/>
              </a:cxn>
              <a:cxn ang="0">
                <a:pos x="335" y="800"/>
              </a:cxn>
              <a:cxn ang="0">
                <a:pos x="335" y="794"/>
              </a:cxn>
              <a:cxn ang="0">
                <a:pos x="341" y="788"/>
              </a:cxn>
              <a:cxn ang="0">
                <a:pos x="347" y="765"/>
              </a:cxn>
              <a:cxn ang="0">
                <a:pos x="341" y="759"/>
              </a:cxn>
              <a:cxn ang="0">
                <a:pos x="347" y="711"/>
              </a:cxn>
              <a:cxn ang="0">
                <a:pos x="341" y="693"/>
              </a:cxn>
              <a:cxn ang="0">
                <a:pos x="347" y="687"/>
              </a:cxn>
              <a:cxn ang="0">
                <a:pos x="359" y="681"/>
              </a:cxn>
              <a:cxn ang="0">
                <a:pos x="377" y="687"/>
              </a:cxn>
              <a:cxn ang="0">
                <a:pos x="383" y="693"/>
              </a:cxn>
              <a:cxn ang="0">
                <a:pos x="383" y="699"/>
              </a:cxn>
              <a:cxn ang="0">
                <a:pos x="389" y="705"/>
              </a:cxn>
              <a:cxn ang="0">
                <a:pos x="395" y="705"/>
              </a:cxn>
              <a:cxn ang="0">
                <a:pos x="413" y="663"/>
              </a:cxn>
              <a:cxn ang="0">
                <a:pos x="425" y="609"/>
              </a:cxn>
              <a:cxn ang="0">
                <a:pos x="520" y="102"/>
              </a:cxn>
              <a:cxn ang="0">
                <a:pos x="299" y="54"/>
              </a:cxn>
              <a:cxn ang="0">
                <a:pos x="78" y="0"/>
              </a:cxn>
              <a:cxn ang="0">
                <a:pos x="78" y="0"/>
              </a:cxn>
            </a:cxnLst>
            <a:rect l="0" t="0" r="r" b="b"/>
            <a:pathLst>
              <a:path w="520" h="800">
                <a:moveTo>
                  <a:pt x="78" y="0"/>
                </a:moveTo>
                <a:lnTo>
                  <a:pt x="0" y="305"/>
                </a:lnTo>
                <a:lnTo>
                  <a:pt x="335" y="800"/>
                </a:lnTo>
                <a:lnTo>
                  <a:pt x="335" y="794"/>
                </a:lnTo>
                <a:lnTo>
                  <a:pt x="341" y="788"/>
                </a:lnTo>
                <a:lnTo>
                  <a:pt x="347" y="765"/>
                </a:lnTo>
                <a:lnTo>
                  <a:pt x="341" y="759"/>
                </a:lnTo>
                <a:lnTo>
                  <a:pt x="347" y="711"/>
                </a:lnTo>
                <a:lnTo>
                  <a:pt x="341" y="693"/>
                </a:lnTo>
                <a:lnTo>
                  <a:pt x="347" y="687"/>
                </a:lnTo>
                <a:lnTo>
                  <a:pt x="359" y="681"/>
                </a:lnTo>
                <a:lnTo>
                  <a:pt x="377" y="687"/>
                </a:lnTo>
                <a:lnTo>
                  <a:pt x="383" y="693"/>
                </a:lnTo>
                <a:lnTo>
                  <a:pt x="383" y="699"/>
                </a:lnTo>
                <a:lnTo>
                  <a:pt x="389" y="705"/>
                </a:lnTo>
                <a:lnTo>
                  <a:pt x="395" y="705"/>
                </a:lnTo>
                <a:lnTo>
                  <a:pt x="413" y="663"/>
                </a:lnTo>
                <a:lnTo>
                  <a:pt x="425" y="609"/>
                </a:lnTo>
                <a:lnTo>
                  <a:pt x="520" y="102"/>
                </a:lnTo>
                <a:lnTo>
                  <a:pt x="299" y="54"/>
                </a:lnTo>
                <a:lnTo>
                  <a:pt x="78" y="0"/>
                </a:lnTo>
                <a:lnTo>
                  <a:pt x="78" y="0"/>
                </a:lnTo>
                <a:close/>
              </a:path>
            </a:pathLst>
          </a:custGeom>
          <a:solidFill>
            <a:srgbClr val="95CEFF"/>
          </a:solidFill>
          <a:ln w="952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67" name="Freeform 102"/>
          <p:cNvSpPr>
            <a:spLocks/>
          </p:cNvSpPr>
          <p:nvPr/>
        </p:nvSpPr>
        <p:spPr bwMode="auto">
          <a:xfrm rot="21394386">
            <a:off x="5952317" y="2270895"/>
            <a:ext cx="1166903" cy="743120"/>
          </a:xfrm>
          <a:custGeom>
            <a:avLst/>
            <a:gdLst/>
            <a:ahLst/>
            <a:cxnLst>
              <a:cxn ang="0">
                <a:pos x="395" y="0"/>
              </a:cxn>
              <a:cxn ang="0">
                <a:pos x="413" y="18"/>
              </a:cxn>
              <a:cxn ang="0">
                <a:pos x="407" y="36"/>
              </a:cxn>
              <a:cxn ang="0">
                <a:pos x="413" y="78"/>
              </a:cxn>
              <a:cxn ang="0">
                <a:pos x="449" y="90"/>
              </a:cxn>
              <a:cxn ang="0">
                <a:pos x="455" y="108"/>
              </a:cxn>
              <a:cxn ang="0">
                <a:pos x="466" y="125"/>
              </a:cxn>
              <a:cxn ang="0">
                <a:pos x="490" y="155"/>
              </a:cxn>
              <a:cxn ang="0">
                <a:pos x="484" y="173"/>
              </a:cxn>
              <a:cxn ang="0">
                <a:pos x="478" y="185"/>
              </a:cxn>
              <a:cxn ang="0">
                <a:pos x="455" y="209"/>
              </a:cxn>
              <a:cxn ang="0">
                <a:pos x="431" y="209"/>
              </a:cxn>
              <a:cxn ang="0">
                <a:pos x="419" y="227"/>
              </a:cxn>
              <a:cxn ang="0">
                <a:pos x="431" y="245"/>
              </a:cxn>
              <a:cxn ang="0">
                <a:pos x="431" y="269"/>
              </a:cxn>
              <a:cxn ang="0">
                <a:pos x="407" y="299"/>
              </a:cxn>
              <a:cxn ang="0">
                <a:pos x="407" y="316"/>
              </a:cxn>
              <a:cxn ang="0">
                <a:pos x="377" y="299"/>
              </a:cxn>
              <a:cxn ang="0">
                <a:pos x="60" y="305"/>
              </a:cxn>
              <a:cxn ang="0">
                <a:pos x="60" y="287"/>
              </a:cxn>
              <a:cxn ang="0">
                <a:pos x="54" y="269"/>
              </a:cxn>
              <a:cxn ang="0">
                <a:pos x="54" y="257"/>
              </a:cxn>
              <a:cxn ang="0">
                <a:pos x="48" y="233"/>
              </a:cxn>
              <a:cxn ang="0">
                <a:pos x="48" y="215"/>
              </a:cxn>
              <a:cxn ang="0">
                <a:pos x="36" y="197"/>
              </a:cxn>
              <a:cxn ang="0">
                <a:pos x="30" y="185"/>
              </a:cxn>
              <a:cxn ang="0">
                <a:pos x="18" y="161"/>
              </a:cxn>
              <a:cxn ang="0">
                <a:pos x="18" y="137"/>
              </a:cxn>
              <a:cxn ang="0">
                <a:pos x="12" y="119"/>
              </a:cxn>
              <a:cxn ang="0">
                <a:pos x="6" y="108"/>
              </a:cxn>
              <a:cxn ang="0">
                <a:pos x="6" y="72"/>
              </a:cxn>
              <a:cxn ang="0">
                <a:pos x="12" y="54"/>
              </a:cxn>
              <a:cxn ang="0">
                <a:pos x="6" y="36"/>
              </a:cxn>
              <a:cxn ang="0">
                <a:pos x="6" y="18"/>
              </a:cxn>
              <a:cxn ang="0">
                <a:pos x="6" y="12"/>
              </a:cxn>
              <a:cxn ang="0">
                <a:pos x="12" y="12"/>
              </a:cxn>
            </a:cxnLst>
            <a:rect l="0" t="0" r="r" b="b"/>
            <a:pathLst>
              <a:path w="490" h="322">
                <a:moveTo>
                  <a:pt x="12" y="12"/>
                </a:moveTo>
                <a:lnTo>
                  <a:pt x="395" y="0"/>
                </a:lnTo>
                <a:lnTo>
                  <a:pt x="401" y="12"/>
                </a:lnTo>
                <a:lnTo>
                  <a:pt x="413" y="18"/>
                </a:lnTo>
                <a:lnTo>
                  <a:pt x="413" y="30"/>
                </a:lnTo>
                <a:lnTo>
                  <a:pt x="407" y="36"/>
                </a:lnTo>
                <a:lnTo>
                  <a:pt x="407" y="48"/>
                </a:lnTo>
                <a:lnTo>
                  <a:pt x="413" y="78"/>
                </a:lnTo>
                <a:lnTo>
                  <a:pt x="437" y="84"/>
                </a:lnTo>
                <a:lnTo>
                  <a:pt x="449" y="90"/>
                </a:lnTo>
                <a:lnTo>
                  <a:pt x="449" y="102"/>
                </a:lnTo>
                <a:lnTo>
                  <a:pt x="455" y="108"/>
                </a:lnTo>
                <a:lnTo>
                  <a:pt x="466" y="119"/>
                </a:lnTo>
                <a:lnTo>
                  <a:pt x="466" y="125"/>
                </a:lnTo>
                <a:lnTo>
                  <a:pt x="484" y="137"/>
                </a:lnTo>
                <a:lnTo>
                  <a:pt x="490" y="155"/>
                </a:lnTo>
                <a:lnTo>
                  <a:pt x="490" y="161"/>
                </a:lnTo>
                <a:lnTo>
                  <a:pt x="484" y="173"/>
                </a:lnTo>
                <a:lnTo>
                  <a:pt x="478" y="179"/>
                </a:lnTo>
                <a:lnTo>
                  <a:pt x="478" y="185"/>
                </a:lnTo>
                <a:lnTo>
                  <a:pt x="466" y="203"/>
                </a:lnTo>
                <a:lnTo>
                  <a:pt x="455" y="209"/>
                </a:lnTo>
                <a:lnTo>
                  <a:pt x="449" y="209"/>
                </a:lnTo>
                <a:lnTo>
                  <a:pt x="431" y="209"/>
                </a:lnTo>
                <a:lnTo>
                  <a:pt x="425" y="215"/>
                </a:lnTo>
                <a:lnTo>
                  <a:pt x="419" y="227"/>
                </a:lnTo>
                <a:lnTo>
                  <a:pt x="419" y="233"/>
                </a:lnTo>
                <a:lnTo>
                  <a:pt x="431" y="245"/>
                </a:lnTo>
                <a:lnTo>
                  <a:pt x="431" y="251"/>
                </a:lnTo>
                <a:lnTo>
                  <a:pt x="431" y="269"/>
                </a:lnTo>
                <a:lnTo>
                  <a:pt x="419" y="293"/>
                </a:lnTo>
                <a:lnTo>
                  <a:pt x="407" y="299"/>
                </a:lnTo>
                <a:lnTo>
                  <a:pt x="401" y="311"/>
                </a:lnTo>
                <a:lnTo>
                  <a:pt x="407" y="316"/>
                </a:lnTo>
                <a:lnTo>
                  <a:pt x="401" y="322"/>
                </a:lnTo>
                <a:lnTo>
                  <a:pt x="377" y="299"/>
                </a:lnTo>
                <a:lnTo>
                  <a:pt x="66" y="311"/>
                </a:lnTo>
                <a:lnTo>
                  <a:pt x="60" y="305"/>
                </a:lnTo>
                <a:lnTo>
                  <a:pt x="60" y="293"/>
                </a:lnTo>
                <a:lnTo>
                  <a:pt x="60" y="287"/>
                </a:lnTo>
                <a:lnTo>
                  <a:pt x="54" y="281"/>
                </a:lnTo>
                <a:lnTo>
                  <a:pt x="54" y="269"/>
                </a:lnTo>
                <a:lnTo>
                  <a:pt x="60" y="263"/>
                </a:lnTo>
                <a:lnTo>
                  <a:pt x="54" y="257"/>
                </a:lnTo>
                <a:lnTo>
                  <a:pt x="48" y="251"/>
                </a:lnTo>
                <a:lnTo>
                  <a:pt x="48" y="233"/>
                </a:lnTo>
                <a:lnTo>
                  <a:pt x="48" y="227"/>
                </a:lnTo>
                <a:lnTo>
                  <a:pt x="48" y="215"/>
                </a:lnTo>
                <a:lnTo>
                  <a:pt x="36" y="209"/>
                </a:lnTo>
                <a:lnTo>
                  <a:pt x="36" y="197"/>
                </a:lnTo>
                <a:lnTo>
                  <a:pt x="36" y="191"/>
                </a:lnTo>
                <a:lnTo>
                  <a:pt x="30" y="185"/>
                </a:lnTo>
                <a:lnTo>
                  <a:pt x="24" y="167"/>
                </a:lnTo>
                <a:lnTo>
                  <a:pt x="18" y="161"/>
                </a:lnTo>
                <a:lnTo>
                  <a:pt x="18" y="143"/>
                </a:lnTo>
                <a:lnTo>
                  <a:pt x="18" y="137"/>
                </a:lnTo>
                <a:lnTo>
                  <a:pt x="12" y="131"/>
                </a:lnTo>
                <a:lnTo>
                  <a:pt x="12" y="119"/>
                </a:lnTo>
                <a:lnTo>
                  <a:pt x="12" y="119"/>
                </a:lnTo>
                <a:lnTo>
                  <a:pt x="6" y="108"/>
                </a:lnTo>
                <a:lnTo>
                  <a:pt x="0" y="90"/>
                </a:lnTo>
                <a:lnTo>
                  <a:pt x="6" y="72"/>
                </a:lnTo>
                <a:lnTo>
                  <a:pt x="6" y="60"/>
                </a:lnTo>
                <a:lnTo>
                  <a:pt x="12" y="54"/>
                </a:lnTo>
                <a:lnTo>
                  <a:pt x="6" y="42"/>
                </a:lnTo>
                <a:lnTo>
                  <a:pt x="6" y="36"/>
                </a:lnTo>
                <a:lnTo>
                  <a:pt x="6" y="24"/>
                </a:lnTo>
                <a:lnTo>
                  <a:pt x="6" y="18"/>
                </a:lnTo>
                <a:lnTo>
                  <a:pt x="0" y="12"/>
                </a:lnTo>
                <a:lnTo>
                  <a:pt x="6" y="12"/>
                </a:lnTo>
                <a:lnTo>
                  <a:pt x="12" y="12"/>
                </a:lnTo>
                <a:lnTo>
                  <a:pt x="12" y="12"/>
                </a:lnTo>
                <a:close/>
              </a:path>
            </a:pathLst>
          </a:custGeom>
          <a:solidFill>
            <a:schemeClr val="bg1">
              <a:lumMod val="85000"/>
            </a:schemeClr>
          </a:solidFill>
          <a:ln w="952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68" name="Freeform 28"/>
          <p:cNvSpPr>
            <a:spLocks/>
          </p:cNvSpPr>
          <p:nvPr/>
        </p:nvSpPr>
        <p:spPr bwMode="auto">
          <a:xfrm rot="21394386">
            <a:off x="3580840" y="2869785"/>
            <a:ext cx="1409922" cy="1078531"/>
          </a:xfrm>
          <a:custGeom>
            <a:avLst/>
            <a:gdLst/>
            <a:ahLst/>
            <a:cxnLst>
              <a:cxn ang="0">
                <a:pos x="0" y="406"/>
              </a:cxn>
              <a:cxn ang="0">
                <a:pos x="54" y="0"/>
              </a:cxn>
              <a:cxn ang="0">
                <a:pos x="437" y="42"/>
              </a:cxn>
              <a:cxn ang="0">
                <a:pos x="592" y="54"/>
              </a:cxn>
              <a:cxn ang="0">
                <a:pos x="586" y="155"/>
              </a:cxn>
              <a:cxn ang="0">
                <a:pos x="568" y="466"/>
              </a:cxn>
              <a:cxn ang="0">
                <a:pos x="485" y="460"/>
              </a:cxn>
              <a:cxn ang="0">
                <a:pos x="0" y="406"/>
              </a:cxn>
              <a:cxn ang="0">
                <a:pos x="0" y="406"/>
              </a:cxn>
            </a:cxnLst>
            <a:rect l="0" t="0" r="r" b="b"/>
            <a:pathLst>
              <a:path w="592" h="466">
                <a:moveTo>
                  <a:pt x="0" y="406"/>
                </a:moveTo>
                <a:lnTo>
                  <a:pt x="54" y="0"/>
                </a:lnTo>
                <a:lnTo>
                  <a:pt x="437" y="42"/>
                </a:lnTo>
                <a:lnTo>
                  <a:pt x="592" y="54"/>
                </a:lnTo>
                <a:lnTo>
                  <a:pt x="586" y="155"/>
                </a:lnTo>
                <a:lnTo>
                  <a:pt x="568" y="466"/>
                </a:lnTo>
                <a:lnTo>
                  <a:pt x="485" y="460"/>
                </a:lnTo>
                <a:lnTo>
                  <a:pt x="0" y="406"/>
                </a:lnTo>
                <a:lnTo>
                  <a:pt x="0" y="406"/>
                </a:lnTo>
                <a:close/>
              </a:path>
            </a:pathLst>
          </a:custGeom>
          <a:solidFill>
            <a:schemeClr val="bg1">
              <a:lumMod val="50000"/>
            </a:schemeClr>
          </a:solidFill>
          <a:ln w="952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69" name="Freeform 107"/>
          <p:cNvSpPr>
            <a:spLocks/>
          </p:cNvSpPr>
          <p:nvPr/>
        </p:nvSpPr>
        <p:spPr bwMode="auto">
          <a:xfrm rot="21394386">
            <a:off x="10115305" y="1089367"/>
            <a:ext cx="313317" cy="664792"/>
          </a:xfrm>
          <a:custGeom>
            <a:avLst/>
            <a:gdLst/>
            <a:ahLst/>
            <a:cxnLst>
              <a:cxn ang="0">
                <a:pos x="132" y="239"/>
              </a:cxn>
              <a:cxn ang="0">
                <a:pos x="126" y="239"/>
              </a:cxn>
              <a:cxn ang="0">
                <a:pos x="120" y="239"/>
              </a:cxn>
              <a:cxn ang="0">
                <a:pos x="114" y="251"/>
              </a:cxn>
              <a:cxn ang="0">
                <a:pos x="108" y="257"/>
              </a:cxn>
              <a:cxn ang="0">
                <a:pos x="108" y="263"/>
              </a:cxn>
              <a:cxn ang="0">
                <a:pos x="108" y="263"/>
              </a:cxn>
              <a:cxn ang="0">
                <a:pos x="108" y="263"/>
              </a:cxn>
              <a:cxn ang="0">
                <a:pos x="102" y="263"/>
              </a:cxn>
              <a:cxn ang="0">
                <a:pos x="102" y="263"/>
              </a:cxn>
              <a:cxn ang="0">
                <a:pos x="12" y="287"/>
              </a:cxn>
              <a:cxn ang="0">
                <a:pos x="12" y="281"/>
              </a:cxn>
              <a:cxn ang="0">
                <a:pos x="6" y="275"/>
              </a:cxn>
              <a:cxn ang="0">
                <a:pos x="6" y="263"/>
              </a:cxn>
              <a:cxn ang="0">
                <a:pos x="12" y="257"/>
              </a:cxn>
              <a:cxn ang="0">
                <a:pos x="6" y="251"/>
              </a:cxn>
              <a:cxn ang="0">
                <a:pos x="0" y="209"/>
              </a:cxn>
              <a:cxn ang="0">
                <a:pos x="0" y="197"/>
              </a:cxn>
              <a:cxn ang="0">
                <a:pos x="6" y="173"/>
              </a:cxn>
              <a:cxn ang="0">
                <a:pos x="12" y="155"/>
              </a:cxn>
              <a:cxn ang="0">
                <a:pos x="12" y="143"/>
              </a:cxn>
              <a:cxn ang="0">
                <a:pos x="6" y="137"/>
              </a:cxn>
              <a:cxn ang="0">
                <a:pos x="6" y="125"/>
              </a:cxn>
              <a:cxn ang="0">
                <a:pos x="12" y="119"/>
              </a:cxn>
              <a:cxn ang="0">
                <a:pos x="30" y="108"/>
              </a:cxn>
              <a:cxn ang="0">
                <a:pos x="36" y="84"/>
              </a:cxn>
              <a:cxn ang="0">
                <a:pos x="30" y="72"/>
              </a:cxn>
              <a:cxn ang="0">
                <a:pos x="24" y="66"/>
              </a:cxn>
              <a:cxn ang="0">
                <a:pos x="30" y="60"/>
              </a:cxn>
              <a:cxn ang="0">
                <a:pos x="30" y="54"/>
              </a:cxn>
              <a:cxn ang="0">
                <a:pos x="24" y="42"/>
              </a:cxn>
              <a:cxn ang="0">
                <a:pos x="30" y="24"/>
              </a:cxn>
              <a:cxn ang="0">
                <a:pos x="24" y="18"/>
              </a:cxn>
              <a:cxn ang="0">
                <a:pos x="24" y="12"/>
              </a:cxn>
              <a:cxn ang="0">
                <a:pos x="30" y="12"/>
              </a:cxn>
              <a:cxn ang="0">
                <a:pos x="36" y="6"/>
              </a:cxn>
              <a:cxn ang="0">
                <a:pos x="36" y="6"/>
              </a:cxn>
              <a:cxn ang="0">
                <a:pos x="42" y="6"/>
              </a:cxn>
              <a:cxn ang="0">
                <a:pos x="48" y="0"/>
              </a:cxn>
              <a:cxn ang="0">
                <a:pos x="108" y="179"/>
              </a:cxn>
              <a:cxn ang="0">
                <a:pos x="108" y="179"/>
              </a:cxn>
              <a:cxn ang="0">
                <a:pos x="108" y="185"/>
              </a:cxn>
              <a:cxn ang="0">
                <a:pos x="108" y="191"/>
              </a:cxn>
              <a:cxn ang="0">
                <a:pos x="120" y="203"/>
              </a:cxn>
              <a:cxn ang="0">
                <a:pos x="126" y="203"/>
              </a:cxn>
              <a:cxn ang="0">
                <a:pos x="126" y="209"/>
              </a:cxn>
              <a:cxn ang="0">
                <a:pos x="126" y="209"/>
              </a:cxn>
              <a:cxn ang="0">
                <a:pos x="132" y="227"/>
              </a:cxn>
              <a:cxn ang="0">
                <a:pos x="132" y="227"/>
              </a:cxn>
              <a:cxn ang="0">
                <a:pos x="132" y="239"/>
              </a:cxn>
              <a:cxn ang="0">
                <a:pos x="132" y="239"/>
              </a:cxn>
            </a:cxnLst>
            <a:rect l="0" t="0" r="r" b="b"/>
            <a:pathLst>
              <a:path w="132" h="287">
                <a:moveTo>
                  <a:pt x="132" y="239"/>
                </a:moveTo>
                <a:lnTo>
                  <a:pt x="126" y="239"/>
                </a:lnTo>
                <a:lnTo>
                  <a:pt x="120" y="239"/>
                </a:lnTo>
                <a:lnTo>
                  <a:pt x="114" y="251"/>
                </a:lnTo>
                <a:lnTo>
                  <a:pt x="108" y="257"/>
                </a:lnTo>
                <a:lnTo>
                  <a:pt x="108" y="263"/>
                </a:lnTo>
                <a:lnTo>
                  <a:pt x="108" y="263"/>
                </a:lnTo>
                <a:lnTo>
                  <a:pt x="108" y="263"/>
                </a:lnTo>
                <a:lnTo>
                  <a:pt x="102" y="263"/>
                </a:lnTo>
                <a:lnTo>
                  <a:pt x="102" y="263"/>
                </a:lnTo>
                <a:lnTo>
                  <a:pt x="12" y="287"/>
                </a:lnTo>
                <a:lnTo>
                  <a:pt x="12" y="281"/>
                </a:lnTo>
                <a:lnTo>
                  <a:pt x="6" y="275"/>
                </a:lnTo>
                <a:lnTo>
                  <a:pt x="6" y="263"/>
                </a:lnTo>
                <a:lnTo>
                  <a:pt x="12" y="257"/>
                </a:lnTo>
                <a:lnTo>
                  <a:pt x="6" y="251"/>
                </a:lnTo>
                <a:lnTo>
                  <a:pt x="0" y="209"/>
                </a:lnTo>
                <a:lnTo>
                  <a:pt x="0" y="197"/>
                </a:lnTo>
                <a:lnTo>
                  <a:pt x="6" y="173"/>
                </a:lnTo>
                <a:lnTo>
                  <a:pt x="12" y="155"/>
                </a:lnTo>
                <a:lnTo>
                  <a:pt x="12" y="143"/>
                </a:lnTo>
                <a:lnTo>
                  <a:pt x="6" y="137"/>
                </a:lnTo>
                <a:lnTo>
                  <a:pt x="6" y="125"/>
                </a:lnTo>
                <a:lnTo>
                  <a:pt x="12" y="119"/>
                </a:lnTo>
                <a:lnTo>
                  <a:pt x="30" y="108"/>
                </a:lnTo>
                <a:lnTo>
                  <a:pt x="36" y="84"/>
                </a:lnTo>
                <a:lnTo>
                  <a:pt x="30" y="72"/>
                </a:lnTo>
                <a:lnTo>
                  <a:pt x="24" y="66"/>
                </a:lnTo>
                <a:lnTo>
                  <a:pt x="30" y="60"/>
                </a:lnTo>
                <a:lnTo>
                  <a:pt x="30" y="54"/>
                </a:lnTo>
                <a:lnTo>
                  <a:pt x="24" y="42"/>
                </a:lnTo>
                <a:lnTo>
                  <a:pt x="30" y="24"/>
                </a:lnTo>
                <a:lnTo>
                  <a:pt x="24" y="18"/>
                </a:lnTo>
                <a:lnTo>
                  <a:pt x="24" y="12"/>
                </a:lnTo>
                <a:lnTo>
                  <a:pt x="30" y="12"/>
                </a:lnTo>
                <a:lnTo>
                  <a:pt x="36" y="6"/>
                </a:lnTo>
                <a:lnTo>
                  <a:pt x="36" y="6"/>
                </a:lnTo>
                <a:lnTo>
                  <a:pt x="42" y="6"/>
                </a:lnTo>
                <a:lnTo>
                  <a:pt x="48" y="0"/>
                </a:lnTo>
                <a:lnTo>
                  <a:pt x="108" y="179"/>
                </a:lnTo>
                <a:lnTo>
                  <a:pt x="108" y="179"/>
                </a:lnTo>
                <a:lnTo>
                  <a:pt x="108" y="185"/>
                </a:lnTo>
                <a:lnTo>
                  <a:pt x="108" y="191"/>
                </a:lnTo>
                <a:lnTo>
                  <a:pt x="120" y="203"/>
                </a:lnTo>
                <a:lnTo>
                  <a:pt x="126" y="203"/>
                </a:lnTo>
                <a:lnTo>
                  <a:pt x="126" y="209"/>
                </a:lnTo>
                <a:lnTo>
                  <a:pt x="126" y="209"/>
                </a:lnTo>
                <a:lnTo>
                  <a:pt x="132" y="227"/>
                </a:lnTo>
                <a:lnTo>
                  <a:pt x="132" y="227"/>
                </a:lnTo>
                <a:lnTo>
                  <a:pt x="132" y="239"/>
                </a:lnTo>
                <a:lnTo>
                  <a:pt x="132" y="239"/>
                </a:lnTo>
              </a:path>
            </a:pathLst>
          </a:custGeom>
          <a:solidFill>
            <a:schemeClr val="bg1">
              <a:lumMod val="85000"/>
            </a:schemeClr>
          </a:solidFill>
          <a:ln w="0">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70" name="Freeform 85"/>
          <p:cNvSpPr>
            <a:spLocks/>
          </p:cNvSpPr>
          <p:nvPr/>
        </p:nvSpPr>
        <p:spPr bwMode="auto">
          <a:xfrm rot="21394386">
            <a:off x="8497290" y="2799317"/>
            <a:ext cx="1480217" cy="827475"/>
          </a:xfrm>
          <a:custGeom>
            <a:avLst/>
            <a:gdLst/>
            <a:ahLst/>
            <a:cxnLst>
              <a:cxn ang="0">
                <a:pos x="197" y="334"/>
              </a:cxn>
              <a:cxn ang="0">
                <a:pos x="161" y="340"/>
              </a:cxn>
              <a:cxn ang="0">
                <a:pos x="137" y="340"/>
              </a:cxn>
              <a:cxn ang="0">
                <a:pos x="35" y="340"/>
              </a:cxn>
              <a:cxn ang="0">
                <a:pos x="59" y="310"/>
              </a:cxn>
              <a:cxn ang="0">
                <a:pos x="71" y="292"/>
              </a:cxn>
              <a:cxn ang="0">
                <a:pos x="119" y="244"/>
              </a:cxn>
              <a:cxn ang="0">
                <a:pos x="131" y="268"/>
              </a:cxn>
              <a:cxn ang="0">
                <a:pos x="167" y="268"/>
              </a:cxn>
              <a:cxn ang="0">
                <a:pos x="185" y="262"/>
              </a:cxn>
              <a:cxn ang="0">
                <a:pos x="215" y="256"/>
              </a:cxn>
              <a:cxn ang="0">
                <a:pos x="221" y="244"/>
              </a:cxn>
              <a:cxn ang="0">
                <a:pos x="257" y="215"/>
              </a:cxn>
              <a:cxn ang="0">
                <a:pos x="269" y="173"/>
              </a:cxn>
              <a:cxn ang="0">
                <a:pos x="299" y="113"/>
              </a:cxn>
              <a:cxn ang="0">
                <a:pos x="317" y="119"/>
              </a:cxn>
              <a:cxn ang="0">
                <a:pos x="334" y="71"/>
              </a:cxn>
              <a:cxn ang="0">
                <a:pos x="358" y="59"/>
              </a:cxn>
              <a:cxn ang="0">
                <a:pos x="370" y="35"/>
              </a:cxn>
              <a:cxn ang="0">
                <a:pos x="370" y="6"/>
              </a:cxn>
              <a:cxn ang="0">
                <a:pos x="412" y="23"/>
              </a:cxn>
              <a:cxn ang="0">
                <a:pos x="424" y="6"/>
              </a:cxn>
              <a:cxn ang="0">
                <a:pos x="448" y="12"/>
              </a:cxn>
              <a:cxn ang="0">
                <a:pos x="466" y="29"/>
              </a:cxn>
              <a:cxn ang="0">
                <a:pos x="490" y="47"/>
              </a:cxn>
              <a:cxn ang="0">
                <a:pos x="472" y="89"/>
              </a:cxn>
              <a:cxn ang="0">
                <a:pos x="496" y="89"/>
              </a:cxn>
              <a:cxn ang="0">
                <a:pos x="514" y="107"/>
              </a:cxn>
              <a:cxn ang="0">
                <a:pos x="526" y="107"/>
              </a:cxn>
              <a:cxn ang="0">
                <a:pos x="562" y="125"/>
              </a:cxn>
              <a:cxn ang="0">
                <a:pos x="562" y="137"/>
              </a:cxn>
              <a:cxn ang="0">
                <a:pos x="562" y="155"/>
              </a:cxn>
              <a:cxn ang="0">
                <a:pos x="580" y="173"/>
              </a:cxn>
              <a:cxn ang="0">
                <a:pos x="562" y="179"/>
              </a:cxn>
              <a:cxn ang="0">
                <a:pos x="568" y="191"/>
              </a:cxn>
              <a:cxn ang="0">
                <a:pos x="562" y="197"/>
              </a:cxn>
              <a:cxn ang="0">
                <a:pos x="574" y="203"/>
              </a:cxn>
              <a:cxn ang="0">
                <a:pos x="574" y="220"/>
              </a:cxn>
              <a:cxn ang="0">
                <a:pos x="556" y="220"/>
              </a:cxn>
              <a:cxn ang="0">
                <a:pos x="580" y="226"/>
              </a:cxn>
              <a:cxn ang="0">
                <a:pos x="610" y="220"/>
              </a:cxn>
              <a:cxn ang="0">
                <a:pos x="616" y="256"/>
              </a:cxn>
              <a:cxn ang="0">
                <a:pos x="616" y="262"/>
              </a:cxn>
            </a:cxnLst>
            <a:rect l="0" t="0" r="r" b="b"/>
            <a:pathLst>
              <a:path w="621" h="358">
                <a:moveTo>
                  <a:pt x="616" y="262"/>
                </a:moveTo>
                <a:lnTo>
                  <a:pt x="412" y="298"/>
                </a:lnTo>
                <a:lnTo>
                  <a:pt x="197" y="334"/>
                </a:lnTo>
                <a:lnTo>
                  <a:pt x="191" y="334"/>
                </a:lnTo>
                <a:lnTo>
                  <a:pt x="179" y="334"/>
                </a:lnTo>
                <a:lnTo>
                  <a:pt x="161" y="340"/>
                </a:lnTo>
                <a:lnTo>
                  <a:pt x="161" y="334"/>
                </a:lnTo>
                <a:lnTo>
                  <a:pt x="137" y="340"/>
                </a:lnTo>
                <a:lnTo>
                  <a:pt x="137" y="340"/>
                </a:lnTo>
                <a:lnTo>
                  <a:pt x="0" y="358"/>
                </a:lnTo>
                <a:lnTo>
                  <a:pt x="6" y="352"/>
                </a:lnTo>
                <a:lnTo>
                  <a:pt x="35" y="340"/>
                </a:lnTo>
                <a:lnTo>
                  <a:pt x="41" y="334"/>
                </a:lnTo>
                <a:lnTo>
                  <a:pt x="59" y="322"/>
                </a:lnTo>
                <a:lnTo>
                  <a:pt x="59" y="310"/>
                </a:lnTo>
                <a:lnTo>
                  <a:pt x="59" y="310"/>
                </a:lnTo>
                <a:lnTo>
                  <a:pt x="65" y="304"/>
                </a:lnTo>
                <a:lnTo>
                  <a:pt x="71" y="292"/>
                </a:lnTo>
                <a:lnTo>
                  <a:pt x="77" y="286"/>
                </a:lnTo>
                <a:lnTo>
                  <a:pt x="119" y="250"/>
                </a:lnTo>
                <a:lnTo>
                  <a:pt x="119" y="244"/>
                </a:lnTo>
                <a:lnTo>
                  <a:pt x="125" y="244"/>
                </a:lnTo>
                <a:lnTo>
                  <a:pt x="119" y="256"/>
                </a:lnTo>
                <a:lnTo>
                  <a:pt x="131" y="268"/>
                </a:lnTo>
                <a:lnTo>
                  <a:pt x="149" y="274"/>
                </a:lnTo>
                <a:lnTo>
                  <a:pt x="161" y="274"/>
                </a:lnTo>
                <a:lnTo>
                  <a:pt x="167" y="268"/>
                </a:lnTo>
                <a:lnTo>
                  <a:pt x="167" y="262"/>
                </a:lnTo>
                <a:lnTo>
                  <a:pt x="179" y="256"/>
                </a:lnTo>
                <a:lnTo>
                  <a:pt x="185" y="262"/>
                </a:lnTo>
                <a:lnTo>
                  <a:pt x="185" y="262"/>
                </a:lnTo>
                <a:lnTo>
                  <a:pt x="191" y="262"/>
                </a:lnTo>
                <a:lnTo>
                  <a:pt x="215" y="256"/>
                </a:lnTo>
                <a:lnTo>
                  <a:pt x="215" y="244"/>
                </a:lnTo>
                <a:lnTo>
                  <a:pt x="221" y="244"/>
                </a:lnTo>
                <a:lnTo>
                  <a:pt x="221" y="244"/>
                </a:lnTo>
                <a:lnTo>
                  <a:pt x="239" y="232"/>
                </a:lnTo>
                <a:lnTo>
                  <a:pt x="245" y="232"/>
                </a:lnTo>
                <a:lnTo>
                  <a:pt x="257" y="215"/>
                </a:lnTo>
                <a:lnTo>
                  <a:pt x="257" y="209"/>
                </a:lnTo>
                <a:lnTo>
                  <a:pt x="257" y="197"/>
                </a:lnTo>
                <a:lnTo>
                  <a:pt x="269" y="173"/>
                </a:lnTo>
                <a:lnTo>
                  <a:pt x="287" y="107"/>
                </a:lnTo>
                <a:lnTo>
                  <a:pt x="293" y="107"/>
                </a:lnTo>
                <a:lnTo>
                  <a:pt x="299" y="113"/>
                </a:lnTo>
                <a:lnTo>
                  <a:pt x="299" y="113"/>
                </a:lnTo>
                <a:lnTo>
                  <a:pt x="305" y="119"/>
                </a:lnTo>
                <a:lnTo>
                  <a:pt x="317" y="119"/>
                </a:lnTo>
                <a:lnTo>
                  <a:pt x="322" y="107"/>
                </a:lnTo>
                <a:lnTo>
                  <a:pt x="328" y="83"/>
                </a:lnTo>
                <a:lnTo>
                  <a:pt x="334" y="71"/>
                </a:lnTo>
                <a:lnTo>
                  <a:pt x="346" y="77"/>
                </a:lnTo>
                <a:lnTo>
                  <a:pt x="352" y="59"/>
                </a:lnTo>
                <a:lnTo>
                  <a:pt x="358" y="59"/>
                </a:lnTo>
                <a:lnTo>
                  <a:pt x="364" y="53"/>
                </a:lnTo>
                <a:lnTo>
                  <a:pt x="370" y="35"/>
                </a:lnTo>
                <a:lnTo>
                  <a:pt x="370" y="35"/>
                </a:lnTo>
                <a:lnTo>
                  <a:pt x="376" y="29"/>
                </a:lnTo>
                <a:lnTo>
                  <a:pt x="370" y="29"/>
                </a:lnTo>
                <a:lnTo>
                  <a:pt x="370" y="6"/>
                </a:lnTo>
                <a:lnTo>
                  <a:pt x="376" y="6"/>
                </a:lnTo>
                <a:lnTo>
                  <a:pt x="376" y="0"/>
                </a:lnTo>
                <a:lnTo>
                  <a:pt x="412" y="23"/>
                </a:lnTo>
                <a:lnTo>
                  <a:pt x="418" y="29"/>
                </a:lnTo>
                <a:lnTo>
                  <a:pt x="424" y="23"/>
                </a:lnTo>
                <a:lnTo>
                  <a:pt x="424" y="6"/>
                </a:lnTo>
                <a:lnTo>
                  <a:pt x="430" y="6"/>
                </a:lnTo>
                <a:lnTo>
                  <a:pt x="436" y="6"/>
                </a:lnTo>
                <a:lnTo>
                  <a:pt x="448" y="12"/>
                </a:lnTo>
                <a:lnTo>
                  <a:pt x="442" y="17"/>
                </a:lnTo>
                <a:lnTo>
                  <a:pt x="448" y="29"/>
                </a:lnTo>
                <a:lnTo>
                  <a:pt x="466" y="29"/>
                </a:lnTo>
                <a:lnTo>
                  <a:pt x="472" y="35"/>
                </a:lnTo>
                <a:lnTo>
                  <a:pt x="484" y="41"/>
                </a:lnTo>
                <a:lnTo>
                  <a:pt x="490" y="47"/>
                </a:lnTo>
                <a:lnTo>
                  <a:pt x="490" y="53"/>
                </a:lnTo>
                <a:lnTo>
                  <a:pt x="478" y="71"/>
                </a:lnTo>
                <a:lnTo>
                  <a:pt x="472" y="89"/>
                </a:lnTo>
                <a:lnTo>
                  <a:pt x="472" y="95"/>
                </a:lnTo>
                <a:lnTo>
                  <a:pt x="484" y="95"/>
                </a:lnTo>
                <a:lnTo>
                  <a:pt x="496" y="89"/>
                </a:lnTo>
                <a:lnTo>
                  <a:pt x="502" y="101"/>
                </a:lnTo>
                <a:lnTo>
                  <a:pt x="508" y="101"/>
                </a:lnTo>
                <a:lnTo>
                  <a:pt x="514" y="107"/>
                </a:lnTo>
                <a:lnTo>
                  <a:pt x="520" y="113"/>
                </a:lnTo>
                <a:lnTo>
                  <a:pt x="520" y="113"/>
                </a:lnTo>
                <a:lnTo>
                  <a:pt x="526" y="107"/>
                </a:lnTo>
                <a:lnTo>
                  <a:pt x="532" y="107"/>
                </a:lnTo>
                <a:lnTo>
                  <a:pt x="550" y="119"/>
                </a:lnTo>
                <a:lnTo>
                  <a:pt x="562" y="125"/>
                </a:lnTo>
                <a:lnTo>
                  <a:pt x="568" y="131"/>
                </a:lnTo>
                <a:lnTo>
                  <a:pt x="568" y="137"/>
                </a:lnTo>
                <a:lnTo>
                  <a:pt x="562" y="137"/>
                </a:lnTo>
                <a:lnTo>
                  <a:pt x="568" y="149"/>
                </a:lnTo>
                <a:lnTo>
                  <a:pt x="562" y="155"/>
                </a:lnTo>
                <a:lnTo>
                  <a:pt x="562" y="155"/>
                </a:lnTo>
                <a:lnTo>
                  <a:pt x="562" y="155"/>
                </a:lnTo>
                <a:lnTo>
                  <a:pt x="574" y="167"/>
                </a:lnTo>
                <a:lnTo>
                  <a:pt x="580" y="173"/>
                </a:lnTo>
                <a:lnTo>
                  <a:pt x="580" y="179"/>
                </a:lnTo>
                <a:lnTo>
                  <a:pt x="574" y="185"/>
                </a:lnTo>
                <a:lnTo>
                  <a:pt x="562" y="179"/>
                </a:lnTo>
                <a:lnTo>
                  <a:pt x="562" y="185"/>
                </a:lnTo>
                <a:lnTo>
                  <a:pt x="568" y="191"/>
                </a:lnTo>
                <a:lnTo>
                  <a:pt x="568" y="191"/>
                </a:lnTo>
                <a:lnTo>
                  <a:pt x="568" y="191"/>
                </a:lnTo>
                <a:lnTo>
                  <a:pt x="562" y="197"/>
                </a:lnTo>
                <a:lnTo>
                  <a:pt x="562" y="197"/>
                </a:lnTo>
                <a:lnTo>
                  <a:pt x="562" y="197"/>
                </a:lnTo>
                <a:lnTo>
                  <a:pt x="562" y="203"/>
                </a:lnTo>
                <a:lnTo>
                  <a:pt x="574" y="203"/>
                </a:lnTo>
                <a:lnTo>
                  <a:pt x="580" y="203"/>
                </a:lnTo>
                <a:lnTo>
                  <a:pt x="586" y="209"/>
                </a:lnTo>
                <a:lnTo>
                  <a:pt x="574" y="220"/>
                </a:lnTo>
                <a:lnTo>
                  <a:pt x="568" y="220"/>
                </a:lnTo>
                <a:lnTo>
                  <a:pt x="556" y="215"/>
                </a:lnTo>
                <a:lnTo>
                  <a:pt x="556" y="220"/>
                </a:lnTo>
                <a:lnTo>
                  <a:pt x="568" y="226"/>
                </a:lnTo>
                <a:lnTo>
                  <a:pt x="574" y="232"/>
                </a:lnTo>
                <a:lnTo>
                  <a:pt x="580" y="226"/>
                </a:lnTo>
                <a:lnTo>
                  <a:pt x="592" y="220"/>
                </a:lnTo>
                <a:lnTo>
                  <a:pt x="598" y="220"/>
                </a:lnTo>
                <a:lnTo>
                  <a:pt x="610" y="220"/>
                </a:lnTo>
                <a:lnTo>
                  <a:pt x="610" y="220"/>
                </a:lnTo>
                <a:lnTo>
                  <a:pt x="621" y="250"/>
                </a:lnTo>
                <a:lnTo>
                  <a:pt x="616" y="256"/>
                </a:lnTo>
                <a:lnTo>
                  <a:pt x="616" y="256"/>
                </a:lnTo>
                <a:lnTo>
                  <a:pt x="616" y="262"/>
                </a:lnTo>
                <a:lnTo>
                  <a:pt x="616" y="262"/>
                </a:lnTo>
                <a:close/>
              </a:path>
            </a:pathLst>
          </a:custGeom>
          <a:solidFill>
            <a:srgbClr val="95CEFF"/>
          </a:solidFill>
          <a:ln w="952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grpSp>
        <p:nvGrpSpPr>
          <p:cNvPr id="271" name="Group 270"/>
          <p:cNvGrpSpPr/>
          <p:nvPr/>
        </p:nvGrpSpPr>
        <p:grpSpPr>
          <a:xfrm rot="21394386">
            <a:off x="6961674" y="1210373"/>
            <a:ext cx="1453215" cy="1358906"/>
            <a:chOff x="5451014" y="1704987"/>
            <a:chExt cx="1148646" cy="1074101"/>
          </a:xfrm>
          <a:solidFill>
            <a:schemeClr val="bg1"/>
          </a:solidFill>
        </p:grpSpPr>
        <p:sp>
          <p:nvSpPr>
            <p:cNvPr id="274" name="Freeform 98"/>
            <p:cNvSpPr>
              <a:spLocks/>
            </p:cNvSpPr>
            <p:nvPr/>
          </p:nvSpPr>
          <p:spPr bwMode="auto">
            <a:xfrm>
              <a:off x="5451014" y="1704987"/>
              <a:ext cx="922338" cy="447675"/>
            </a:xfrm>
            <a:custGeom>
              <a:avLst/>
              <a:gdLst/>
              <a:ahLst/>
              <a:cxnLst>
                <a:cxn ang="0">
                  <a:pos x="17" y="96"/>
                </a:cxn>
                <a:cxn ang="0">
                  <a:pos x="47" y="78"/>
                </a:cxn>
                <a:cxn ang="0">
                  <a:pos x="113" y="36"/>
                </a:cxn>
                <a:cxn ang="0">
                  <a:pos x="149" y="6"/>
                </a:cxn>
                <a:cxn ang="0">
                  <a:pos x="179" y="6"/>
                </a:cxn>
                <a:cxn ang="0">
                  <a:pos x="161" y="24"/>
                </a:cxn>
                <a:cxn ang="0">
                  <a:pos x="137" y="54"/>
                </a:cxn>
                <a:cxn ang="0">
                  <a:pos x="137" y="72"/>
                </a:cxn>
                <a:cxn ang="0">
                  <a:pos x="161" y="60"/>
                </a:cxn>
                <a:cxn ang="0">
                  <a:pos x="233" y="96"/>
                </a:cxn>
                <a:cxn ang="0">
                  <a:pos x="251" y="102"/>
                </a:cxn>
                <a:cxn ang="0">
                  <a:pos x="263" y="102"/>
                </a:cxn>
                <a:cxn ang="0">
                  <a:pos x="287" y="78"/>
                </a:cxn>
                <a:cxn ang="0">
                  <a:pos x="376" y="54"/>
                </a:cxn>
                <a:cxn ang="0">
                  <a:pos x="376" y="72"/>
                </a:cxn>
                <a:cxn ang="0">
                  <a:pos x="394" y="84"/>
                </a:cxn>
                <a:cxn ang="0">
                  <a:pos x="430" y="78"/>
                </a:cxn>
                <a:cxn ang="0">
                  <a:pos x="454" y="108"/>
                </a:cxn>
                <a:cxn ang="0">
                  <a:pos x="490" y="114"/>
                </a:cxn>
                <a:cxn ang="0">
                  <a:pos x="484" y="126"/>
                </a:cxn>
                <a:cxn ang="0">
                  <a:pos x="466" y="126"/>
                </a:cxn>
                <a:cxn ang="0">
                  <a:pos x="448" y="126"/>
                </a:cxn>
                <a:cxn ang="0">
                  <a:pos x="412" y="126"/>
                </a:cxn>
                <a:cxn ang="0">
                  <a:pos x="406" y="143"/>
                </a:cxn>
                <a:cxn ang="0">
                  <a:pos x="364" y="131"/>
                </a:cxn>
                <a:cxn ang="0">
                  <a:pos x="334" y="143"/>
                </a:cxn>
                <a:cxn ang="0">
                  <a:pos x="322" y="149"/>
                </a:cxn>
                <a:cxn ang="0">
                  <a:pos x="299" y="149"/>
                </a:cxn>
                <a:cxn ang="0">
                  <a:pos x="269" y="185"/>
                </a:cxn>
                <a:cxn ang="0">
                  <a:pos x="275" y="167"/>
                </a:cxn>
                <a:cxn ang="0">
                  <a:pos x="257" y="173"/>
                </a:cxn>
                <a:cxn ang="0">
                  <a:pos x="245" y="161"/>
                </a:cxn>
                <a:cxn ang="0">
                  <a:pos x="233" y="191"/>
                </a:cxn>
                <a:cxn ang="0">
                  <a:pos x="215" y="233"/>
                </a:cxn>
                <a:cxn ang="0">
                  <a:pos x="203" y="239"/>
                </a:cxn>
                <a:cxn ang="0">
                  <a:pos x="203" y="215"/>
                </a:cxn>
                <a:cxn ang="0">
                  <a:pos x="185" y="215"/>
                </a:cxn>
                <a:cxn ang="0">
                  <a:pos x="173" y="173"/>
                </a:cxn>
                <a:cxn ang="0">
                  <a:pos x="167" y="167"/>
                </a:cxn>
                <a:cxn ang="0">
                  <a:pos x="137" y="155"/>
                </a:cxn>
                <a:cxn ang="0">
                  <a:pos x="125" y="155"/>
                </a:cxn>
                <a:cxn ang="0">
                  <a:pos x="89" y="143"/>
                </a:cxn>
                <a:cxn ang="0">
                  <a:pos x="17" y="114"/>
                </a:cxn>
                <a:cxn ang="0">
                  <a:pos x="0" y="108"/>
                </a:cxn>
              </a:cxnLst>
              <a:rect l="0" t="0" r="r" b="b"/>
              <a:pathLst>
                <a:path w="490" h="245">
                  <a:moveTo>
                    <a:pt x="0" y="108"/>
                  </a:moveTo>
                  <a:lnTo>
                    <a:pt x="12" y="102"/>
                  </a:lnTo>
                  <a:lnTo>
                    <a:pt x="17" y="96"/>
                  </a:lnTo>
                  <a:lnTo>
                    <a:pt x="35" y="90"/>
                  </a:lnTo>
                  <a:lnTo>
                    <a:pt x="35" y="78"/>
                  </a:lnTo>
                  <a:lnTo>
                    <a:pt x="47" y="78"/>
                  </a:lnTo>
                  <a:lnTo>
                    <a:pt x="71" y="66"/>
                  </a:lnTo>
                  <a:lnTo>
                    <a:pt x="89" y="60"/>
                  </a:lnTo>
                  <a:lnTo>
                    <a:pt x="113" y="36"/>
                  </a:lnTo>
                  <a:lnTo>
                    <a:pt x="119" y="30"/>
                  </a:lnTo>
                  <a:lnTo>
                    <a:pt x="137" y="12"/>
                  </a:lnTo>
                  <a:lnTo>
                    <a:pt x="149" y="6"/>
                  </a:lnTo>
                  <a:lnTo>
                    <a:pt x="173" y="0"/>
                  </a:lnTo>
                  <a:lnTo>
                    <a:pt x="179" y="6"/>
                  </a:lnTo>
                  <a:lnTo>
                    <a:pt x="179" y="6"/>
                  </a:lnTo>
                  <a:lnTo>
                    <a:pt x="167" y="12"/>
                  </a:lnTo>
                  <a:lnTo>
                    <a:pt x="167" y="12"/>
                  </a:lnTo>
                  <a:lnTo>
                    <a:pt x="161" y="24"/>
                  </a:lnTo>
                  <a:lnTo>
                    <a:pt x="143" y="42"/>
                  </a:lnTo>
                  <a:lnTo>
                    <a:pt x="137" y="48"/>
                  </a:lnTo>
                  <a:lnTo>
                    <a:pt x="137" y="54"/>
                  </a:lnTo>
                  <a:lnTo>
                    <a:pt x="131" y="66"/>
                  </a:lnTo>
                  <a:lnTo>
                    <a:pt x="131" y="78"/>
                  </a:lnTo>
                  <a:lnTo>
                    <a:pt x="137" y="72"/>
                  </a:lnTo>
                  <a:lnTo>
                    <a:pt x="149" y="60"/>
                  </a:lnTo>
                  <a:lnTo>
                    <a:pt x="161" y="60"/>
                  </a:lnTo>
                  <a:lnTo>
                    <a:pt x="161" y="60"/>
                  </a:lnTo>
                  <a:lnTo>
                    <a:pt x="191" y="72"/>
                  </a:lnTo>
                  <a:lnTo>
                    <a:pt x="215" y="96"/>
                  </a:lnTo>
                  <a:lnTo>
                    <a:pt x="233" y="96"/>
                  </a:lnTo>
                  <a:lnTo>
                    <a:pt x="239" y="96"/>
                  </a:lnTo>
                  <a:lnTo>
                    <a:pt x="245" y="96"/>
                  </a:lnTo>
                  <a:lnTo>
                    <a:pt x="251" y="102"/>
                  </a:lnTo>
                  <a:lnTo>
                    <a:pt x="257" y="96"/>
                  </a:lnTo>
                  <a:lnTo>
                    <a:pt x="263" y="102"/>
                  </a:lnTo>
                  <a:lnTo>
                    <a:pt x="263" y="102"/>
                  </a:lnTo>
                  <a:lnTo>
                    <a:pt x="263" y="102"/>
                  </a:lnTo>
                  <a:lnTo>
                    <a:pt x="269" y="96"/>
                  </a:lnTo>
                  <a:lnTo>
                    <a:pt x="287" y="78"/>
                  </a:lnTo>
                  <a:lnTo>
                    <a:pt x="352" y="66"/>
                  </a:lnTo>
                  <a:lnTo>
                    <a:pt x="370" y="54"/>
                  </a:lnTo>
                  <a:lnTo>
                    <a:pt x="376" y="54"/>
                  </a:lnTo>
                  <a:lnTo>
                    <a:pt x="382" y="54"/>
                  </a:lnTo>
                  <a:lnTo>
                    <a:pt x="376" y="66"/>
                  </a:lnTo>
                  <a:lnTo>
                    <a:pt x="376" y="72"/>
                  </a:lnTo>
                  <a:lnTo>
                    <a:pt x="382" y="84"/>
                  </a:lnTo>
                  <a:lnTo>
                    <a:pt x="388" y="90"/>
                  </a:lnTo>
                  <a:lnTo>
                    <a:pt x="394" y="84"/>
                  </a:lnTo>
                  <a:lnTo>
                    <a:pt x="400" y="84"/>
                  </a:lnTo>
                  <a:lnTo>
                    <a:pt x="406" y="84"/>
                  </a:lnTo>
                  <a:lnTo>
                    <a:pt x="430" y="78"/>
                  </a:lnTo>
                  <a:lnTo>
                    <a:pt x="436" y="84"/>
                  </a:lnTo>
                  <a:lnTo>
                    <a:pt x="442" y="102"/>
                  </a:lnTo>
                  <a:lnTo>
                    <a:pt x="454" y="108"/>
                  </a:lnTo>
                  <a:lnTo>
                    <a:pt x="466" y="114"/>
                  </a:lnTo>
                  <a:lnTo>
                    <a:pt x="484" y="114"/>
                  </a:lnTo>
                  <a:lnTo>
                    <a:pt x="490" y="114"/>
                  </a:lnTo>
                  <a:lnTo>
                    <a:pt x="490" y="114"/>
                  </a:lnTo>
                  <a:lnTo>
                    <a:pt x="490" y="120"/>
                  </a:lnTo>
                  <a:lnTo>
                    <a:pt x="484" y="126"/>
                  </a:lnTo>
                  <a:lnTo>
                    <a:pt x="478" y="131"/>
                  </a:lnTo>
                  <a:lnTo>
                    <a:pt x="472" y="126"/>
                  </a:lnTo>
                  <a:lnTo>
                    <a:pt x="466" y="126"/>
                  </a:lnTo>
                  <a:lnTo>
                    <a:pt x="466" y="126"/>
                  </a:lnTo>
                  <a:lnTo>
                    <a:pt x="454" y="131"/>
                  </a:lnTo>
                  <a:lnTo>
                    <a:pt x="448" y="126"/>
                  </a:lnTo>
                  <a:lnTo>
                    <a:pt x="442" y="126"/>
                  </a:lnTo>
                  <a:lnTo>
                    <a:pt x="424" y="131"/>
                  </a:lnTo>
                  <a:lnTo>
                    <a:pt x="412" y="126"/>
                  </a:lnTo>
                  <a:lnTo>
                    <a:pt x="406" y="131"/>
                  </a:lnTo>
                  <a:lnTo>
                    <a:pt x="412" y="137"/>
                  </a:lnTo>
                  <a:lnTo>
                    <a:pt x="406" y="143"/>
                  </a:lnTo>
                  <a:lnTo>
                    <a:pt x="406" y="143"/>
                  </a:lnTo>
                  <a:lnTo>
                    <a:pt x="394" y="131"/>
                  </a:lnTo>
                  <a:lnTo>
                    <a:pt x="364" y="131"/>
                  </a:lnTo>
                  <a:lnTo>
                    <a:pt x="364" y="131"/>
                  </a:lnTo>
                  <a:lnTo>
                    <a:pt x="352" y="131"/>
                  </a:lnTo>
                  <a:lnTo>
                    <a:pt x="334" y="143"/>
                  </a:lnTo>
                  <a:lnTo>
                    <a:pt x="334" y="143"/>
                  </a:lnTo>
                  <a:lnTo>
                    <a:pt x="328" y="143"/>
                  </a:lnTo>
                  <a:lnTo>
                    <a:pt x="322" y="149"/>
                  </a:lnTo>
                  <a:lnTo>
                    <a:pt x="317" y="149"/>
                  </a:lnTo>
                  <a:lnTo>
                    <a:pt x="311" y="149"/>
                  </a:lnTo>
                  <a:lnTo>
                    <a:pt x="299" y="149"/>
                  </a:lnTo>
                  <a:lnTo>
                    <a:pt x="299" y="161"/>
                  </a:lnTo>
                  <a:lnTo>
                    <a:pt x="293" y="161"/>
                  </a:lnTo>
                  <a:lnTo>
                    <a:pt x="269" y="185"/>
                  </a:lnTo>
                  <a:lnTo>
                    <a:pt x="269" y="185"/>
                  </a:lnTo>
                  <a:lnTo>
                    <a:pt x="269" y="179"/>
                  </a:lnTo>
                  <a:lnTo>
                    <a:pt x="275" y="167"/>
                  </a:lnTo>
                  <a:lnTo>
                    <a:pt x="275" y="161"/>
                  </a:lnTo>
                  <a:lnTo>
                    <a:pt x="263" y="161"/>
                  </a:lnTo>
                  <a:lnTo>
                    <a:pt x="257" y="173"/>
                  </a:lnTo>
                  <a:lnTo>
                    <a:pt x="251" y="179"/>
                  </a:lnTo>
                  <a:lnTo>
                    <a:pt x="251" y="173"/>
                  </a:lnTo>
                  <a:lnTo>
                    <a:pt x="245" y="161"/>
                  </a:lnTo>
                  <a:lnTo>
                    <a:pt x="245" y="161"/>
                  </a:lnTo>
                  <a:lnTo>
                    <a:pt x="245" y="179"/>
                  </a:lnTo>
                  <a:lnTo>
                    <a:pt x="233" y="191"/>
                  </a:lnTo>
                  <a:lnTo>
                    <a:pt x="227" y="203"/>
                  </a:lnTo>
                  <a:lnTo>
                    <a:pt x="227" y="215"/>
                  </a:lnTo>
                  <a:lnTo>
                    <a:pt x="215" y="233"/>
                  </a:lnTo>
                  <a:lnTo>
                    <a:pt x="215" y="239"/>
                  </a:lnTo>
                  <a:lnTo>
                    <a:pt x="209" y="245"/>
                  </a:lnTo>
                  <a:lnTo>
                    <a:pt x="203" y="239"/>
                  </a:lnTo>
                  <a:lnTo>
                    <a:pt x="197" y="227"/>
                  </a:lnTo>
                  <a:lnTo>
                    <a:pt x="203" y="221"/>
                  </a:lnTo>
                  <a:lnTo>
                    <a:pt x="203" y="215"/>
                  </a:lnTo>
                  <a:lnTo>
                    <a:pt x="203" y="215"/>
                  </a:lnTo>
                  <a:lnTo>
                    <a:pt x="191" y="221"/>
                  </a:lnTo>
                  <a:lnTo>
                    <a:pt x="185" y="215"/>
                  </a:lnTo>
                  <a:lnTo>
                    <a:pt x="191" y="191"/>
                  </a:lnTo>
                  <a:lnTo>
                    <a:pt x="191" y="185"/>
                  </a:lnTo>
                  <a:lnTo>
                    <a:pt x="173" y="173"/>
                  </a:lnTo>
                  <a:lnTo>
                    <a:pt x="167" y="173"/>
                  </a:lnTo>
                  <a:lnTo>
                    <a:pt x="167" y="167"/>
                  </a:lnTo>
                  <a:lnTo>
                    <a:pt x="167" y="167"/>
                  </a:lnTo>
                  <a:lnTo>
                    <a:pt x="161" y="161"/>
                  </a:lnTo>
                  <a:lnTo>
                    <a:pt x="149" y="161"/>
                  </a:lnTo>
                  <a:lnTo>
                    <a:pt x="137" y="155"/>
                  </a:lnTo>
                  <a:lnTo>
                    <a:pt x="131" y="155"/>
                  </a:lnTo>
                  <a:lnTo>
                    <a:pt x="125" y="161"/>
                  </a:lnTo>
                  <a:lnTo>
                    <a:pt x="125" y="155"/>
                  </a:lnTo>
                  <a:lnTo>
                    <a:pt x="113" y="155"/>
                  </a:lnTo>
                  <a:lnTo>
                    <a:pt x="101" y="143"/>
                  </a:lnTo>
                  <a:lnTo>
                    <a:pt x="89" y="143"/>
                  </a:lnTo>
                  <a:lnTo>
                    <a:pt x="23" y="131"/>
                  </a:lnTo>
                  <a:lnTo>
                    <a:pt x="17" y="131"/>
                  </a:lnTo>
                  <a:lnTo>
                    <a:pt x="17" y="114"/>
                  </a:lnTo>
                  <a:lnTo>
                    <a:pt x="12" y="114"/>
                  </a:lnTo>
                  <a:lnTo>
                    <a:pt x="0" y="114"/>
                  </a:lnTo>
                  <a:lnTo>
                    <a:pt x="0" y="108"/>
                  </a:lnTo>
                  <a:lnTo>
                    <a:pt x="0" y="108"/>
                  </a:lnTo>
                  <a:close/>
                </a:path>
              </a:pathLst>
            </a:custGeom>
            <a:grpFill/>
            <a:ln w="952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75" name="Freeform 104"/>
            <p:cNvSpPr>
              <a:spLocks/>
            </p:cNvSpPr>
            <p:nvPr/>
          </p:nvSpPr>
          <p:spPr bwMode="auto">
            <a:xfrm>
              <a:off x="6002760" y="1982163"/>
              <a:ext cx="596900" cy="796925"/>
            </a:xfrm>
            <a:custGeom>
              <a:avLst/>
              <a:gdLst/>
              <a:ahLst/>
              <a:cxnLst>
                <a:cxn ang="0">
                  <a:pos x="161" y="412"/>
                </a:cxn>
                <a:cxn ang="0">
                  <a:pos x="263" y="406"/>
                </a:cxn>
                <a:cxn ang="0">
                  <a:pos x="275" y="377"/>
                </a:cxn>
                <a:cxn ang="0">
                  <a:pos x="275" y="353"/>
                </a:cxn>
                <a:cxn ang="0">
                  <a:pos x="293" y="329"/>
                </a:cxn>
                <a:cxn ang="0">
                  <a:pos x="299" y="317"/>
                </a:cxn>
                <a:cxn ang="0">
                  <a:pos x="305" y="299"/>
                </a:cxn>
                <a:cxn ang="0">
                  <a:pos x="311" y="311"/>
                </a:cxn>
                <a:cxn ang="0">
                  <a:pos x="317" y="305"/>
                </a:cxn>
                <a:cxn ang="0">
                  <a:pos x="317" y="281"/>
                </a:cxn>
                <a:cxn ang="0">
                  <a:pos x="311" y="251"/>
                </a:cxn>
                <a:cxn ang="0">
                  <a:pos x="287" y="168"/>
                </a:cxn>
                <a:cxn ang="0">
                  <a:pos x="257" y="168"/>
                </a:cxn>
                <a:cxn ang="0">
                  <a:pos x="221" y="215"/>
                </a:cxn>
                <a:cxn ang="0">
                  <a:pos x="215" y="215"/>
                </a:cxn>
                <a:cxn ang="0">
                  <a:pos x="197" y="209"/>
                </a:cxn>
                <a:cxn ang="0">
                  <a:pos x="197" y="185"/>
                </a:cxn>
                <a:cxn ang="0">
                  <a:pos x="215" y="168"/>
                </a:cxn>
                <a:cxn ang="0">
                  <a:pos x="221" y="156"/>
                </a:cxn>
                <a:cxn ang="0">
                  <a:pos x="227" y="144"/>
                </a:cxn>
                <a:cxn ang="0">
                  <a:pos x="233" y="108"/>
                </a:cxn>
                <a:cxn ang="0">
                  <a:pos x="227" y="84"/>
                </a:cxn>
                <a:cxn ang="0">
                  <a:pos x="215" y="72"/>
                </a:cxn>
                <a:cxn ang="0">
                  <a:pos x="227" y="66"/>
                </a:cxn>
                <a:cxn ang="0">
                  <a:pos x="215" y="42"/>
                </a:cxn>
                <a:cxn ang="0">
                  <a:pos x="185" y="24"/>
                </a:cxn>
                <a:cxn ang="0">
                  <a:pos x="155" y="18"/>
                </a:cxn>
                <a:cxn ang="0">
                  <a:pos x="125" y="6"/>
                </a:cxn>
                <a:cxn ang="0">
                  <a:pos x="113" y="6"/>
                </a:cxn>
                <a:cxn ang="0">
                  <a:pos x="95" y="24"/>
                </a:cxn>
                <a:cxn ang="0">
                  <a:pos x="95" y="42"/>
                </a:cxn>
                <a:cxn ang="0">
                  <a:pos x="101" y="42"/>
                </a:cxn>
                <a:cxn ang="0">
                  <a:pos x="89" y="48"/>
                </a:cxn>
                <a:cxn ang="0">
                  <a:pos x="77" y="60"/>
                </a:cxn>
                <a:cxn ang="0">
                  <a:pos x="77" y="84"/>
                </a:cxn>
                <a:cxn ang="0">
                  <a:pos x="71" y="102"/>
                </a:cxn>
                <a:cxn ang="0">
                  <a:pos x="59" y="102"/>
                </a:cxn>
                <a:cxn ang="0">
                  <a:pos x="59" y="78"/>
                </a:cxn>
                <a:cxn ang="0">
                  <a:pos x="59" y="72"/>
                </a:cxn>
                <a:cxn ang="0">
                  <a:pos x="53" y="84"/>
                </a:cxn>
                <a:cxn ang="0">
                  <a:pos x="47" y="96"/>
                </a:cxn>
                <a:cxn ang="0">
                  <a:pos x="35" y="102"/>
                </a:cxn>
                <a:cxn ang="0">
                  <a:pos x="29" y="120"/>
                </a:cxn>
                <a:cxn ang="0">
                  <a:pos x="18" y="144"/>
                </a:cxn>
                <a:cxn ang="0">
                  <a:pos x="18" y="174"/>
                </a:cxn>
                <a:cxn ang="0">
                  <a:pos x="6" y="197"/>
                </a:cxn>
                <a:cxn ang="0">
                  <a:pos x="12" y="227"/>
                </a:cxn>
                <a:cxn ang="0">
                  <a:pos x="18" y="251"/>
                </a:cxn>
                <a:cxn ang="0">
                  <a:pos x="41" y="305"/>
                </a:cxn>
                <a:cxn ang="0">
                  <a:pos x="47" y="329"/>
                </a:cxn>
                <a:cxn ang="0">
                  <a:pos x="41" y="341"/>
                </a:cxn>
                <a:cxn ang="0">
                  <a:pos x="35" y="377"/>
                </a:cxn>
                <a:cxn ang="0">
                  <a:pos x="18" y="418"/>
                </a:cxn>
                <a:cxn ang="0">
                  <a:pos x="0" y="436"/>
                </a:cxn>
              </a:cxnLst>
              <a:rect l="0" t="0" r="r" b="b"/>
              <a:pathLst>
                <a:path w="317" h="436">
                  <a:moveTo>
                    <a:pt x="0" y="436"/>
                  </a:moveTo>
                  <a:lnTo>
                    <a:pt x="161" y="412"/>
                  </a:lnTo>
                  <a:lnTo>
                    <a:pt x="161" y="418"/>
                  </a:lnTo>
                  <a:lnTo>
                    <a:pt x="263" y="406"/>
                  </a:lnTo>
                  <a:lnTo>
                    <a:pt x="263" y="400"/>
                  </a:lnTo>
                  <a:lnTo>
                    <a:pt x="275" y="377"/>
                  </a:lnTo>
                  <a:lnTo>
                    <a:pt x="275" y="371"/>
                  </a:lnTo>
                  <a:lnTo>
                    <a:pt x="275" y="353"/>
                  </a:lnTo>
                  <a:lnTo>
                    <a:pt x="281" y="341"/>
                  </a:lnTo>
                  <a:lnTo>
                    <a:pt x="293" y="329"/>
                  </a:lnTo>
                  <a:lnTo>
                    <a:pt x="293" y="317"/>
                  </a:lnTo>
                  <a:lnTo>
                    <a:pt x="299" y="317"/>
                  </a:lnTo>
                  <a:lnTo>
                    <a:pt x="299" y="311"/>
                  </a:lnTo>
                  <a:lnTo>
                    <a:pt x="305" y="299"/>
                  </a:lnTo>
                  <a:lnTo>
                    <a:pt x="305" y="311"/>
                  </a:lnTo>
                  <a:lnTo>
                    <a:pt x="311" y="311"/>
                  </a:lnTo>
                  <a:lnTo>
                    <a:pt x="317" y="305"/>
                  </a:lnTo>
                  <a:lnTo>
                    <a:pt x="317" y="305"/>
                  </a:lnTo>
                  <a:lnTo>
                    <a:pt x="317" y="293"/>
                  </a:lnTo>
                  <a:lnTo>
                    <a:pt x="317" y="281"/>
                  </a:lnTo>
                  <a:lnTo>
                    <a:pt x="317" y="263"/>
                  </a:lnTo>
                  <a:lnTo>
                    <a:pt x="311" y="251"/>
                  </a:lnTo>
                  <a:lnTo>
                    <a:pt x="311" y="227"/>
                  </a:lnTo>
                  <a:lnTo>
                    <a:pt x="287" y="168"/>
                  </a:lnTo>
                  <a:lnTo>
                    <a:pt x="263" y="162"/>
                  </a:lnTo>
                  <a:lnTo>
                    <a:pt x="257" y="168"/>
                  </a:lnTo>
                  <a:lnTo>
                    <a:pt x="245" y="180"/>
                  </a:lnTo>
                  <a:lnTo>
                    <a:pt x="221" y="215"/>
                  </a:lnTo>
                  <a:lnTo>
                    <a:pt x="215" y="215"/>
                  </a:lnTo>
                  <a:lnTo>
                    <a:pt x="215" y="215"/>
                  </a:lnTo>
                  <a:lnTo>
                    <a:pt x="203" y="215"/>
                  </a:lnTo>
                  <a:lnTo>
                    <a:pt x="197" y="209"/>
                  </a:lnTo>
                  <a:lnTo>
                    <a:pt x="197" y="203"/>
                  </a:lnTo>
                  <a:lnTo>
                    <a:pt x="197" y="185"/>
                  </a:lnTo>
                  <a:lnTo>
                    <a:pt x="203" y="180"/>
                  </a:lnTo>
                  <a:lnTo>
                    <a:pt x="215" y="168"/>
                  </a:lnTo>
                  <a:lnTo>
                    <a:pt x="221" y="162"/>
                  </a:lnTo>
                  <a:lnTo>
                    <a:pt x="221" y="156"/>
                  </a:lnTo>
                  <a:lnTo>
                    <a:pt x="221" y="150"/>
                  </a:lnTo>
                  <a:lnTo>
                    <a:pt x="227" y="144"/>
                  </a:lnTo>
                  <a:lnTo>
                    <a:pt x="233" y="132"/>
                  </a:lnTo>
                  <a:lnTo>
                    <a:pt x="233" y="108"/>
                  </a:lnTo>
                  <a:lnTo>
                    <a:pt x="233" y="96"/>
                  </a:lnTo>
                  <a:lnTo>
                    <a:pt x="227" y="84"/>
                  </a:lnTo>
                  <a:lnTo>
                    <a:pt x="221" y="78"/>
                  </a:lnTo>
                  <a:lnTo>
                    <a:pt x="215" y="72"/>
                  </a:lnTo>
                  <a:lnTo>
                    <a:pt x="215" y="66"/>
                  </a:lnTo>
                  <a:lnTo>
                    <a:pt x="227" y="66"/>
                  </a:lnTo>
                  <a:lnTo>
                    <a:pt x="227" y="60"/>
                  </a:lnTo>
                  <a:lnTo>
                    <a:pt x="215" y="42"/>
                  </a:lnTo>
                  <a:lnTo>
                    <a:pt x="209" y="36"/>
                  </a:lnTo>
                  <a:lnTo>
                    <a:pt x="185" y="24"/>
                  </a:lnTo>
                  <a:lnTo>
                    <a:pt x="161" y="24"/>
                  </a:lnTo>
                  <a:lnTo>
                    <a:pt x="155" y="18"/>
                  </a:lnTo>
                  <a:lnTo>
                    <a:pt x="143" y="12"/>
                  </a:lnTo>
                  <a:lnTo>
                    <a:pt x="125" y="6"/>
                  </a:lnTo>
                  <a:lnTo>
                    <a:pt x="119" y="0"/>
                  </a:lnTo>
                  <a:lnTo>
                    <a:pt x="113" y="6"/>
                  </a:lnTo>
                  <a:lnTo>
                    <a:pt x="101" y="6"/>
                  </a:lnTo>
                  <a:lnTo>
                    <a:pt x="95" y="24"/>
                  </a:lnTo>
                  <a:lnTo>
                    <a:pt x="95" y="36"/>
                  </a:lnTo>
                  <a:lnTo>
                    <a:pt x="95" y="42"/>
                  </a:lnTo>
                  <a:lnTo>
                    <a:pt x="101" y="42"/>
                  </a:lnTo>
                  <a:lnTo>
                    <a:pt x="101" y="42"/>
                  </a:lnTo>
                  <a:lnTo>
                    <a:pt x="95" y="48"/>
                  </a:lnTo>
                  <a:lnTo>
                    <a:pt x="89" y="48"/>
                  </a:lnTo>
                  <a:lnTo>
                    <a:pt x="89" y="54"/>
                  </a:lnTo>
                  <a:lnTo>
                    <a:pt x="77" y="60"/>
                  </a:lnTo>
                  <a:lnTo>
                    <a:pt x="77" y="72"/>
                  </a:lnTo>
                  <a:lnTo>
                    <a:pt x="77" y="84"/>
                  </a:lnTo>
                  <a:lnTo>
                    <a:pt x="77" y="90"/>
                  </a:lnTo>
                  <a:lnTo>
                    <a:pt x="71" y="102"/>
                  </a:lnTo>
                  <a:lnTo>
                    <a:pt x="65" y="108"/>
                  </a:lnTo>
                  <a:lnTo>
                    <a:pt x="59" y="102"/>
                  </a:lnTo>
                  <a:lnTo>
                    <a:pt x="65" y="90"/>
                  </a:lnTo>
                  <a:lnTo>
                    <a:pt x="59" y="78"/>
                  </a:lnTo>
                  <a:lnTo>
                    <a:pt x="65" y="72"/>
                  </a:lnTo>
                  <a:lnTo>
                    <a:pt x="59" y="72"/>
                  </a:lnTo>
                  <a:lnTo>
                    <a:pt x="59" y="72"/>
                  </a:lnTo>
                  <a:lnTo>
                    <a:pt x="53" y="84"/>
                  </a:lnTo>
                  <a:lnTo>
                    <a:pt x="53" y="90"/>
                  </a:lnTo>
                  <a:lnTo>
                    <a:pt x="47" y="96"/>
                  </a:lnTo>
                  <a:lnTo>
                    <a:pt x="41" y="96"/>
                  </a:lnTo>
                  <a:lnTo>
                    <a:pt x="35" y="102"/>
                  </a:lnTo>
                  <a:lnTo>
                    <a:pt x="29" y="114"/>
                  </a:lnTo>
                  <a:lnTo>
                    <a:pt x="29" y="120"/>
                  </a:lnTo>
                  <a:lnTo>
                    <a:pt x="24" y="126"/>
                  </a:lnTo>
                  <a:lnTo>
                    <a:pt x="18" y="144"/>
                  </a:lnTo>
                  <a:lnTo>
                    <a:pt x="18" y="162"/>
                  </a:lnTo>
                  <a:lnTo>
                    <a:pt x="18" y="174"/>
                  </a:lnTo>
                  <a:lnTo>
                    <a:pt x="12" y="185"/>
                  </a:lnTo>
                  <a:lnTo>
                    <a:pt x="6" y="197"/>
                  </a:lnTo>
                  <a:lnTo>
                    <a:pt x="6" y="203"/>
                  </a:lnTo>
                  <a:lnTo>
                    <a:pt x="12" y="227"/>
                  </a:lnTo>
                  <a:lnTo>
                    <a:pt x="12" y="239"/>
                  </a:lnTo>
                  <a:lnTo>
                    <a:pt x="18" y="251"/>
                  </a:lnTo>
                  <a:lnTo>
                    <a:pt x="29" y="281"/>
                  </a:lnTo>
                  <a:lnTo>
                    <a:pt x="41" y="305"/>
                  </a:lnTo>
                  <a:lnTo>
                    <a:pt x="41" y="329"/>
                  </a:lnTo>
                  <a:lnTo>
                    <a:pt x="47" y="329"/>
                  </a:lnTo>
                  <a:lnTo>
                    <a:pt x="47" y="335"/>
                  </a:lnTo>
                  <a:lnTo>
                    <a:pt x="41" y="341"/>
                  </a:lnTo>
                  <a:lnTo>
                    <a:pt x="41" y="359"/>
                  </a:lnTo>
                  <a:lnTo>
                    <a:pt x="35" y="377"/>
                  </a:lnTo>
                  <a:lnTo>
                    <a:pt x="29" y="388"/>
                  </a:lnTo>
                  <a:lnTo>
                    <a:pt x="18" y="418"/>
                  </a:lnTo>
                  <a:lnTo>
                    <a:pt x="6" y="430"/>
                  </a:lnTo>
                  <a:lnTo>
                    <a:pt x="0" y="436"/>
                  </a:lnTo>
                  <a:lnTo>
                    <a:pt x="0" y="436"/>
                  </a:lnTo>
                  <a:close/>
                </a:path>
              </a:pathLst>
            </a:custGeom>
            <a:solidFill>
              <a:schemeClr val="bg1"/>
            </a:solidFill>
            <a:ln w="952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grpSp>
      <p:sp>
        <p:nvSpPr>
          <p:cNvPr id="276" name="Freeform 86"/>
          <p:cNvSpPr>
            <a:spLocks/>
          </p:cNvSpPr>
          <p:nvPr/>
        </p:nvSpPr>
        <p:spPr bwMode="auto">
          <a:xfrm rot="21394386">
            <a:off x="8382809" y="3406560"/>
            <a:ext cx="1709179" cy="719019"/>
          </a:xfrm>
          <a:custGeom>
            <a:avLst/>
            <a:gdLst/>
            <a:ahLst/>
            <a:cxnLst>
              <a:cxn ang="0">
                <a:pos x="12" y="251"/>
              </a:cxn>
              <a:cxn ang="0">
                <a:pos x="24" y="233"/>
              </a:cxn>
              <a:cxn ang="0">
                <a:pos x="30" y="215"/>
              </a:cxn>
              <a:cxn ang="0">
                <a:pos x="83" y="185"/>
              </a:cxn>
              <a:cxn ang="0">
                <a:pos x="107" y="161"/>
              </a:cxn>
              <a:cxn ang="0">
                <a:pos x="119" y="161"/>
              </a:cxn>
              <a:cxn ang="0">
                <a:pos x="125" y="150"/>
              </a:cxn>
              <a:cxn ang="0">
                <a:pos x="143" y="150"/>
              </a:cxn>
              <a:cxn ang="0">
                <a:pos x="167" y="138"/>
              </a:cxn>
              <a:cxn ang="0">
                <a:pos x="197" y="102"/>
              </a:cxn>
              <a:cxn ang="0">
                <a:pos x="197" y="78"/>
              </a:cxn>
              <a:cxn ang="0">
                <a:pos x="221" y="78"/>
              </a:cxn>
              <a:cxn ang="0">
                <a:pos x="257" y="72"/>
              </a:cxn>
              <a:cxn ang="0">
                <a:pos x="676" y="0"/>
              </a:cxn>
              <a:cxn ang="0">
                <a:pos x="687" y="12"/>
              </a:cxn>
              <a:cxn ang="0">
                <a:pos x="699" y="30"/>
              </a:cxn>
              <a:cxn ang="0">
                <a:pos x="693" y="30"/>
              </a:cxn>
              <a:cxn ang="0">
                <a:pos x="681" y="30"/>
              </a:cxn>
              <a:cxn ang="0">
                <a:pos x="681" y="36"/>
              </a:cxn>
              <a:cxn ang="0">
                <a:pos x="658" y="48"/>
              </a:cxn>
              <a:cxn ang="0">
                <a:pos x="634" y="66"/>
              </a:cxn>
              <a:cxn ang="0">
                <a:pos x="640" y="66"/>
              </a:cxn>
              <a:cxn ang="0">
                <a:pos x="670" y="54"/>
              </a:cxn>
              <a:cxn ang="0">
                <a:pos x="681" y="66"/>
              </a:cxn>
              <a:cxn ang="0">
                <a:pos x="693" y="66"/>
              </a:cxn>
              <a:cxn ang="0">
                <a:pos x="711" y="54"/>
              </a:cxn>
              <a:cxn ang="0">
                <a:pos x="717" y="84"/>
              </a:cxn>
              <a:cxn ang="0">
                <a:pos x="705" y="102"/>
              </a:cxn>
              <a:cxn ang="0">
                <a:pos x="687" y="114"/>
              </a:cxn>
              <a:cxn ang="0">
                <a:pos x="664" y="120"/>
              </a:cxn>
              <a:cxn ang="0">
                <a:pos x="658" y="114"/>
              </a:cxn>
              <a:cxn ang="0">
                <a:pos x="652" y="108"/>
              </a:cxn>
              <a:cxn ang="0">
                <a:pos x="652" y="126"/>
              </a:cxn>
              <a:cxn ang="0">
                <a:pos x="658" y="132"/>
              </a:cxn>
              <a:cxn ang="0">
                <a:pos x="664" y="150"/>
              </a:cxn>
              <a:cxn ang="0">
                <a:pos x="634" y="167"/>
              </a:cxn>
              <a:cxn ang="0">
                <a:pos x="634" y="173"/>
              </a:cxn>
              <a:cxn ang="0">
                <a:pos x="676" y="161"/>
              </a:cxn>
              <a:cxn ang="0">
                <a:pos x="687" y="161"/>
              </a:cxn>
              <a:cxn ang="0">
                <a:pos x="652" y="191"/>
              </a:cxn>
              <a:cxn ang="0">
                <a:pos x="616" y="215"/>
              </a:cxn>
              <a:cxn ang="0">
                <a:pos x="610" y="221"/>
              </a:cxn>
              <a:cxn ang="0">
                <a:pos x="580" y="263"/>
              </a:cxn>
              <a:cxn ang="0">
                <a:pos x="562" y="299"/>
              </a:cxn>
              <a:cxn ang="0">
                <a:pos x="412" y="233"/>
              </a:cxn>
              <a:cxn ang="0">
                <a:pos x="305" y="215"/>
              </a:cxn>
              <a:cxn ang="0">
                <a:pos x="293" y="215"/>
              </a:cxn>
              <a:cxn ang="0">
                <a:pos x="179" y="227"/>
              </a:cxn>
              <a:cxn ang="0">
                <a:pos x="155" y="245"/>
              </a:cxn>
              <a:cxn ang="0">
                <a:pos x="0" y="275"/>
              </a:cxn>
            </a:cxnLst>
            <a:rect l="0" t="0" r="r" b="b"/>
            <a:pathLst>
              <a:path w="717" h="311">
                <a:moveTo>
                  <a:pt x="0" y="275"/>
                </a:moveTo>
                <a:lnTo>
                  <a:pt x="6" y="251"/>
                </a:lnTo>
                <a:lnTo>
                  <a:pt x="12" y="251"/>
                </a:lnTo>
                <a:lnTo>
                  <a:pt x="12" y="245"/>
                </a:lnTo>
                <a:lnTo>
                  <a:pt x="18" y="239"/>
                </a:lnTo>
                <a:lnTo>
                  <a:pt x="24" y="233"/>
                </a:lnTo>
                <a:lnTo>
                  <a:pt x="18" y="233"/>
                </a:lnTo>
                <a:lnTo>
                  <a:pt x="24" y="227"/>
                </a:lnTo>
                <a:lnTo>
                  <a:pt x="30" y="215"/>
                </a:lnTo>
                <a:lnTo>
                  <a:pt x="48" y="209"/>
                </a:lnTo>
                <a:lnTo>
                  <a:pt x="66" y="203"/>
                </a:lnTo>
                <a:lnTo>
                  <a:pt x="83" y="185"/>
                </a:lnTo>
                <a:lnTo>
                  <a:pt x="89" y="185"/>
                </a:lnTo>
                <a:lnTo>
                  <a:pt x="101" y="173"/>
                </a:lnTo>
                <a:lnTo>
                  <a:pt x="107" y="161"/>
                </a:lnTo>
                <a:lnTo>
                  <a:pt x="107" y="161"/>
                </a:lnTo>
                <a:lnTo>
                  <a:pt x="113" y="161"/>
                </a:lnTo>
                <a:lnTo>
                  <a:pt x="119" y="161"/>
                </a:lnTo>
                <a:lnTo>
                  <a:pt x="119" y="156"/>
                </a:lnTo>
                <a:lnTo>
                  <a:pt x="125" y="150"/>
                </a:lnTo>
                <a:lnTo>
                  <a:pt x="125" y="150"/>
                </a:lnTo>
                <a:lnTo>
                  <a:pt x="131" y="156"/>
                </a:lnTo>
                <a:lnTo>
                  <a:pt x="137" y="150"/>
                </a:lnTo>
                <a:lnTo>
                  <a:pt x="143" y="150"/>
                </a:lnTo>
                <a:lnTo>
                  <a:pt x="149" y="138"/>
                </a:lnTo>
                <a:lnTo>
                  <a:pt x="155" y="138"/>
                </a:lnTo>
                <a:lnTo>
                  <a:pt x="167" y="138"/>
                </a:lnTo>
                <a:lnTo>
                  <a:pt x="185" y="114"/>
                </a:lnTo>
                <a:lnTo>
                  <a:pt x="197" y="108"/>
                </a:lnTo>
                <a:lnTo>
                  <a:pt x="197" y="102"/>
                </a:lnTo>
                <a:lnTo>
                  <a:pt x="197" y="90"/>
                </a:lnTo>
                <a:lnTo>
                  <a:pt x="197" y="84"/>
                </a:lnTo>
                <a:lnTo>
                  <a:pt x="197" y="78"/>
                </a:lnTo>
                <a:lnTo>
                  <a:pt x="197" y="78"/>
                </a:lnTo>
                <a:lnTo>
                  <a:pt x="221" y="72"/>
                </a:lnTo>
                <a:lnTo>
                  <a:pt x="221" y="78"/>
                </a:lnTo>
                <a:lnTo>
                  <a:pt x="239" y="72"/>
                </a:lnTo>
                <a:lnTo>
                  <a:pt x="251" y="72"/>
                </a:lnTo>
                <a:lnTo>
                  <a:pt x="257" y="72"/>
                </a:lnTo>
                <a:lnTo>
                  <a:pt x="472" y="36"/>
                </a:lnTo>
                <a:lnTo>
                  <a:pt x="676" y="0"/>
                </a:lnTo>
                <a:lnTo>
                  <a:pt x="676" y="0"/>
                </a:lnTo>
                <a:lnTo>
                  <a:pt x="681" y="6"/>
                </a:lnTo>
                <a:lnTo>
                  <a:pt x="681" y="6"/>
                </a:lnTo>
                <a:lnTo>
                  <a:pt x="687" y="12"/>
                </a:lnTo>
                <a:lnTo>
                  <a:pt x="693" y="12"/>
                </a:lnTo>
                <a:lnTo>
                  <a:pt x="693" y="18"/>
                </a:lnTo>
                <a:lnTo>
                  <a:pt x="699" y="30"/>
                </a:lnTo>
                <a:lnTo>
                  <a:pt x="699" y="30"/>
                </a:lnTo>
                <a:lnTo>
                  <a:pt x="699" y="30"/>
                </a:lnTo>
                <a:lnTo>
                  <a:pt x="693" y="30"/>
                </a:lnTo>
                <a:lnTo>
                  <a:pt x="693" y="30"/>
                </a:lnTo>
                <a:lnTo>
                  <a:pt x="687" y="30"/>
                </a:lnTo>
                <a:lnTo>
                  <a:pt x="681" y="30"/>
                </a:lnTo>
                <a:lnTo>
                  <a:pt x="681" y="30"/>
                </a:lnTo>
                <a:lnTo>
                  <a:pt x="676" y="30"/>
                </a:lnTo>
                <a:lnTo>
                  <a:pt x="681" y="36"/>
                </a:lnTo>
                <a:lnTo>
                  <a:pt x="681" y="36"/>
                </a:lnTo>
                <a:lnTo>
                  <a:pt x="658" y="48"/>
                </a:lnTo>
                <a:lnTo>
                  <a:pt x="658" y="48"/>
                </a:lnTo>
                <a:lnTo>
                  <a:pt x="646" y="54"/>
                </a:lnTo>
                <a:lnTo>
                  <a:pt x="634" y="60"/>
                </a:lnTo>
                <a:lnTo>
                  <a:pt x="634" y="66"/>
                </a:lnTo>
                <a:lnTo>
                  <a:pt x="634" y="72"/>
                </a:lnTo>
                <a:lnTo>
                  <a:pt x="634" y="72"/>
                </a:lnTo>
                <a:lnTo>
                  <a:pt x="640" y="66"/>
                </a:lnTo>
                <a:lnTo>
                  <a:pt x="652" y="60"/>
                </a:lnTo>
                <a:lnTo>
                  <a:pt x="664" y="60"/>
                </a:lnTo>
                <a:lnTo>
                  <a:pt x="670" y="54"/>
                </a:lnTo>
                <a:lnTo>
                  <a:pt x="681" y="54"/>
                </a:lnTo>
                <a:lnTo>
                  <a:pt x="687" y="54"/>
                </a:lnTo>
                <a:lnTo>
                  <a:pt x="681" y="66"/>
                </a:lnTo>
                <a:lnTo>
                  <a:pt x="687" y="66"/>
                </a:lnTo>
                <a:lnTo>
                  <a:pt x="687" y="72"/>
                </a:lnTo>
                <a:lnTo>
                  <a:pt x="693" y="66"/>
                </a:lnTo>
                <a:lnTo>
                  <a:pt x="693" y="66"/>
                </a:lnTo>
                <a:lnTo>
                  <a:pt x="705" y="54"/>
                </a:lnTo>
                <a:lnTo>
                  <a:pt x="711" y="54"/>
                </a:lnTo>
                <a:lnTo>
                  <a:pt x="711" y="66"/>
                </a:lnTo>
                <a:lnTo>
                  <a:pt x="717" y="84"/>
                </a:lnTo>
                <a:lnTo>
                  <a:pt x="717" y="84"/>
                </a:lnTo>
                <a:lnTo>
                  <a:pt x="717" y="90"/>
                </a:lnTo>
                <a:lnTo>
                  <a:pt x="705" y="96"/>
                </a:lnTo>
                <a:lnTo>
                  <a:pt x="705" y="102"/>
                </a:lnTo>
                <a:lnTo>
                  <a:pt x="699" y="108"/>
                </a:lnTo>
                <a:lnTo>
                  <a:pt x="693" y="114"/>
                </a:lnTo>
                <a:lnTo>
                  <a:pt x="687" y="114"/>
                </a:lnTo>
                <a:lnTo>
                  <a:pt x="681" y="120"/>
                </a:lnTo>
                <a:lnTo>
                  <a:pt x="670" y="120"/>
                </a:lnTo>
                <a:lnTo>
                  <a:pt x="664" y="120"/>
                </a:lnTo>
                <a:lnTo>
                  <a:pt x="664" y="120"/>
                </a:lnTo>
                <a:lnTo>
                  <a:pt x="658" y="120"/>
                </a:lnTo>
                <a:lnTo>
                  <a:pt x="658" y="114"/>
                </a:lnTo>
                <a:lnTo>
                  <a:pt x="658" y="108"/>
                </a:lnTo>
                <a:lnTo>
                  <a:pt x="658" y="108"/>
                </a:lnTo>
                <a:lnTo>
                  <a:pt x="652" y="108"/>
                </a:lnTo>
                <a:lnTo>
                  <a:pt x="652" y="108"/>
                </a:lnTo>
                <a:lnTo>
                  <a:pt x="652" y="120"/>
                </a:lnTo>
                <a:lnTo>
                  <a:pt x="652" y="126"/>
                </a:lnTo>
                <a:lnTo>
                  <a:pt x="646" y="126"/>
                </a:lnTo>
                <a:lnTo>
                  <a:pt x="652" y="132"/>
                </a:lnTo>
                <a:lnTo>
                  <a:pt x="658" y="132"/>
                </a:lnTo>
                <a:lnTo>
                  <a:pt x="664" y="138"/>
                </a:lnTo>
                <a:lnTo>
                  <a:pt x="658" y="144"/>
                </a:lnTo>
                <a:lnTo>
                  <a:pt x="664" y="150"/>
                </a:lnTo>
                <a:lnTo>
                  <a:pt x="646" y="167"/>
                </a:lnTo>
                <a:lnTo>
                  <a:pt x="640" y="167"/>
                </a:lnTo>
                <a:lnTo>
                  <a:pt x="634" y="167"/>
                </a:lnTo>
                <a:lnTo>
                  <a:pt x="628" y="167"/>
                </a:lnTo>
                <a:lnTo>
                  <a:pt x="628" y="167"/>
                </a:lnTo>
                <a:lnTo>
                  <a:pt x="634" y="173"/>
                </a:lnTo>
                <a:lnTo>
                  <a:pt x="646" y="167"/>
                </a:lnTo>
                <a:lnTo>
                  <a:pt x="658" y="167"/>
                </a:lnTo>
                <a:lnTo>
                  <a:pt x="676" y="161"/>
                </a:lnTo>
                <a:lnTo>
                  <a:pt x="676" y="156"/>
                </a:lnTo>
                <a:lnTo>
                  <a:pt x="681" y="156"/>
                </a:lnTo>
                <a:lnTo>
                  <a:pt x="687" y="161"/>
                </a:lnTo>
                <a:lnTo>
                  <a:pt x="681" y="173"/>
                </a:lnTo>
                <a:lnTo>
                  <a:pt x="670" y="185"/>
                </a:lnTo>
                <a:lnTo>
                  <a:pt x="652" y="191"/>
                </a:lnTo>
                <a:lnTo>
                  <a:pt x="646" y="191"/>
                </a:lnTo>
                <a:lnTo>
                  <a:pt x="634" y="197"/>
                </a:lnTo>
                <a:lnTo>
                  <a:pt x="616" y="215"/>
                </a:lnTo>
                <a:lnTo>
                  <a:pt x="610" y="221"/>
                </a:lnTo>
                <a:lnTo>
                  <a:pt x="610" y="221"/>
                </a:lnTo>
                <a:lnTo>
                  <a:pt x="610" y="221"/>
                </a:lnTo>
                <a:lnTo>
                  <a:pt x="598" y="233"/>
                </a:lnTo>
                <a:lnTo>
                  <a:pt x="586" y="245"/>
                </a:lnTo>
                <a:lnTo>
                  <a:pt x="580" y="263"/>
                </a:lnTo>
                <a:lnTo>
                  <a:pt x="574" y="293"/>
                </a:lnTo>
                <a:lnTo>
                  <a:pt x="568" y="293"/>
                </a:lnTo>
                <a:lnTo>
                  <a:pt x="562" y="299"/>
                </a:lnTo>
                <a:lnTo>
                  <a:pt x="526" y="305"/>
                </a:lnTo>
                <a:lnTo>
                  <a:pt x="526" y="311"/>
                </a:lnTo>
                <a:lnTo>
                  <a:pt x="412" y="233"/>
                </a:lnTo>
                <a:lnTo>
                  <a:pt x="323" y="245"/>
                </a:lnTo>
                <a:lnTo>
                  <a:pt x="317" y="233"/>
                </a:lnTo>
                <a:lnTo>
                  <a:pt x="305" y="215"/>
                </a:lnTo>
                <a:lnTo>
                  <a:pt x="293" y="221"/>
                </a:lnTo>
                <a:lnTo>
                  <a:pt x="293" y="221"/>
                </a:lnTo>
                <a:lnTo>
                  <a:pt x="293" y="215"/>
                </a:lnTo>
                <a:lnTo>
                  <a:pt x="293" y="215"/>
                </a:lnTo>
                <a:lnTo>
                  <a:pt x="185" y="227"/>
                </a:lnTo>
                <a:lnTo>
                  <a:pt x="179" y="227"/>
                </a:lnTo>
                <a:lnTo>
                  <a:pt x="179" y="227"/>
                </a:lnTo>
                <a:lnTo>
                  <a:pt x="155" y="239"/>
                </a:lnTo>
                <a:lnTo>
                  <a:pt x="155" y="245"/>
                </a:lnTo>
                <a:lnTo>
                  <a:pt x="149" y="245"/>
                </a:lnTo>
                <a:lnTo>
                  <a:pt x="125" y="257"/>
                </a:lnTo>
                <a:lnTo>
                  <a:pt x="0" y="275"/>
                </a:lnTo>
                <a:lnTo>
                  <a:pt x="0" y="275"/>
                </a:lnTo>
                <a:close/>
              </a:path>
            </a:pathLst>
          </a:custGeom>
          <a:solidFill>
            <a:srgbClr val="95CEFF"/>
          </a:solidFill>
          <a:ln w="952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77" name="PA"/>
          <p:cNvSpPr>
            <a:spLocks/>
          </p:cNvSpPr>
          <p:nvPr/>
        </p:nvSpPr>
        <p:spPr bwMode="auto">
          <a:xfrm rot="21394386">
            <a:off x="8841660" y="2088181"/>
            <a:ext cx="1138784" cy="719019"/>
          </a:xfrm>
          <a:custGeom>
            <a:avLst/>
            <a:gdLst/>
            <a:ahLst/>
            <a:cxnLst>
              <a:cxn ang="0">
                <a:pos x="120" y="293"/>
              </a:cxn>
              <a:cxn ang="0">
                <a:pos x="335" y="251"/>
              </a:cxn>
              <a:cxn ang="0">
                <a:pos x="401" y="239"/>
              </a:cxn>
              <a:cxn ang="0">
                <a:pos x="401" y="239"/>
              </a:cxn>
              <a:cxn ang="0">
                <a:pos x="401" y="239"/>
              </a:cxn>
              <a:cxn ang="0">
                <a:pos x="407" y="233"/>
              </a:cxn>
              <a:cxn ang="0">
                <a:pos x="413" y="221"/>
              </a:cxn>
              <a:cxn ang="0">
                <a:pos x="419" y="221"/>
              </a:cxn>
              <a:cxn ang="0">
                <a:pos x="425" y="221"/>
              </a:cxn>
              <a:cxn ang="0">
                <a:pos x="449" y="209"/>
              </a:cxn>
              <a:cxn ang="0">
                <a:pos x="449" y="197"/>
              </a:cxn>
              <a:cxn ang="0">
                <a:pos x="460" y="185"/>
              </a:cxn>
              <a:cxn ang="0">
                <a:pos x="472" y="179"/>
              </a:cxn>
              <a:cxn ang="0">
                <a:pos x="478" y="173"/>
              </a:cxn>
              <a:cxn ang="0">
                <a:pos x="466" y="167"/>
              </a:cxn>
              <a:cxn ang="0">
                <a:pos x="460" y="161"/>
              </a:cxn>
              <a:cxn ang="0">
                <a:pos x="455" y="161"/>
              </a:cxn>
              <a:cxn ang="0">
                <a:pos x="449" y="155"/>
              </a:cxn>
              <a:cxn ang="0">
                <a:pos x="443" y="155"/>
              </a:cxn>
              <a:cxn ang="0">
                <a:pos x="437" y="143"/>
              </a:cxn>
              <a:cxn ang="0">
                <a:pos x="431" y="143"/>
              </a:cxn>
              <a:cxn ang="0">
                <a:pos x="431" y="137"/>
              </a:cxn>
              <a:cxn ang="0">
                <a:pos x="425" y="119"/>
              </a:cxn>
              <a:cxn ang="0">
                <a:pos x="431" y="119"/>
              </a:cxn>
              <a:cxn ang="0">
                <a:pos x="431" y="108"/>
              </a:cxn>
              <a:cxn ang="0">
                <a:pos x="425" y="102"/>
              </a:cxn>
              <a:cxn ang="0">
                <a:pos x="425" y="96"/>
              </a:cxn>
              <a:cxn ang="0">
                <a:pos x="425" y="96"/>
              </a:cxn>
              <a:cxn ang="0">
                <a:pos x="437" y="84"/>
              </a:cxn>
              <a:cxn ang="0">
                <a:pos x="437" y="72"/>
              </a:cxn>
              <a:cxn ang="0">
                <a:pos x="437" y="66"/>
              </a:cxn>
              <a:cxn ang="0">
                <a:pos x="443" y="60"/>
              </a:cxn>
              <a:cxn ang="0">
                <a:pos x="449" y="54"/>
              </a:cxn>
              <a:cxn ang="0">
                <a:pos x="443" y="48"/>
              </a:cxn>
              <a:cxn ang="0">
                <a:pos x="425" y="48"/>
              </a:cxn>
              <a:cxn ang="0">
                <a:pos x="419" y="48"/>
              </a:cxn>
              <a:cxn ang="0">
                <a:pos x="419" y="42"/>
              </a:cxn>
              <a:cxn ang="0">
                <a:pos x="419" y="36"/>
              </a:cxn>
              <a:cxn ang="0">
                <a:pos x="407" y="18"/>
              </a:cxn>
              <a:cxn ang="0">
                <a:pos x="401" y="18"/>
              </a:cxn>
              <a:cxn ang="0">
                <a:pos x="395" y="12"/>
              </a:cxn>
              <a:cxn ang="0">
                <a:pos x="395" y="12"/>
              </a:cxn>
              <a:cxn ang="0">
                <a:pos x="395" y="12"/>
              </a:cxn>
              <a:cxn ang="0">
                <a:pos x="389" y="6"/>
              </a:cxn>
              <a:cxn ang="0">
                <a:pos x="383" y="0"/>
              </a:cxn>
              <a:cxn ang="0">
                <a:pos x="54" y="66"/>
              </a:cxn>
              <a:cxn ang="0">
                <a:pos x="48" y="42"/>
              </a:cxn>
              <a:cxn ang="0">
                <a:pos x="30" y="60"/>
              </a:cxn>
              <a:cxn ang="0">
                <a:pos x="30" y="60"/>
              </a:cxn>
              <a:cxn ang="0">
                <a:pos x="24" y="54"/>
              </a:cxn>
              <a:cxn ang="0">
                <a:pos x="24" y="54"/>
              </a:cxn>
              <a:cxn ang="0">
                <a:pos x="18" y="66"/>
              </a:cxn>
              <a:cxn ang="0">
                <a:pos x="6" y="78"/>
              </a:cxn>
              <a:cxn ang="0">
                <a:pos x="0" y="84"/>
              </a:cxn>
              <a:cxn ang="0">
                <a:pos x="24" y="215"/>
              </a:cxn>
              <a:cxn ang="0">
                <a:pos x="36" y="311"/>
              </a:cxn>
              <a:cxn ang="0">
                <a:pos x="120" y="293"/>
              </a:cxn>
              <a:cxn ang="0">
                <a:pos x="120" y="293"/>
              </a:cxn>
            </a:cxnLst>
            <a:rect l="0" t="0" r="r" b="b"/>
            <a:pathLst>
              <a:path w="478" h="311">
                <a:moveTo>
                  <a:pt x="120" y="293"/>
                </a:moveTo>
                <a:lnTo>
                  <a:pt x="335" y="251"/>
                </a:lnTo>
                <a:lnTo>
                  <a:pt x="401" y="239"/>
                </a:lnTo>
                <a:lnTo>
                  <a:pt x="401" y="239"/>
                </a:lnTo>
                <a:lnTo>
                  <a:pt x="401" y="239"/>
                </a:lnTo>
                <a:lnTo>
                  <a:pt x="407" y="233"/>
                </a:lnTo>
                <a:lnTo>
                  <a:pt x="413" y="221"/>
                </a:lnTo>
                <a:lnTo>
                  <a:pt x="419" y="221"/>
                </a:lnTo>
                <a:lnTo>
                  <a:pt x="425" y="221"/>
                </a:lnTo>
                <a:lnTo>
                  <a:pt x="449" y="209"/>
                </a:lnTo>
                <a:lnTo>
                  <a:pt x="449" y="197"/>
                </a:lnTo>
                <a:lnTo>
                  <a:pt x="460" y="185"/>
                </a:lnTo>
                <a:lnTo>
                  <a:pt x="472" y="179"/>
                </a:lnTo>
                <a:lnTo>
                  <a:pt x="478" y="173"/>
                </a:lnTo>
                <a:lnTo>
                  <a:pt x="466" y="167"/>
                </a:lnTo>
                <a:lnTo>
                  <a:pt x="460" y="161"/>
                </a:lnTo>
                <a:lnTo>
                  <a:pt x="455" y="161"/>
                </a:lnTo>
                <a:lnTo>
                  <a:pt x="449" y="155"/>
                </a:lnTo>
                <a:lnTo>
                  <a:pt x="443" y="155"/>
                </a:lnTo>
                <a:lnTo>
                  <a:pt x="437" y="143"/>
                </a:lnTo>
                <a:lnTo>
                  <a:pt x="431" y="143"/>
                </a:lnTo>
                <a:lnTo>
                  <a:pt x="431" y="137"/>
                </a:lnTo>
                <a:lnTo>
                  <a:pt x="425" y="119"/>
                </a:lnTo>
                <a:lnTo>
                  <a:pt x="431" y="119"/>
                </a:lnTo>
                <a:lnTo>
                  <a:pt x="431" y="108"/>
                </a:lnTo>
                <a:lnTo>
                  <a:pt x="425" y="102"/>
                </a:lnTo>
                <a:lnTo>
                  <a:pt x="425" y="96"/>
                </a:lnTo>
                <a:lnTo>
                  <a:pt x="425" y="96"/>
                </a:lnTo>
                <a:lnTo>
                  <a:pt x="437" y="84"/>
                </a:lnTo>
                <a:lnTo>
                  <a:pt x="437" y="72"/>
                </a:lnTo>
                <a:lnTo>
                  <a:pt x="437" y="66"/>
                </a:lnTo>
                <a:lnTo>
                  <a:pt x="443" y="60"/>
                </a:lnTo>
                <a:lnTo>
                  <a:pt x="449" y="54"/>
                </a:lnTo>
                <a:lnTo>
                  <a:pt x="443" y="48"/>
                </a:lnTo>
                <a:lnTo>
                  <a:pt x="425" y="48"/>
                </a:lnTo>
                <a:lnTo>
                  <a:pt x="419" y="48"/>
                </a:lnTo>
                <a:lnTo>
                  <a:pt x="419" y="42"/>
                </a:lnTo>
                <a:lnTo>
                  <a:pt x="419" y="36"/>
                </a:lnTo>
                <a:lnTo>
                  <a:pt x="407" y="18"/>
                </a:lnTo>
                <a:lnTo>
                  <a:pt x="401" y="18"/>
                </a:lnTo>
                <a:lnTo>
                  <a:pt x="395" y="12"/>
                </a:lnTo>
                <a:lnTo>
                  <a:pt x="395" y="12"/>
                </a:lnTo>
                <a:lnTo>
                  <a:pt x="395" y="12"/>
                </a:lnTo>
                <a:lnTo>
                  <a:pt x="389" y="6"/>
                </a:lnTo>
                <a:lnTo>
                  <a:pt x="383" y="0"/>
                </a:lnTo>
                <a:lnTo>
                  <a:pt x="54" y="66"/>
                </a:lnTo>
                <a:lnTo>
                  <a:pt x="48" y="42"/>
                </a:lnTo>
                <a:lnTo>
                  <a:pt x="30" y="60"/>
                </a:lnTo>
                <a:lnTo>
                  <a:pt x="30" y="60"/>
                </a:lnTo>
                <a:lnTo>
                  <a:pt x="24" y="54"/>
                </a:lnTo>
                <a:lnTo>
                  <a:pt x="24" y="54"/>
                </a:lnTo>
                <a:lnTo>
                  <a:pt x="18" y="66"/>
                </a:lnTo>
                <a:lnTo>
                  <a:pt x="6" y="78"/>
                </a:lnTo>
                <a:lnTo>
                  <a:pt x="0" y="84"/>
                </a:lnTo>
                <a:lnTo>
                  <a:pt x="24" y="215"/>
                </a:lnTo>
                <a:lnTo>
                  <a:pt x="36" y="311"/>
                </a:lnTo>
                <a:lnTo>
                  <a:pt x="120" y="293"/>
                </a:lnTo>
                <a:lnTo>
                  <a:pt x="120" y="293"/>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78" name="Freeform 103"/>
          <p:cNvSpPr>
            <a:spLocks/>
          </p:cNvSpPr>
          <p:nvPr/>
        </p:nvSpPr>
        <p:spPr bwMode="auto">
          <a:xfrm rot="21394386">
            <a:off x="6551248" y="1419152"/>
            <a:ext cx="1012252" cy="1050412"/>
          </a:xfrm>
          <a:custGeom>
            <a:avLst/>
            <a:gdLst/>
            <a:ahLst/>
            <a:cxnLst>
              <a:cxn ang="0">
                <a:pos x="180" y="442"/>
              </a:cxn>
              <a:cxn ang="0">
                <a:pos x="144" y="430"/>
              </a:cxn>
              <a:cxn ang="0">
                <a:pos x="138" y="388"/>
              </a:cxn>
              <a:cxn ang="0">
                <a:pos x="144" y="370"/>
              </a:cxn>
              <a:cxn ang="0">
                <a:pos x="126" y="352"/>
              </a:cxn>
              <a:cxn ang="0">
                <a:pos x="126" y="322"/>
              </a:cxn>
              <a:cxn ang="0">
                <a:pos x="102" y="298"/>
              </a:cxn>
              <a:cxn ang="0">
                <a:pos x="72" y="268"/>
              </a:cxn>
              <a:cxn ang="0">
                <a:pos x="48" y="257"/>
              </a:cxn>
              <a:cxn ang="0">
                <a:pos x="42" y="245"/>
              </a:cxn>
              <a:cxn ang="0">
                <a:pos x="18" y="239"/>
              </a:cxn>
              <a:cxn ang="0">
                <a:pos x="6" y="227"/>
              </a:cxn>
              <a:cxn ang="0">
                <a:pos x="12" y="185"/>
              </a:cxn>
              <a:cxn ang="0">
                <a:pos x="18" y="161"/>
              </a:cxn>
              <a:cxn ang="0">
                <a:pos x="0" y="143"/>
              </a:cxn>
              <a:cxn ang="0">
                <a:pos x="6" y="125"/>
              </a:cxn>
              <a:cxn ang="0">
                <a:pos x="30" y="101"/>
              </a:cxn>
              <a:cxn ang="0">
                <a:pos x="42" y="89"/>
              </a:cxn>
              <a:cxn ang="0">
                <a:pos x="42" y="30"/>
              </a:cxn>
              <a:cxn ang="0">
                <a:pos x="54" y="30"/>
              </a:cxn>
              <a:cxn ang="0">
                <a:pos x="78" y="30"/>
              </a:cxn>
              <a:cxn ang="0">
                <a:pos x="132" y="0"/>
              </a:cxn>
              <a:cxn ang="0">
                <a:pos x="144" y="0"/>
              </a:cxn>
              <a:cxn ang="0">
                <a:pos x="138" y="12"/>
              </a:cxn>
              <a:cxn ang="0">
                <a:pos x="132" y="36"/>
              </a:cxn>
              <a:cxn ang="0">
                <a:pos x="156" y="24"/>
              </a:cxn>
              <a:cxn ang="0">
                <a:pos x="174" y="36"/>
              </a:cxn>
              <a:cxn ang="0">
                <a:pos x="186" y="42"/>
              </a:cxn>
              <a:cxn ang="0">
                <a:pos x="191" y="59"/>
              </a:cxn>
              <a:cxn ang="0">
                <a:pos x="263" y="71"/>
              </a:cxn>
              <a:cxn ang="0">
                <a:pos x="287" y="83"/>
              </a:cxn>
              <a:cxn ang="0">
                <a:pos x="299" y="89"/>
              </a:cxn>
              <a:cxn ang="0">
                <a:pos x="311" y="83"/>
              </a:cxn>
              <a:cxn ang="0">
                <a:pos x="335" y="89"/>
              </a:cxn>
              <a:cxn ang="0">
                <a:pos x="341" y="95"/>
              </a:cxn>
              <a:cxn ang="0">
                <a:pos x="347" y="101"/>
              </a:cxn>
              <a:cxn ang="0">
                <a:pos x="365" y="119"/>
              </a:cxn>
              <a:cxn ang="0">
                <a:pos x="365" y="149"/>
              </a:cxn>
              <a:cxn ang="0">
                <a:pos x="377" y="143"/>
              </a:cxn>
              <a:cxn ang="0">
                <a:pos x="371" y="155"/>
              </a:cxn>
              <a:cxn ang="0">
                <a:pos x="383" y="173"/>
              </a:cxn>
              <a:cxn ang="0">
                <a:pos x="371" y="191"/>
              </a:cxn>
              <a:cxn ang="0">
                <a:pos x="353" y="221"/>
              </a:cxn>
              <a:cxn ang="0">
                <a:pos x="359" y="233"/>
              </a:cxn>
              <a:cxn ang="0">
                <a:pos x="383" y="203"/>
              </a:cxn>
              <a:cxn ang="0">
                <a:pos x="401" y="191"/>
              </a:cxn>
              <a:cxn ang="0">
                <a:pos x="407" y="179"/>
              </a:cxn>
              <a:cxn ang="0">
                <a:pos x="407" y="167"/>
              </a:cxn>
              <a:cxn ang="0">
                <a:pos x="413" y="161"/>
              </a:cxn>
              <a:cxn ang="0">
                <a:pos x="419" y="149"/>
              </a:cxn>
              <a:cxn ang="0">
                <a:pos x="425" y="155"/>
              </a:cxn>
              <a:cxn ang="0">
                <a:pos x="413" y="191"/>
              </a:cxn>
              <a:cxn ang="0">
                <a:pos x="407" y="209"/>
              </a:cxn>
              <a:cxn ang="0">
                <a:pos x="401" y="233"/>
              </a:cxn>
              <a:cxn ang="0">
                <a:pos x="395" y="262"/>
              </a:cxn>
              <a:cxn ang="0">
                <a:pos x="383" y="280"/>
              </a:cxn>
              <a:cxn ang="0">
                <a:pos x="389" y="322"/>
              </a:cxn>
              <a:cxn ang="0">
                <a:pos x="377" y="352"/>
              </a:cxn>
              <a:cxn ang="0">
                <a:pos x="395" y="412"/>
              </a:cxn>
              <a:cxn ang="0">
                <a:pos x="389" y="424"/>
              </a:cxn>
              <a:cxn ang="0">
                <a:pos x="389" y="442"/>
              </a:cxn>
              <a:cxn ang="0">
                <a:pos x="180" y="454"/>
              </a:cxn>
            </a:cxnLst>
            <a:rect l="0" t="0" r="r" b="b"/>
            <a:pathLst>
              <a:path w="425" h="454">
                <a:moveTo>
                  <a:pt x="180" y="454"/>
                </a:moveTo>
                <a:lnTo>
                  <a:pt x="180" y="442"/>
                </a:lnTo>
                <a:lnTo>
                  <a:pt x="168" y="436"/>
                </a:lnTo>
                <a:lnTo>
                  <a:pt x="144" y="430"/>
                </a:lnTo>
                <a:lnTo>
                  <a:pt x="138" y="400"/>
                </a:lnTo>
                <a:lnTo>
                  <a:pt x="138" y="388"/>
                </a:lnTo>
                <a:lnTo>
                  <a:pt x="144" y="382"/>
                </a:lnTo>
                <a:lnTo>
                  <a:pt x="144" y="370"/>
                </a:lnTo>
                <a:lnTo>
                  <a:pt x="132" y="364"/>
                </a:lnTo>
                <a:lnTo>
                  <a:pt x="126" y="352"/>
                </a:lnTo>
                <a:lnTo>
                  <a:pt x="126" y="334"/>
                </a:lnTo>
                <a:lnTo>
                  <a:pt x="126" y="322"/>
                </a:lnTo>
                <a:lnTo>
                  <a:pt x="126" y="316"/>
                </a:lnTo>
                <a:lnTo>
                  <a:pt x="102" y="298"/>
                </a:lnTo>
                <a:lnTo>
                  <a:pt x="78" y="280"/>
                </a:lnTo>
                <a:lnTo>
                  <a:pt x="72" y="268"/>
                </a:lnTo>
                <a:lnTo>
                  <a:pt x="48" y="257"/>
                </a:lnTo>
                <a:lnTo>
                  <a:pt x="48" y="257"/>
                </a:lnTo>
                <a:lnTo>
                  <a:pt x="42" y="251"/>
                </a:lnTo>
                <a:lnTo>
                  <a:pt x="42" y="245"/>
                </a:lnTo>
                <a:lnTo>
                  <a:pt x="24" y="245"/>
                </a:lnTo>
                <a:lnTo>
                  <a:pt x="18" y="239"/>
                </a:lnTo>
                <a:lnTo>
                  <a:pt x="12" y="233"/>
                </a:lnTo>
                <a:lnTo>
                  <a:pt x="6" y="227"/>
                </a:lnTo>
                <a:lnTo>
                  <a:pt x="6" y="203"/>
                </a:lnTo>
                <a:lnTo>
                  <a:pt x="12" y="185"/>
                </a:lnTo>
                <a:lnTo>
                  <a:pt x="12" y="173"/>
                </a:lnTo>
                <a:lnTo>
                  <a:pt x="18" y="161"/>
                </a:lnTo>
                <a:lnTo>
                  <a:pt x="6" y="149"/>
                </a:lnTo>
                <a:lnTo>
                  <a:pt x="0" y="143"/>
                </a:lnTo>
                <a:lnTo>
                  <a:pt x="0" y="125"/>
                </a:lnTo>
                <a:lnTo>
                  <a:pt x="6" y="125"/>
                </a:lnTo>
                <a:lnTo>
                  <a:pt x="6" y="119"/>
                </a:lnTo>
                <a:lnTo>
                  <a:pt x="30" y="101"/>
                </a:lnTo>
                <a:lnTo>
                  <a:pt x="36" y="95"/>
                </a:lnTo>
                <a:lnTo>
                  <a:pt x="42" y="89"/>
                </a:lnTo>
                <a:lnTo>
                  <a:pt x="36" y="36"/>
                </a:lnTo>
                <a:lnTo>
                  <a:pt x="42" y="30"/>
                </a:lnTo>
                <a:lnTo>
                  <a:pt x="48" y="24"/>
                </a:lnTo>
                <a:lnTo>
                  <a:pt x="54" y="30"/>
                </a:lnTo>
                <a:lnTo>
                  <a:pt x="66" y="30"/>
                </a:lnTo>
                <a:lnTo>
                  <a:pt x="78" y="30"/>
                </a:lnTo>
                <a:lnTo>
                  <a:pt x="96" y="18"/>
                </a:lnTo>
                <a:lnTo>
                  <a:pt x="132" y="0"/>
                </a:lnTo>
                <a:lnTo>
                  <a:pt x="138" y="0"/>
                </a:lnTo>
                <a:lnTo>
                  <a:pt x="144" y="0"/>
                </a:lnTo>
                <a:lnTo>
                  <a:pt x="144" y="6"/>
                </a:lnTo>
                <a:lnTo>
                  <a:pt x="138" y="12"/>
                </a:lnTo>
                <a:lnTo>
                  <a:pt x="138" y="18"/>
                </a:lnTo>
                <a:lnTo>
                  <a:pt x="132" y="36"/>
                </a:lnTo>
                <a:lnTo>
                  <a:pt x="150" y="24"/>
                </a:lnTo>
                <a:lnTo>
                  <a:pt x="156" y="24"/>
                </a:lnTo>
                <a:lnTo>
                  <a:pt x="162" y="36"/>
                </a:lnTo>
                <a:lnTo>
                  <a:pt x="174" y="36"/>
                </a:lnTo>
                <a:lnTo>
                  <a:pt x="174" y="42"/>
                </a:lnTo>
                <a:lnTo>
                  <a:pt x="186" y="42"/>
                </a:lnTo>
                <a:lnTo>
                  <a:pt x="191" y="42"/>
                </a:lnTo>
                <a:lnTo>
                  <a:pt x="191" y="59"/>
                </a:lnTo>
                <a:lnTo>
                  <a:pt x="197" y="59"/>
                </a:lnTo>
                <a:lnTo>
                  <a:pt x="263" y="71"/>
                </a:lnTo>
                <a:lnTo>
                  <a:pt x="275" y="71"/>
                </a:lnTo>
                <a:lnTo>
                  <a:pt x="287" y="83"/>
                </a:lnTo>
                <a:lnTo>
                  <a:pt x="299" y="83"/>
                </a:lnTo>
                <a:lnTo>
                  <a:pt x="299" y="89"/>
                </a:lnTo>
                <a:lnTo>
                  <a:pt x="305" y="83"/>
                </a:lnTo>
                <a:lnTo>
                  <a:pt x="311" y="83"/>
                </a:lnTo>
                <a:lnTo>
                  <a:pt x="323" y="89"/>
                </a:lnTo>
                <a:lnTo>
                  <a:pt x="335" y="89"/>
                </a:lnTo>
                <a:lnTo>
                  <a:pt x="341" y="95"/>
                </a:lnTo>
                <a:lnTo>
                  <a:pt x="341" y="95"/>
                </a:lnTo>
                <a:lnTo>
                  <a:pt x="341" y="101"/>
                </a:lnTo>
                <a:lnTo>
                  <a:pt x="347" y="101"/>
                </a:lnTo>
                <a:lnTo>
                  <a:pt x="365" y="113"/>
                </a:lnTo>
                <a:lnTo>
                  <a:pt x="365" y="119"/>
                </a:lnTo>
                <a:lnTo>
                  <a:pt x="359" y="143"/>
                </a:lnTo>
                <a:lnTo>
                  <a:pt x="365" y="149"/>
                </a:lnTo>
                <a:lnTo>
                  <a:pt x="377" y="143"/>
                </a:lnTo>
                <a:lnTo>
                  <a:pt x="377" y="143"/>
                </a:lnTo>
                <a:lnTo>
                  <a:pt x="377" y="149"/>
                </a:lnTo>
                <a:lnTo>
                  <a:pt x="371" y="155"/>
                </a:lnTo>
                <a:lnTo>
                  <a:pt x="377" y="167"/>
                </a:lnTo>
                <a:lnTo>
                  <a:pt x="383" y="173"/>
                </a:lnTo>
                <a:lnTo>
                  <a:pt x="383" y="173"/>
                </a:lnTo>
                <a:lnTo>
                  <a:pt x="371" y="191"/>
                </a:lnTo>
                <a:lnTo>
                  <a:pt x="359" y="209"/>
                </a:lnTo>
                <a:lnTo>
                  <a:pt x="353" y="221"/>
                </a:lnTo>
                <a:lnTo>
                  <a:pt x="353" y="233"/>
                </a:lnTo>
                <a:lnTo>
                  <a:pt x="359" y="233"/>
                </a:lnTo>
                <a:lnTo>
                  <a:pt x="371" y="227"/>
                </a:lnTo>
                <a:lnTo>
                  <a:pt x="383" y="203"/>
                </a:lnTo>
                <a:lnTo>
                  <a:pt x="395" y="197"/>
                </a:lnTo>
                <a:lnTo>
                  <a:pt x="401" y="191"/>
                </a:lnTo>
                <a:lnTo>
                  <a:pt x="401" y="185"/>
                </a:lnTo>
                <a:lnTo>
                  <a:pt x="407" y="179"/>
                </a:lnTo>
                <a:lnTo>
                  <a:pt x="413" y="173"/>
                </a:lnTo>
                <a:lnTo>
                  <a:pt x="407" y="167"/>
                </a:lnTo>
                <a:lnTo>
                  <a:pt x="413" y="161"/>
                </a:lnTo>
                <a:lnTo>
                  <a:pt x="413" y="161"/>
                </a:lnTo>
                <a:lnTo>
                  <a:pt x="419" y="149"/>
                </a:lnTo>
                <a:lnTo>
                  <a:pt x="419" y="149"/>
                </a:lnTo>
                <a:lnTo>
                  <a:pt x="425" y="149"/>
                </a:lnTo>
                <a:lnTo>
                  <a:pt x="425" y="155"/>
                </a:lnTo>
                <a:lnTo>
                  <a:pt x="425" y="167"/>
                </a:lnTo>
                <a:lnTo>
                  <a:pt x="413" y="191"/>
                </a:lnTo>
                <a:lnTo>
                  <a:pt x="407" y="197"/>
                </a:lnTo>
                <a:lnTo>
                  <a:pt x="407" y="209"/>
                </a:lnTo>
                <a:lnTo>
                  <a:pt x="407" y="215"/>
                </a:lnTo>
                <a:lnTo>
                  <a:pt x="401" y="233"/>
                </a:lnTo>
                <a:lnTo>
                  <a:pt x="401" y="251"/>
                </a:lnTo>
                <a:lnTo>
                  <a:pt x="395" y="262"/>
                </a:lnTo>
                <a:lnTo>
                  <a:pt x="389" y="274"/>
                </a:lnTo>
                <a:lnTo>
                  <a:pt x="383" y="280"/>
                </a:lnTo>
                <a:lnTo>
                  <a:pt x="389" y="292"/>
                </a:lnTo>
                <a:lnTo>
                  <a:pt x="389" y="322"/>
                </a:lnTo>
                <a:lnTo>
                  <a:pt x="383" y="328"/>
                </a:lnTo>
                <a:lnTo>
                  <a:pt x="377" y="352"/>
                </a:lnTo>
                <a:lnTo>
                  <a:pt x="383" y="388"/>
                </a:lnTo>
                <a:lnTo>
                  <a:pt x="395" y="412"/>
                </a:lnTo>
                <a:lnTo>
                  <a:pt x="389" y="418"/>
                </a:lnTo>
                <a:lnTo>
                  <a:pt x="389" y="424"/>
                </a:lnTo>
                <a:lnTo>
                  <a:pt x="389" y="430"/>
                </a:lnTo>
                <a:lnTo>
                  <a:pt x="389" y="442"/>
                </a:lnTo>
                <a:lnTo>
                  <a:pt x="180" y="454"/>
                </a:lnTo>
                <a:lnTo>
                  <a:pt x="180" y="454"/>
                </a:lnTo>
                <a:close/>
              </a:path>
            </a:pathLst>
          </a:custGeom>
          <a:solidFill>
            <a:schemeClr val="bg1">
              <a:lumMod val="65000"/>
            </a:schemeClr>
          </a:solidFill>
          <a:ln w="952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79" name="Freeform 105"/>
          <p:cNvSpPr>
            <a:spLocks/>
          </p:cNvSpPr>
          <p:nvPr/>
        </p:nvSpPr>
        <p:spPr bwMode="auto">
          <a:xfrm rot="21394386">
            <a:off x="8098058" y="2330172"/>
            <a:ext cx="813417" cy="883711"/>
          </a:xfrm>
          <a:custGeom>
            <a:avLst/>
            <a:gdLst/>
            <a:ahLst/>
            <a:cxnLst>
              <a:cxn ang="0">
                <a:pos x="30" y="334"/>
              </a:cxn>
              <a:cxn ang="0">
                <a:pos x="42" y="334"/>
              </a:cxn>
              <a:cxn ang="0">
                <a:pos x="60" y="334"/>
              </a:cxn>
              <a:cxn ang="0">
                <a:pos x="78" y="358"/>
              </a:cxn>
              <a:cxn ang="0">
                <a:pos x="108" y="364"/>
              </a:cxn>
              <a:cxn ang="0">
                <a:pos x="132" y="364"/>
              </a:cxn>
              <a:cxn ang="0">
                <a:pos x="150" y="370"/>
              </a:cxn>
              <a:cxn ang="0">
                <a:pos x="168" y="364"/>
              </a:cxn>
              <a:cxn ang="0">
                <a:pos x="173" y="358"/>
              </a:cxn>
              <a:cxn ang="0">
                <a:pos x="185" y="358"/>
              </a:cxn>
              <a:cxn ang="0">
                <a:pos x="203" y="370"/>
              </a:cxn>
              <a:cxn ang="0">
                <a:pos x="215" y="382"/>
              </a:cxn>
              <a:cxn ang="0">
                <a:pos x="233" y="364"/>
              </a:cxn>
              <a:cxn ang="0">
                <a:pos x="239" y="352"/>
              </a:cxn>
              <a:cxn ang="0">
                <a:pos x="245" y="316"/>
              </a:cxn>
              <a:cxn ang="0">
                <a:pos x="263" y="328"/>
              </a:cxn>
              <a:cxn ang="0">
                <a:pos x="269" y="304"/>
              </a:cxn>
              <a:cxn ang="0">
                <a:pos x="281" y="280"/>
              </a:cxn>
              <a:cxn ang="0">
                <a:pos x="287" y="268"/>
              </a:cxn>
              <a:cxn ang="0">
                <a:pos x="305" y="268"/>
              </a:cxn>
              <a:cxn ang="0">
                <a:pos x="323" y="244"/>
              </a:cxn>
              <a:cxn ang="0">
                <a:pos x="335" y="238"/>
              </a:cxn>
              <a:cxn ang="0">
                <a:pos x="329" y="221"/>
              </a:cxn>
              <a:cxn ang="0">
                <a:pos x="335" y="203"/>
              </a:cxn>
              <a:cxn ang="0">
                <a:pos x="323" y="155"/>
              </a:cxn>
              <a:cxn ang="0">
                <a:pos x="335" y="137"/>
              </a:cxn>
              <a:cxn ang="0">
                <a:pos x="341" y="131"/>
              </a:cxn>
              <a:cxn ang="0">
                <a:pos x="275" y="18"/>
              </a:cxn>
              <a:cxn ang="0">
                <a:pos x="251" y="35"/>
              </a:cxn>
              <a:cxn ang="0">
                <a:pos x="227" y="59"/>
              </a:cxn>
              <a:cxn ang="0">
                <a:pos x="203" y="59"/>
              </a:cxn>
              <a:cxn ang="0">
                <a:pos x="179" y="77"/>
              </a:cxn>
              <a:cxn ang="0">
                <a:pos x="156" y="71"/>
              </a:cxn>
              <a:cxn ang="0">
                <a:pos x="150" y="71"/>
              </a:cxn>
              <a:cxn ang="0">
                <a:pos x="150" y="65"/>
              </a:cxn>
              <a:cxn ang="0">
                <a:pos x="114" y="53"/>
              </a:cxn>
              <a:cxn ang="0">
                <a:pos x="102" y="59"/>
              </a:cxn>
              <a:cxn ang="0">
                <a:pos x="0" y="65"/>
              </a:cxn>
            </a:cxnLst>
            <a:rect l="0" t="0" r="r" b="b"/>
            <a:pathLst>
              <a:path w="341" h="382">
                <a:moveTo>
                  <a:pt x="0" y="65"/>
                </a:moveTo>
                <a:lnTo>
                  <a:pt x="30" y="334"/>
                </a:lnTo>
                <a:lnTo>
                  <a:pt x="36" y="334"/>
                </a:lnTo>
                <a:lnTo>
                  <a:pt x="42" y="334"/>
                </a:lnTo>
                <a:lnTo>
                  <a:pt x="48" y="334"/>
                </a:lnTo>
                <a:lnTo>
                  <a:pt x="60" y="334"/>
                </a:lnTo>
                <a:lnTo>
                  <a:pt x="72" y="346"/>
                </a:lnTo>
                <a:lnTo>
                  <a:pt x="78" y="358"/>
                </a:lnTo>
                <a:lnTo>
                  <a:pt x="90" y="364"/>
                </a:lnTo>
                <a:lnTo>
                  <a:pt x="108" y="364"/>
                </a:lnTo>
                <a:lnTo>
                  <a:pt x="126" y="376"/>
                </a:lnTo>
                <a:lnTo>
                  <a:pt x="132" y="364"/>
                </a:lnTo>
                <a:lnTo>
                  <a:pt x="138" y="364"/>
                </a:lnTo>
                <a:lnTo>
                  <a:pt x="150" y="370"/>
                </a:lnTo>
                <a:lnTo>
                  <a:pt x="162" y="370"/>
                </a:lnTo>
                <a:lnTo>
                  <a:pt x="168" y="364"/>
                </a:lnTo>
                <a:lnTo>
                  <a:pt x="173" y="364"/>
                </a:lnTo>
                <a:lnTo>
                  <a:pt x="173" y="358"/>
                </a:lnTo>
                <a:lnTo>
                  <a:pt x="185" y="352"/>
                </a:lnTo>
                <a:lnTo>
                  <a:pt x="185" y="358"/>
                </a:lnTo>
                <a:lnTo>
                  <a:pt x="197" y="370"/>
                </a:lnTo>
                <a:lnTo>
                  <a:pt x="203" y="370"/>
                </a:lnTo>
                <a:lnTo>
                  <a:pt x="215" y="376"/>
                </a:lnTo>
                <a:lnTo>
                  <a:pt x="215" y="382"/>
                </a:lnTo>
                <a:lnTo>
                  <a:pt x="227" y="382"/>
                </a:lnTo>
                <a:lnTo>
                  <a:pt x="233" y="364"/>
                </a:lnTo>
                <a:lnTo>
                  <a:pt x="239" y="364"/>
                </a:lnTo>
                <a:lnTo>
                  <a:pt x="239" y="352"/>
                </a:lnTo>
                <a:lnTo>
                  <a:pt x="239" y="340"/>
                </a:lnTo>
                <a:lnTo>
                  <a:pt x="245" y="316"/>
                </a:lnTo>
                <a:lnTo>
                  <a:pt x="251" y="316"/>
                </a:lnTo>
                <a:lnTo>
                  <a:pt x="263" y="328"/>
                </a:lnTo>
                <a:lnTo>
                  <a:pt x="269" y="316"/>
                </a:lnTo>
                <a:lnTo>
                  <a:pt x="269" y="304"/>
                </a:lnTo>
                <a:lnTo>
                  <a:pt x="275" y="286"/>
                </a:lnTo>
                <a:lnTo>
                  <a:pt x="281" y="280"/>
                </a:lnTo>
                <a:lnTo>
                  <a:pt x="281" y="274"/>
                </a:lnTo>
                <a:lnTo>
                  <a:pt x="287" y="268"/>
                </a:lnTo>
                <a:lnTo>
                  <a:pt x="293" y="268"/>
                </a:lnTo>
                <a:lnTo>
                  <a:pt x="305" y="268"/>
                </a:lnTo>
                <a:lnTo>
                  <a:pt x="305" y="262"/>
                </a:lnTo>
                <a:lnTo>
                  <a:pt x="323" y="244"/>
                </a:lnTo>
                <a:lnTo>
                  <a:pt x="323" y="244"/>
                </a:lnTo>
                <a:lnTo>
                  <a:pt x="335" y="238"/>
                </a:lnTo>
                <a:lnTo>
                  <a:pt x="335" y="227"/>
                </a:lnTo>
                <a:lnTo>
                  <a:pt x="329" y="221"/>
                </a:lnTo>
                <a:lnTo>
                  <a:pt x="329" y="209"/>
                </a:lnTo>
                <a:lnTo>
                  <a:pt x="335" y="203"/>
                </a:lnTo>
                <a:lnTo>
                  <a:pt x="341" y="167"/>
                </a:lnTo>
                <a:lnTo>
                  <a:pt x="323" y="155"/>
                </a:lnTo>
                <a:lnTo>
                  <a:pt x="335" y="149"/>
                </a:lnTo>
                <a:lnTo>
                  <a:pt x="335" y="137"/>
                </a:lnTo>
                <a:lnTo>
                  <a:pt x="335" y="131"/>
                </a:lnTo>
                <a:lnTo>
                  <a:pt x="341" y="131"/>
                </a:lnTo>
                <a:lnTo>
                  <a:pt x="317" y="0"/>
                </a:lnTo>
                <a:lnTo>
                  <a:pt x="275" y="18"/>
                </a:lnTo>
                <a:lnTo>
                  <a:pt x="263" y="30"/>
                </a:lnTo>
                <a:lnTo>
                  <a:pt x="251" y="35"/>
                </a:lnTo>
                <a:lnTo>
                  <a:pt x="233" y="59"/>
                </a:lnTo>
                <a:lnTo>
                  <a:pt x="227" y="59"/>
                </a:lnTo>
                <a:lnTo>
                  <a:pt x="221" y="59"/>
                </a:lnTo>
                <a:lnTo>
                  <a:pt x="203" y="59"/>
                </a:lnTo>
                <a:lnTo>
                  <a:pt x="197" y="65"/>
                </a:lnTo>
                <a:lnTo>
                  <a:pt x="179" y="77"/>
                </a:lnTo>
                <a:lnTo>
                  <a:pt x="173" y="77"/>
                </a:lnTo>
                <a:lnTo>
                  <a:pt x="156" y="71"/>
                </a:lnTo>
                <a:lnTo>
                  <a:pt x="156" y="71"/>
                </a:lnTo>
                <a:lnTo>
                  <a:pt x="150" y="71"/>
                </a:lnTo>
                <a:lnTo>
                  <a:pt x="156" y="65"/>
                </a:lnTo>
                <a:lnTo>
                  <a:pt x="150" y="65"/>
                </a:lnTo>
                <a:lnTo>
                  <a:pt x="138" y="65"/>
                </a:lnTo>
                <a:lnTo>
                  <a:pt x="114" y="53"/>
                </a:lnTo>
                <a:lnTo>
                  <a:pt x="108" y="53"/>
                </a:lnTo>
                <a:lnTo>
                  <a:pt x="102" y="59"/>
                </a:lnTo>
                <a:lnTo>
                  <a:pt x="102" y="53"/>
                </a:lnTo>
                <a:lnTo>
                  <a:pt x="0" y="65"/>
                </a:lnTo>
                <a:lnTo>
                  <a:pt x="0" y="65"/>
                </a:lnTo>
                <a:close/>
              </a:path>
            </a:pathLst>
          </a:custGeom>
          <a:solidFill>
            <a:schemeClr val="bg1"/>
          </a:solidFill>
          <a:ln w="952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80" name="FL"/>
          <p:cNvSpPr>
            <a:spLocks/>
          </p:cNvSpPr>
          <p:nvPr/>
        </p:nvSpPr>
        <p:spPr bwMode="auto">
          <a:xfrm rot="21394386">
            <a:off x="8007594" y="4965291"/>
            <a:ext cx="1767423" cy="1299458"/>
          </a:xfrm>
          <a:custGeom>
            <a:avLst/>
            <a:gdLst/>
            <a:ahLst/>
            <a:cxnLst>
              <a:cxn ang="0">
                <a:pos x="0" y="48"/>
              </a:cxn>
              <a:cxn ang="0">
                <a:pos x="0" y="60"/>
              </a:cxn>
              <a:cxn ang="0">
                <a:pos x="12" y="72"/>
              </a:cxn>
              <a:cxn ang="0">
                <a:pos x="18" y="90"/>
              </a:cxn>
              <a:cxn ang="0">
                <a:pos x="24" y="102"/>
              </a:cxn>
              <a:cxn ang="0">
                <a:pos x="18" y="113"/>
              </a:cxn>
              <a:cxn ang="0">
                <a:pos x="36" y="107"/>
              </a:cxn>
              <a:cxn ang="0">
                <a:pos x="48" y="90"/>
              </a:cxn>
              <a:cxn ang="0">
                <a:pos x="60" y="90"/>
              </a:cxn>
              <a:cxn ang="0">
                <a:pos x="54" y="102"/>
              </a:cxn>
              <a:cxn ang="0">
                <a:pos x="108" y="90"/>
              </a:cxn>
              <a:cxn ang="0">
                <a:pos x="108" y="96"/>
              </a:cxn>
              <a:cxn ang="0">
                <a:pos x="150" y="107"/>
              </a:cxn>
              <a:cxn ang="0">
                <a:pos x="168" y="107"/>
              </a:cxn>
              <a:cxn ang="0">
                <a:pos x="186" y="113"/>
              </a:cxn>
              <a:cxn ang="0">
                <a:pos x="186" y="119"/>
              </a:cxn>
              <a:cxn ang="0">
                <a:pos x="216" y="149"/>
              </a:cxn>
              <a:cxn ang="0">
                <a:pos x="210" y="155"/>
              </a:cxn>
              <a:cxn ang="0">
                <a:pos x="204" y="155"/>
              </a:cxn>
              <a:cxn ang="0">
                <a:pos x="246" y="149"/>
              </a:cxn>
              <a:cxn ang="0">
                <a:pos x="299" y="125"/>
              </a:cxn>
              <a:cxn ang="0">
                <a:pos x="299" y="107"/>
              </a:cxn>
              <a:cxn ang="0">
                <a:pos x="371" y="131"/>
              </a:cxn>
              <a:cxn ang="0">
                <a:pos x="413" y="167"/>
              </a:cxn>
              <a:cxn ang="0">
                <a:pos x="443" y="185"/>
              </a:cxn>
              <a:cxn ang="0">
                <a:pos x="461" y="215"/>
              </a:cxn>
              <a:cxn ang="0">
                <a:pos x="461" y="287"/>
              </a:cxn>
              <a:cxn ang="0">
                <a:pos x="479" y="328"/>
              </a:cxn>
              <a:cxn ang="0">
                <a:pos x="473" y="299"/>
              </a:cxn>
              <a:cxn ang="0">
                <a:pos x="491" y="310"/>
              </a:cxn>
              <a:cxn ang="0">
                <a:pos x="497" y="305"/>
              </a:cxn>
              <a:cxn ang="0">
                <a:pos x="497" y="316"/>
              </a:cxn>
              <a:cxn ang="0">
                <a:pos x="485" y="346"/>
              </a:cxn>
              <a:cxn ang="0">
                <a:pos x="497" y="364"/>
              </a:cxn>
              <a:cxn ang="0">
                <a:pos x="533" y="412"/>
              </a:cxn>
              <a:cxn ang="0">
                <a:pos x="545" y="418"/>
              </a:cxn>
              <a:cxn ang="0">
                <a:pos x="563" y="448"/>
              </a:cxn>
              <a:cxn ang="0">
                <a:pos x="592" y="496"/>
              </a:cxn>
              <a:cxn ang="0">
                <a:pos x="646" y="531"/>
              </a:cxn>
              <a:cxn ang="0">
                <a:pos x="670" y="543"/>
              </a:cxn>
              <a:cxn ang="0">
                <a:pos x="658" y="549"/>
              </a:cxn>
              <a:cxn ang="0">
                <a:pos x="652" y="555"/>
              </a:cxn>
              <a:cxn ang="0">
                <a:pos x="676" y="561"/>
              </a:cxn>
              <a:cxn ang="0">
                <a:pos x="730" y="531"/>
              </a:cxn>
              <a:cxn ang="0">
                <a:pos x="724" y="496"/>
              </a:cxn>
              <a:cxn ang="0">
                <a:pos x="730" y="448"/>
              </a:cxn>
              <a:cxn ang="0">
                <a:pos x="724" y="370"/>
              </a:cxn>
              <a:cxn ang="0">
                <a:pos x="682" y="293"/>
              </a:cxn>
              <a:cxn ang="0">
                <a:pos x="658" y="257"/>
              </a:cxn>
              <a:cxn ang="0">
                <a:pos x="658" y="227"/>
              </a:cxn>
              <a:cxn ang="0">
                <a:pos x="622" y="173"/>
              </a:cxn>
              <a:cxn ang="0">
                <a:pos x="592" y="143"/>
              </a:cxn>
              <a:cxn ang="0">
                <a:pos x="551" y="48"/>
              </a:cxn>
              <a:cxn ang="0">
                <a:pos x="545" y="36"/>
              </a:cxn>
              <a:cxn ang="0">
                <a:pos x="533" y="12"/>
              </a:cxn>
              <a:cxn ang="0">
                <a:pos x="491" y="6"/>
              </a:cxn>
              <a:cxn ang="0">
                <a:pos x="497" y="42"/>
              </a:cxn>
              <a:cxn ang="0">
                <a:pos x="479" y="48"/>
              </a:cxn>
              <a:cxn ang="0">
                <a:pos x="234" y="42"/>
              </a:cxn>
              <a:cxn ang="0">
                <a:pos x="228" y="24"/>
              </a:cxn>
            </a:cxnLst>
            <a:rect l="0" t="0" r="r" b="b"/>
            <a:pathLst>
              <a:path w="742" h="561">
                <a:moveTo>
                  <a:pt x="228" y="24"/>
                </a:moveTo>
                <a:lnTo>
                  <a:pt x="0" y="42"/>
                </a:lnTo>
                <a:lnTo>
                  <a:pt x="0" y="48"/>
                </a:lnTo>
                <a:lnTo>
                  <a:pt x="0" y="48"/>
                </a:lnTo>
                <a:lnTo>
                  <a:pt x="0" y="54"/>
                </a:lnTo>
                <a:lnTo>
                  <a:pt x="0" y="60"/>
                </a:lnTo>
                <a:lnTo>
                  <a:pt x="6" y="72"/>
                </a:lnTo>
                <a:lnTo>
                  <a:pt x="12" y="72"/>
                </a:lnTo>
                <a:lnTo>
                  <a:pt x="12" y="72"/>
                </a:lnTo>
                <a:lnTo>
                  <a:pt x="18" y="78"/>
                </a:lnTo>
                <a:lnTo>
                  <a:pt x="18" y="84"/>
                </a:lnTo>
                <a:lnTo>
                  <a:pt x="18" y="90"/>
                </a:lnTo>
                <a:lnTo>
                  <a:pt x="18" y="96"/>
                </a:lnTo>
                <a:lnTo>
                  <a:pt x="24" y="96"/>
                </a:lnTo>
                <a:lnTo>
                  <a:pt x="24" y="102"/>
                </a:lnTo>
                <a:lnTo>
                  <a:pt x="24" y="102"/>
                </a:lnTo>
                <a:lnTo>
                  <a:pt x="18" y="107"/>
                </a:lnTo>
                <a:lnTo>
                  <a:pt x="18" y="113"/>
                </a:lnTo>
                <a:lnTo>
                  <a:pt x="18" y="113"/>
                </a:lnTo>
                <a:lnTo>
                  <a:pt x="36" y="107"/>
                </a:lnTo>
                <a:lnTo>
                  <a:pt x="36" y="107"/>
                </a:lnTo>
                <a:lnTo>
                  <a:pt x="42" y="96"/>
                </a:lnTo>
                <a:lnTo>
                  <a:pt x="42" y="90"/>
                </a:lnTo>
                <a:lnTo>
                  <a:pt x="48" y="90"/>
                </a:lnTo>
                <a:lnTo>
                  <a:pt x="54" y="90"/>
                </a:lnTo>
                <a:lnTo>
                  <a:pt x="54" y="90"/>
                </a:lnTo>
                <a:lnTo>
                  <a:pt x="60" y="90"/>
                </a:lnTo>
                <a:lnTo>
                  <a:pt x="60" y="96"/>
                </a:lnTo>
                <a:lnTo>
                  <a:pt x="54" y="102"/>
                </a:lnTo>
                <a:lnTo>
                  <a:pt x="54" y="102"/>
                </a:lnTo>
                <a:lnTo>
                  <a:pt x="60" y="102"/>
                </a:lnTo>
                <a:lnTo>
                  <a:pt x="72" y="102"/>
                </a:lnTo>
                <a:lnTo>
                  <a:pt x="108" y="90"/>
                </a:lnTo>
                <a:lnTo>
                  <a:pt x="120" y="84"/>
                </a:lnTo>
                <a:lnTo>
                  <a:pt x="120" y="90"/>
                </a:lnTo>
                <a:lnTo>
                  <a:pt x="108" y="96"/>
                </a:lnTo>
                <a:lnTo>
                  <a:pt x="114" y="96"/>
                </a:lnTo>
                <a:lnTo>
                  <a:pt x="132" y="102"/>
                </a:lnTo>
                <a:lnTo>
                  <a:pt x="150" y="107"/>
                </a:lnTo>
                <a:lnTo>
                  <a:pt x="168" y="113"/>
                </a:lnTo>
                <a:lnTo>
                  <a:pt x="168" y="113"/>
                </a:lnTo>
                <a:lnTo>
                  <a:pt x="168" y="107"/>
                </a:lnTo>
                <a:lnTo>
                  <a:pt x="174" y="107"/>
                </a:lnTo>
                <a:lnTo>
                  <a:pt x="180" y="113"/>
                </a:lnTo>
                <a:lnTo>
                  <a:pt x="186" y="113"/>
                </a:lnTo>
                <a:lnTo>
                  <a:pt x="192" y="113"/>
                </a:lnTo>
                <a:lnTo>
                  <a:pt x="192" y="119"/>
                </a:lnTo>
                <a:lnTo>
                  <a:pt x="186" y="119"/>
                </a:lnTo>
                <a:lnTo>
                  <a:pt x="192" y="125"/>
                </a:lnTo>
                <a:lnTo>
                  <a:pt x="210" y="143"/>
                </a:lnTo>
                <a:lnTo>
                  <a:pt x="216" y="149"/>
                </a:lnTo>
                <a:lnTo>
                  <a:pt x="216" y="149"/>
                </a:lnTo>
                <a:lnTo>
                  <a:pt x="210" y="155"/>
                </a:lnTo>
                <a:lnTo>
                  <a:pt x="210" y="155"/>
                </a:lnTo>
                <a:lnTo>
                  <a:pt x="204" y="149"/>
                </a:lnTo>
                <a:lnTo>
                  <a:pt x="204" y="155"/>
                </a:lnTo>
                <a:lnTo>
                  <a:pt x="204" y="155"/>
                </a:lnTo>
                <a:lnTo>
                  <a:pt x="210" y="161"/>
                </a:lnTo>
                <a:lnTo>
                  <a:pt x="240" y="149"/>
                </a:lnTo>
                <a:lnTo>
                  <a:pt x="246" y="149"/>
                </a:lnTo>
                <a:lnTo>
                  <a:pt x="252" y="143"/>
                </a:lnTo>
                <a:lnTo>
                  <a:pt x="282" y="125"/>
                </a:lnTo>
                <a:lnTo>
                  <a:pt x="299" y="125"/>
                </a:lnTo>
                <a:lnTo>
                  <a:pt x="299" y="119"/>
                </a:lnTo>
                <a:lnTo>
                  <a:pt x="293" y="119"/>
                </a:lnTo>
                <a:lnTo>
                  <a:pt x="299" y="107"/>
                </a:lnTo>
                <a:lnTo>
                  <a:pt x="329" y="102"/>
                </a:lnTo>
                <a:lnTo>
                  <a:pt x="365" y="125"/>
                </a:lnTo>
                <a:lnTo>
                  <a:pt x="371" y="131"/>
                </a:lnTo>
                <a:lnTo>
                  <a:pt x="377" y="137"/>
                </a:lnTo>
                <a:lnTo>
                  <a:pt x="389" y="149"/>
                </a:lnTo>
                <a:lnTo>
                  <a:pt x="413" y="167"/>
                </a:lnTo>
                <a:lnTo>
                  <a:pt x="413" y="179"/>
                </a:lnTo>
                <a:lnTo>
                  <a:pt x="425" y="185"/>
                </a:lnTo>
                <a:lnTo>
                  <a:pt x="443" y="185"/>
                </a:lnTo>
                <a:lnTo>
                  <a:pt x="455" y="203"/>
                </a:lnTo>
                <a:lnTo>
                  <a:pt x="461" y="209"/>
                </a:lnTo>
                <a:lnTo>
                  <a:pt x="461" y="215"/>
                </a:lnTo>
                <a:lnTo>
                  <a:pt x="467" y="239"/>
                </a:lnTo>
                <a:lnTo>
                  <a:pt x="461" y="263"/>
                </a:lnTo>
                <a:lnTo>
                  <a:pt x="461" y="287"/>
                </a:lnTo>
                <a:lnTo>
                  <a:pt x="461" y="310"/>
                </a:lnTo>
                <a:lnTo>
                  <a:pt x="461" y="316"/>
                </a:lnTo>
                <a:lnTo>
                  <a:pt x="479" y="328"/>
                </a:lnTo>
                <a:lnTo>
                  <a:pt x="485" y="316"/>
                </a:lnTo>
                <a:lnTo>
                  <a:pt x="479" y="316"/>
                </a:lnTo>
                <a:lnTo>
                  <a:pt x="473" y="299"/>
                </a:lnTo>
                <a:lnTo>
                  <a:pt x="473" y="299"/>
                </a:lnTo>
                <a:lnTo>
                  <a:pt x="485" y="299"/>
                </a:lnTo>
                <a:lnTo>
                  <a:pt x="491" y="310"/>
                </a:lnTo>
                <a:lnTo>
                  <a:pt x="491" y="310"/>
                </a:lnTo>
                <a:lnTo>
                  <a:pt x="497" y="305"/>
                </a:lnTo>
                <a:lnTo>
                  <a:pt x="497" y="305"/>
                </a:lnTo>
                <a:lnTo>
                  <a:pt x="503" y="305"/>
                </a:lnTo>
                <a:lnTo>
                  <a:pt x="503" y="310"/>
                </a:lnTo>
                <a:lnTo>
                  <a:pt x="497" y="316"/>
                </a:lnTo>
                <a:lnTo>
                  <a:pt x="491" y="322"/>
                </a:lnTo>
                <a:lnTo>
                  <a:pt x="485" y="340"/>
                </a:lnTo>
                <a:lnTo>
                  <a:pt x="485" y="346"/>
                </a:lnTo>
                <a:lnTo>
                  <a:pt x="479" y="352"/>
                </a:lnTo>
                <a:lnTo>
                  <a:pt x="491" y="358"/>
                </a:lnTo>
                <a:lnTo>
                  <a:pt x="497" y="364"/>
                </a:lnTo>
                <a:lnTo>
                  <a:pt x="509" y="400"/>
                </a:lnTo>
                <a:lnTo>
                  <a:pt x="533" y="412"/>
                </a:lnTo>
                <a:lnTo>
                  <a:pt x="533" y="412"/>
                </a:lnTo>
                <a:lnTo>
                  <a:pt x="533" y="406"/>
                </a:lnTo>
                <a:lnTo>
                  <a:pt x="545" y="406"/>
                </a:lnTo>
                <a:lnTo>
                  <a:pt x="545" y="418"/>
                </a:lnTo>
                <a:lnTo>
                  <a:pt x="545" y="424"/>
                </a:lnTo>
                <a:lnTo>
                  <a:pt x="557" y="442"/>
                </a:lnTo>
                <a:lnTo>
                  <a:pt x="563" y="448"/>
                </a:lnTo>
                <a:lnTo>
                  <a:pt x="575" y="448"/>
                </a:lnTo>
                <a:lnTo>
                  <a:pt x="587" y="490"/>
                </a:lnTo>
                <a:lnTo>
                  <a:pt x="592" y="496"/>
                </a:lnTo>
                <a:lnTo>
                  <a:pt x="616" y="496"/>
                </a:lnTo>
                <a:lnTo>
                  <a:pt x="622" y="502"/>
                </a:lnTo>
                <a:lnTo>
                  <a:pt x="646" y="531"/>
                </a:lnTo>
                <a:lnTo>
                  <a:pt x="658" y="543"/>
                </a:lnTo>
                <a:lnTo>
                  <a:pt x="664" y="543"/>
                </a:lnTo>
                <a:lnTo>
                  <a:pt x="670" y="543"/>
                </a:lnTo>
                <a:lnTo>
                  <a:pt x="670" y="549"/>
                </a:lnTo>
                <a:lnTo>
                  <a:pt x="664" y="549"/>
                </a:lnTo>
                <a:lnTo>
                  <a:pt x="658" y="549"/>
                </a:lnTo>
                <a:lnTo>
                  <a:pt x="658" y="549"/>
                </a:lnTo>
                <a:lnTo>
                  <a:pt x="652" y="549"/>
                </a:lnTo>
                <a:lnTo>
                  <a:pt x="652" y="555"/>
                </a:lnTo>
                <a:lnTo>
                  <a:pt x="658" y="561"/>
                </a:lnTo>
                <a:lnTo>
                  <a:pt x="670" y="561"/>
                </a:lnTo>
                <a:lnTo>
                  <a:pt x="676" y="561"/>
                </a:lnTo>
                <a:lnTo>
                  <a:pt x="688" y="555"/>
                </a:lnTo>
                <a:lnTo>
                  <a:pt x="724" y="543"/>
                </a:lnTo>
                <a:lnTo>
                  <a:pt x="730" y="531"/>
                </a:lnTo>
                <a:lnTo>
                  <a:pt x="730" y="525"/>
                </a:lnTo>
                <a:lnTo>
                  <a:pt x="724" y="508"/>
                </a:lnTo>
                <a:lnTo>
                  <a:pt x="724" y="496"/>
                </a:lnTo>
                <a:lnTo>
                  <a:pt x="730" y="478"/>
                </a:lnTo>
                <a:lnTo>
                  <a:pt x="742" y="484"/>
                </a:lnTo>
                <a:lnTo>
                  <a:pt x="730" y="448"/>
                </a:lnTo>
                <a:lnTo>
                  <a:pt x="736" y="430"/>
                </a:lnTo>
                <a:lnTo>
                  <a:pt x="730" y="394"/>
                </a:lnTo>
                <a:lnTo>
                  <a:pt x="724" y="370"/>
                </a:lnTo>
                <a:lnTo>
                  <a:pt x="718" y="358"/>
                </a:lnTo>
                <a:lnTo>
                  <a:pt x="694" y="328"/>
                </a:lnTo>
                <a:lnTo>
                  <a:pt x="682" y="293"/>
                </a:lnTo>
                <a:lnTo>
                  <a:pt x="658" y="263"/>
                </a:lnTo>
                <a:lnTo>
                  <a:pt x="664" y="263"/>
                </a:lnTo>
                <a:lnTo>
                  <a:pt x="658" y="257"/>
                </a:lnTo>
                <a:lnTo>
                  <a:pt x="652" y="245"/>
                </a:lnTo>
                <a:lnTo>
                  <a:pt x="652" y="233"/>
                </a:lnTo>
                <a:lnTo>
                  <a:pt x="658" y="227"/>
                </a:lnTo>
                <a:lnTo>
                  <a:pt x="658" y="221"/>
                </a:lnTo>
                <a:lnTo>
                  <a:pt x="634" y="191"/>
                </a:lnTo>
                <a:lnTo>
                  <a:pt x="622" y="173"/>
                </a:lnTo>
                <a:lnTo>
                  <a:pt x="610" y="167"/>
                </a:lnTo>
                <a:lnTo>
                  <a:pt x="610" y="167"/>
                </a:lnTo>
                <a:lnTo>
                  <a:pt x="592" y="143"/>
                </a:lnTo>
                <a:lnTo>
                  <a:pt x="569" y="107"/>
                </a:lnTo>
                <a:lnTo>
                  <a:pt x="569" y="84"/>
                </a:lnTo>
                <a:lnTo>
                  <a:pt x="551" y="48"/>
                </a:lnTo>
                <a:lnTo>
                  <a:pt x="551" y="48"/>
                </a:lnTo>
                <a:lnTo>
                  <a:pt x="545" y="42"/>
                </a:lnTo>
                <a:lnTo>
                  <a:pt x="545" y="36"/>
                </a:lnTo>
                <a:lnTo>
                  <a:pt x="539" y="12"/>
                </a:lnTo>
                <a:lnTo>
                  <a:pt x="539" y="6"/>
                </a:lnTo>
                <a:lnTo>
                  <a:pt x="533" y="12"/>
                </a:lnTo>
                <a:lnTo>
                  <a:pt x="515" y="6"/>
                </a:lnTo>
                <a:lnTo>
                  <a:pt x="497" y="0"/>
                </a:lnTo>
                <a:lnTo>
                  <a:pt x="491" y="6"/>
                </a:lnTo>
                <a:lnTo>
                  <a:pt x="491" y="12"/>
                </a:lnTo>
                <a:lnTo>
                  <a:pt x="491" y="18"/>
                </a:lnTo>
                <a:lnTo>
                  <a:pt x="497" y="42"/>
                </a:lnTo>
                <a:lnTo>
                  <a:pt x="491" y="54"/>
                </a:lnTo>
                <a:lnTo>
                  <a:pt x="479" y="48"/>
                </a:lnTo>
                <a:lnTo>
                  <a:pt x="479" y="48"/>
                </a:lnTo>
                <a:lnTo>
                  <a:pt x="473" y="36"/>
                </a:lnTo>
                <a:lnTo>
                  <a:pt x="240" y="48"/>
                </a:lnTo>
                <a:lnTo>
                  <a:pt x="234" y="42"/>
                </a:lnTo>
                <a:lnTo>
                  <a:pt x="234" y="36"/>
                </a:lnTo>
                <a:lnTo>
                  <a:pt x="228" y="24"/>
                </a:lnTo>
                <a:lnTo>
                  <a:pt x="228" y="24"/>
                </a:lnTo>
                <a:lnTo>
                  <a:pt x="228" y="24"/>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81" name="CO"/>
          <p:cNvSpPr>
            <a:spLocks/>
          </p:cNvSpPr>
          <p:nvPr/>
        </p:nvSpPr>
        <p:spPr bwMode="auto">
          <a:xfrm rot="21394386">
            <a:off x="3582272" y="2870508"/>
            <a:ext cx="1409922" cy="1078532"/>
          </a:xfrm>
          <a:custGeom>
            <a:avLst/>
            <a:gdLst/>
            <a:ahLst/>
            <a:cxnLst>
              <a:cxn ang="0">
                <a:pos x="0" y="406"/>
              </a:cxn>
              <a:cxn ang="0">
                <a:pos x="54" y="0"/>
              </a:cxn>
              <a:cxn ang="0">
                <a:pos x="437" y="42"/>
              </a:cxn>
              <a:cxn ang="0">
                <a:pos x="592" y="54"/>
              </a:cxn>
              <a:cxn ang="0">
                <a:pos x="586" y="155"/>
              </a:cxn>
              <a:cxn ang="0">
                <a:pos x="568" y="466"/>
              </a:cxn>
              <a:cxn ang="0">
                <a:pos x="485" y="460"/>
              </a:cxn>
              <a:cxn ang="0">
                <a:pos x="0" y="406"/>
              </a:cxn>
              <a:cxn ang="0">
                <a:pos x="0" y="406"/>
              </a:cxn>
            </a:cxnLst>
            <a:rect l="0" t="0" r="r" b="b"/>
            <a:pathLst>
              <a:path w="592" h="466">
                <a:moveTo>
                  <a:pt x="0" y="406"/>
                </a:moveTo>
                <a:lnTo>
                  <a:pt x="54" y="0"/>
                </a:lnTo>
                <a:lnTo>
                  <a:pt x="437" y="42"/>
                </a:lnTo>
                <a:lnTo>
                  <a:pt x="592" y="54"/>
                </a:lnTo>
                <a:lnTo>
                  <a:pt x="586" y="155"/>
                </a:lnTo>
                <a:lnTo>
                  <a:pt x="568" y="466"/>
                </a:lnTo>
                <a:lnTo>
                  <a:pt x="485" y="460"/>
                </a:lnTo>
                <a:lnTo>
                  <a:pt x="0" y="406"/>
                </a:lnTo>
                <a:lnTo>
                  <a:pt x="0" y="406"/>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82" name="ID"/>
          <p:cNvSpPr>
            <a:spLocks/>
          </p:cNvSpPr>
          <p:nvPr/>
        </p:nvSpPr>
        <p:spPr bwMode="auto">
          <a:xfrm rot="21394386">
            <a:off x="2227511" y="845349"/>
            <a:ext cx="1152844" cy="1821651"/>
          </a:xfrm>
          <a:custGeom>
            <a:avLst/>
            <a:gdLst/>
            <a:ahLst/>
            <a:cxnLst>
              <a:cxn ang="0">
                <a:pos x="36" y="519"/>
              </a:cxn>
              <a:cxn ang="0">
                <a:pos x="48" y="495"/>
              </a:cxn>
              <a:cxn ang="0">
                <a:pos x="54" y="489"/>
              </a:cxn>
              <a:cxn ang="0">
                <a:pos x="48" y="477"/>
              </a:cxn>
              <a:cxn ang="0">
                <a:pos x="36" y="465"/>
              </a:cxn>
              <a:cxn ang="0">
                <a:pos x="60" y="423"/>
              </a:cxn>
              <a:cxn ang="0">
                <a:pos x="78" y="412"/>
              </a:cxn>
              <a:cxn ang="0">
                <a:pos x="84" y="400"/>
              </a:cxn>
              <a:cxn ang="0">
                <a:pos x="120" y="328"/>
              </a:cxn>
              <a:cxn ang="0">
                <a:pos x="102" y="322"/>
              </a:cxn>
              <a:cxn ang="0">
                <a:pos x="96" y="304"/>
              </a:cxn>
              <a:cxn ang="0">
                <a:pos x="96" y="286"/>
              </a:cxn>
              <a:cxn ang="0">
                <a:pos x="96" y="274"/>
              </a:cxn>
              <a:cxn ang="0">
                <a:pos x="96" y="262"/>
              </a:cxn>
              <a:cxn ang="0">
                <a:pos x="156" y="0"/>
              </a:cxn>
              <a:cxn ang="0">
                <a:pos x="197" y="119"/>
              </a:cxn>
              <a:cxn ang="0">
                <a:pos x="215" y="161"/>
              </a:cxn>
              <a:cxn ang="0">
                <a:pos x="209" y="173"/>
              </a:cxn>
              <a:cxn ang="0">
                <a:pos x="221" y="191"/>
              </a:cxn>
              <a:cxn ang="0">
                <a:pos x="251" y="238"/>
              </a:cxn>
              <a:cxn ang="0">
                <a:pos x="257" y="262"/>
              </a:cxn>
              <a:cxn ang="0">
                <a:pos x="269" y="268"/>
              </a:cxn>
              <a:cxn ang="0">
                <a:pos x="293" y="280"/>
              </a:cxn>
              <a:cxn ang="0">
                <a:pos x="275" y="316"/>
              </a:cxn>
              <a:cxn ang="0">
                <a:pos x="269" y="340"/>
              </a:cxn>
              <a:cxn ang="0">
                <a:pos x="269" y="346"/>
              </a:cxn>
              <a:cxn ang="0">
                <a:pos x="257" y="364"/>
              </a:cxn>
              <a:cxn ang="0">
                <a:pos x="257" y="382"/>
              </a:cxn>
              <a:cxn ang="0">
                <a:pos x="275" y="394"/>
              </a:cxn>
              <a:cxn ang="0">
                <a:pos x="299" y="376"/>
              </a:cxn>
              <a:cxn ang="0">
                <a:pos x="305" y="382"/>
              </a:cxn>
              <a:cxn ang="0">
                <a:pos x="311" y="388"/>
              </a:cxn>
              <a:cxn ang="0">
                <a:pos x="311" y="423"/>
              </a:cxn>
              <a:cxn ang="0">
                <a:pos x="323" y="447"/>
              </a:cxn>
              <a:cxn ang="0">
                <a:pos x="317" y="459"/>
              </a:cxn>
              <a:cxn ang="0">
                <a:pos x="335" y="477"/>
              </a:cxn>
              <a:cxn ang="0">
                <a:pos x="341" y="489"/>
              </a:cxn>
              <a:cxn ang="0">
                <a:pos x="341" y="507"/>
              </a:cxn>
              <a:cxn ang="0">
                <a:pos x="353" y="525"/>
              </a:cxn>
              <a:cxn ang="0">
                <a:pos x="365" y="513"/>
              </a:cxn>
              <a:cxn ang="0">
                <a:pos x="389" y="519"/>
              </a:cxn>
              <a:cxn ang="0">
                <a:pos x="401" y="513"/>
              </a:cxn>
              <a:cxn ang="0">
                <a:pos x="425" y="519"/>
              </a:cxn>
              <a:cxn ang="0">
                <a:pos x="437" y="519"/>
              </a:cxn>
              <a:cxn ang="0">
                <a:pos x="455" y="513"/>
              </a:cxn>
              <a:cxn ang="0">
                <a:pos x="473" y="519"/>
              </a:cxn>
              <a:cxn ang="0">
                <a:pos x="484" y="537"/>
              </a:cxn>
              <a:cxn ang="0">
                <a:pos x="449" y="788"/>
              </a:cxn>
              <a:cxn ang="0">
                <a:pos x="0" y="704"/>
              </a:cxn>
            </a:cxnLst>
            <a:rect l="0" t="0" r="r" b="b"/>
            <a:pathLst>
              <a:path w="484" h="788">
                <a:moveTo>
                  <a:pt x="0" y="704"/>
                </a:moveTo>
                <a:lnTo>
                  <a:pt x="36" y="519"/>
                </a:lnTo>
                <a:lnTo>
                  <a:pt x="48" y="507"/>
                </a:lnTo>
                <a:lnTo>
                  <a:pt x="48" y="495"/>
                </a:lnTo>
                <a:lnTo>
                  <a:pt x="54" y="495"/>
                </a:lnTo>
                <a:lnTo>
                  <a:pt x="54" y="489"/>
                </a:lnTo>
                <a:lnTo>
                  <a:pt x="54" y="483"/>
                </a:lnTo>
                <a:lnTo>
                  <a:pt x="48" y="477"/>
                </a:lnTo>
                <a:lnTo>
                  <a:pt x="42" y="471"/>
                </a:lnTo>
                <a:lnTo>
                  <a:pt x="36" y="465"/>
                </a:lnTo>
                <a:lnTo>
                  <a:pt x="42" y="453"/>
                </a:lnTo>
                <a:lnTo>
                  <a:pt x="60" y="423"/>
                </a:lnTo>
                <a:lnTo>
                  <a:pt x="72" y="423"/>
                </a:lnTo>
                <a:lnTo>
                  <a:pt x="78" y="412"/>
                </a:lnTo>
                <a:lnTo>
                  <a:pt x="78" y="406"/>
                </a:lnTo>
                <a:lnTo>
                  <a:pt x="84" y="400"/>
                </a:lnTo>
                <a:lnTo>
                  <a:pt x="120" y="346"/>
                </a:lnTo>
                <a:lnTo>
                  <a:pt x="120" y="328"/>
                </a:lnTo>
                <a:lnTo>
                  <a:pt x="108" y="322"/>
                </a:lnTo>
                <a:lnTo>
                  <a:pt x="102" y="322"/>
                </a:lnTo>
                <a:lnTo>
                  <a:pt x="96" y="310"/>
                </a:lnTo>
                <a:lnTo>
                  <a:pt x="96" y="304"/>
                </a:lnTo>
                <a:lnTo>
                  <a:pt x="96" y="292"/>
                </a:lnTo>
                <a:lnTo>
                  <a:pt x="96" y="286"/>
                </a:lnTo>
                <a:lnTo>
                  <a:pt x="96" y="280"/>
                </a:lnTo>
                <a:lnTo>
                  <a:pt x="96" y="274"/>
                </a:lnTo>
                <a:lnTo>
                  <a:pt x="96" y="262"/>
                </a:lnTo>
                <a:lnTo>
                  <a:pt x="96" y="262"/>
                </a:lnTo>
                <a:lnTo>
                  <a:pt x="156" y="0"/>
                </a:lnTo>
                <a:lnTo>
                  <a:pt x="156" y="0"/>
                </a:lnTo>
                <a:lnTo>
                  <a:pt x="215" y="17"/>
                </a:lnTo>
                <a:lnTo>
                  <a:pt x="197" y="119"/>
                </a:lnTo>
                <a:lnTo>
                  <a:pt x="209" y="143"/>
                </a:lnTo>
                <a:lnTo>
                  <a:pt x="215" y="161"/>
                </a:lnTo>
                <a:lnTo>
                  <a:pt x="209" y="173"/>
                </a:lnTo>
                <a:lnTo>
                  <a:pt x="209" y="173"/>
                </a:lnTo>
                <a:lnTo>
                  <a:pt x="215" y="179"/>
                </a:lnTo>
                <a:lnTo>
                  <a:pt x="221" y="191"/>
                </a:lnTo>
                <a:lnTo>
                  <a:pt x="239" y="209"/>
                </a:lnTo>
                <a:lnTo>
                  <a:pt x="251" y="238"/>
                </a:lnTo>
                <a:lnTo>
                  <a:pt x="251" y="250"/>
                </a:lnTo>
                <a:lnTo>
                  <a:pt x="257" y="262"/>
                </a:lnTo>
                <a:lnTo>
                  <a:pt x="269" y="262"/>
                </a:lnTo>
                <a:lnTo>
                  <a:pt x="269" y="268"/>
                </a:lnTo>
                <a:lnTo>
                  <a:pt x="287" y="274"/>
                </a:lnTo>
                <a:lnTo>
                  <a:pt x="293" y="280"/>
                </a:lnTo>
                <a:lnTo>
                  <a:pt x="275" y="310"/>
                </a:lnTo>
                <a:lnTo>
                  <a:pt x="275" y="316"/>
                </a:lnTo>
                <a:lnTo>
                  <a:pt x="269" y="322"/>
                </a:lnTo>
                <a:lnTo>
                  <a:pt x="269" y="340"/>
                </a:lnTo>
                <a:lnTo>
                  <a:pt x="269" y="340"/>
                </a:lnTo>
                <a:lnTo>
                  <a:pt x="269" y="346"/>
                </a:lnTo>
                <a:lnTo>
                  <a:pt x="257" y="358"/>
                </a:lnTo>
                <a:lnTo>
                  <a:pt x="257" y="364"/>
                </a:lnTo>
                <a:lnTo>
                  <a:pt x="257" y="370"/>
                </a:lnTo>
                <a:lnTo>
                  <a:pt x="257" y="382"/>
                </a:lnTo>
                <a:lnTo>
                  <a:pt x="269" y="394"/>
                </a:lnTo>
                <a:lnTo>
                  <a:pt x="275" y="394"/>
                </a:lnTo>
                <a:lnTo>
                  <a:pt x="293" y="376"/>
                </a:lnTo>
                <a:lnTo>
                  <a:pt x="299" y="376"/>
                </a:lnTo>
                <a:lnTo>
                  <a:pt x="299" y="376"/>
                </a:lnTo>
                <a:lnTo>
                  <a:pt x="305" y="382"/>
                </a:lnTo>
                <a:lnTo>
                  <a:pt x="305" y="382"/>
                </a:lnTo>
                <a:lnTo>
                  <a:pt x="311" y="388"/>
                </a:lnTo>
                <a:lnTo>
                  <a:pt x="305" y="400"/>
                </a:lnTo>
                <a:lnTo>
                  <a:pt x="311" y="423"/>
                </a:lnTo>
                <a:lnTo>
                  <a:pt x="311" y="435"/>
                </a:lnTo>
                <a:lnTo>
                  <a:pt x="323" y="447"/>
                </a:lnTo>
                <a:lnTo>
                  <a:pt x="323" y="453"/>
                </a:lnTo>
                <a:lnTo>
                  <a:pt x="317" y="459"/>
                </a:lnTo>
                <a:lnTo>
                  <a:pt x="323" y="477"/>
                </a:lnTo>
                <a:lnTo>
                  <a:pt x="335" y="477"/>
                </a:lnTo>
                <a:lnTo>
                  <a:pt x="341" y="483"/>
                </a:lnTo>
                <a:lnTo>
                  <a:pt x="341" y="489"/>
                </a:lnTo>
                <a:lnTo>
                  <a:pt x="341" y="507"/>
                </a:lnTo>
                <a:lnTo>
                  <a:pt x="341" y="507"/>
                </a:lnTo>
                <a:lnTo>
                  <a:pt x="347" y="519"/>
                </a:lnTo>
                <a:lnTo>
                  <a:pt x="353" y="525"/>
                </a:lnTo>
                <a:lnTo>
                  <a:pt x="359" y="513"/>
                </a:lnTo>
                <a:lnTo>
                  <a:pt x="365" y="513"/>
                </a:lnTo>
                <a:lnTo>
                  <a:pt x="383" y="519"/>
                </a:lnTo>
                <a:lnTo>
                  <a:pt x="389" y="519"/>
                </a:lnTo>
                <a:lnTo>
                  <a:pt x="395" y="513"/>
                </a:lnTo>
                <a:lnTo>
                  <a:pt x="401" y="513"/>
                </a:lnTo>
                <a:lnTo>
                  <a:pt x="401" y="519"/>
                </a:lnTo>
                <a:lnTo>
                  <a:pt x="425" y="519"/>
                </a:lnTo>
                <a:lnTo>
                  <a:pt x="431" y="519"/>
                </a:lnTo>
                <a:lnTo>
                  <a:pt x="437" y="519"/>
                </a:lnTo>
                <a:lnTo>
                  <a:pt x="455" y="519"/>
                </a:lnTo>
                <a:lnTo>
                  <a:pt x="455" y="513"/>
                </a:lnTo>
                <a:lnTo>
                  <a:pt x="461" y="507"/>
                </a:lnTo>
                <a:lnTo>
                  <a:pt x="473" y="519"/>
                </a:lnTo>
                <a:lnTo>
                  <a:pt x="478" y="531"/>
                </a:lnTo>
                <a:lnTo>
                  <a:pt x="484" y="537"/>
                </a:lnTo>
                <a:lnTo>
                  <a:pt x="449" y="788"/>
                </a:lnTo>
                <a:lnTo>
                  <a:pt x="449" y="788"/>
                </a:lnTo>
                <a:lnTo>
                  <a:pt x="221" y="752"/>
                </a:lnTo>
                <a:lnTo>
                  <a:pt x="0" y="704"/>
                </a:lnTo>
                <a:lnTo>
                  <a:pt x="0" y="704"/>
                </a:lnTo>
                <a:close/>
              </a:path>
            </a:pathLst>
          </a:custGeom>
          <a:no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83" name="MT"/>
          <p:cNvSpPr>
            <a:spLocks/>
          </p:cNvSpPr>
          <p:nvPr/>
        </p:nvSpPr>
        <p:spPr bwMode="auto">
          <a:xfrm rot="21394386">
            <a:off x="2678531" y="831205"/>
            <a:ext cx="1982327" cy="1231173"/>
          </a:xfrm>
          <a:custGeom>
            <a:avLst/>
            <a:gdLst/>
            <a:ahLst/>
            <a:cxnLst>
              <a:cxn ang="0">
                <a:pos x="293" y="466"/>
              </a:cxn>
              <a:cxn ang="0">
                <a:pos x="281" y="514"/>
              </a:cxn>
              <a:cxn ang="0">
                <a:pos x="264" y="490"/>
              </a:cxn>
              <a:cxn ang="0">
                <a:pos x="258" y="502"/>
              </a:cxn>
              <a:cxn ang="0">
                <a:pos x="234" y="502"/>
              </a:cxn>
              <a:cxn ang="0">
                <a:pos x="204" y="502"/>
              </a:cxn>
              <a:cxn ang="0">
                <a:pos x="198" y="496"/>
              </a:cxn>
              <a:cxn ang="0">
                <a:pos x="186" y="502"/>
              </a:cxn>
              <a:cxn ang="0">
                <a:pos x="162" y="496"/>
              </a:cxn>
              <a:cxn ang="0">
                <a:pos x="150" y="502"/>
              </a:cxn>
              <a:cxn ang="0">
                <a:pos x="144" y="490"/>
              </a:cxn>
              <a:cxn ang="0">
                <a:pos x="144" y="466"/>
              </a:cxn>
              <a:cxn ang="0">
                <a:pos x="126" y="460"/>
              </a:cxn>
              <a:cxn ang="0">
                <a:pos x="126" y="436"/>
              </a:cxn>
              <a:cxn ang="0">
                <a:pos x="114" y="418"/>
              </a:cxn>
              <a:cxn ang="0">
                <a:pos x="108" y="383"/>
              </a:cxn>
              <a:cxn ang="0">
                <a:pos x="108" y="365"/>
              </a:cxn>
              <a:cxn ang="0">
                <a:pos x="102" y="359"/>
              </a:cxn>
              <a:cxn ang="0">
                <a:pos x="96" y="359"/>
              </a:cxn>
              <a:cxn ang="0">
                <a:pos x="72" y="377"/>
              </a:cxn>
              <a:cxn ang="0">
                <a:pos x="60" y="353"/>
              </a:cxn>
              <a:cxn ang="0">
                <a:pos x="60" y="341"/>
              </a:cxn>
              <a:cxn ang="0">
                <a:pos x="72" y="323"/>
              </a:cxn>
              <a:cxn ang="0">
                <a:pos x="72" y="305"/>
              </a:cxn>
              <a:cxn ang="0">
                <a:pos x="78" y="293"/>
              </a:cxn>
              <a:cxn ang="0">
                <a:pos x="90" y="257"/>
              </a:cxn>
              <a:cxn ang="0">
                <a:pos x="72" y="245"/>
              </a:cxn>
              <a:cxn ang="0">
                <a:pos x="54" y="233"/>
              </a:cxn>
              <a:cxn ang="0">
                <a:pos x="42" y="192"/>
              </a:cxn>
              <a:cxn ang="0">
                <a:pos x="18" y="162"/>
              </a:cxn>
              <a:cxn ang="0">
                <a:pos x="12" y="156"/>
              </a:cxn>
              <a:cxn ang="0">
                <a:pos x="12" y="126"/>
              </a:cxn>
              <a:cxn ang="0">
                <a:pos x="18" y="0"/>
              </a:cxn>
              <a:cxn ang="0">
                <a:pos x="299" y="48"/>
              </a:cxn>
              <a:cxn ang="0">
                <a:pos x="832" y="120"/>
              </a:cxn>
              <a:cxn ang="0">
                <a:pos x="802" y="532"/>
              </a:cxn>
            </a:cxnLst>
            <a:rect l="0" t="0" r="r" b="b"/>
            <a:pathLst>
              <a:path w="832" h="532">
                <a:moveTo>
                  <a:pt x="802" y="532"/>
                </a:moveTo>
                <a:lnTo>
                  <a:pt x="293" y="466"/>
                </a:lnTo>
                <a:lnTo>
                  <a:pt x="287" y="520"/>
                </a:lnTo>
                <a:lnTo>
                  <a:pt x="281" y="514"/>
                </a:lnTo>
                <a:lnTo>
                  <a:pt x="276" y="502"/>
                </a:lnTo>
                <a:lnTo>
                  <a:pt x="264" y="490"/>
                </a:lnTo>
                <a:lnTo>
                  <a:pt x="258" y="496"/>
                </a:lnTo>
                <a:lnTo>
                  <a:pt x="258" y="502"/>
                </a:lnTo>
                <a:lnTo>
                  <a:pt x="240" y="502"/>
                </a:lnTo>
                <a:lnTo>
                  <a:pt x="234" y="502"/>
                </a:lnTo>
                <a:lnTo>
                  <a:pt x="228" y="502"/>
                </a:lnTo>
                <a:lnTo>
                  <a:pt x="204" y="502"/>
                </a:lnTo>
                <a:lnTo>
                  <a:pt x="204" y="496"/>
                </a:lnTo>
                <a:lnTo>
                  <a:pt x="198" y="496"/>
                </a:lnTo>
                <a:lnTo>
                  <a:pt x="192" y="502"/>
                </a:lnTo>
                <a:lnTo>
                  <a:pt x="186" y="502"/>
                </a:lnTo>
                <a:lnTo>
                  <a:pt x="168" y="496"/>
                </a:lnTo>
                <a:lnTo>
                  <a:pt x="162" y="496"/>
                </a:lnTo>
                <a:lnTo>
                  <a:pt x="156" y="508"/>
                </a:lnTo>
                <a:lnTo>
                  <a:pt x="150" y="502"/>
                </a:lnTo>
                <a:lnTo>
                  <a:pt x="144" y="490"/>
                </a:lnTo>
                <a:lnTo>
                  <a:pt x="144" y="490"/>
                </a:lnTo>
                <a:lnTo>
                  <a:pt x="144" y="472"/>
                </a:lnTo>
                <a:lnTo>
                  <a:pt x="144" y="466"/>
                </a:lnTo>
                <a:lnTo>
                  <a:pt x="138" y="460"/>
                </a:lnTo>
                <a:lnTo>
                  <a:pt x="126" y="460"/>
                </a:lnTo>
                <a:lnTo>
                  <a:pt x="120" y="442"/>
                </a:lnTo>
                <a:lnTo>
                  <a:pt x="126" y="436"/>
                </a:lnTo>
                <a:lnTo>
                  <a:pt x="126" y="430"/>
                </a:lnTo>
                <a:lnTo>
                  <a:pt x="114" y="418"/>
                </a:lnTo>
                <a:lnTo>
                  <a:pt x="114" y="406"/>
                </a:lnTo>
                <a:lnTo>
                  <a:pt x="108" y="383"/>
                </a:lnTo>
                <a:lnTo>
                  <a:pt x="114" y="371"/>
                </a:lnTo>
                <a:lnTo>
                  <a:pt x="108" y="365"/>
                </a:lnTo>
                <a:lnTo>
                  <a:pt x="108" y="365"/>
                </a:lnTo>
                <a:lnTo>
                  <a:pt x="102" y="359"/>
                </a:lnTo>
                <a:lnTo>
                  <a:pt x="102" y="359"/>
                </a:lnTo>
                <a:lnTo>
                  <a:pt x="96" y="359"/>
                </a:lnTo>
                <a:lnTo>
                  <a:pt x="78" y="377"/>
                </a:lnTo>
                <a:lnTo>
                  <a:pt x="72" y="377"/>
                </a:lnTo>
                <a:lnTo>
                  <a:pt x="60" y="365"/>
                </a:lnTo>
                <a:lnTo>
                  <a:pt x="60" y="353"/>
                </a:lnTo>
                <a:lnTo>
                  <a:pt x="60" y="347"/>
                </a:lnTo>
                <a:lnTo>
                  <a:pt x="60" y="341"/>
                </a:lnTo>
                <a:lnTo>
                  <a:pt x="72" y="329"/>
                </a:lnTo>
                <a:lnTo>
                  <a:pt x="72" y="323"/>
                </a:lnTo>
                <a:lnTo>
                  <a:pt x="72" y="323"/>
                </a:lnTo>
                <a:lnTo>
                  <a:pt x="72" y="305"/>
                </a:lnTo>
                <a:lnTo>
                  <a:pt x="78" y="299"/>
                </a:lnTo>
                <a:lnTo>
                  <a:pt x="78" y="293"/>
                </a:lnTo>
                <a:lnTo>
                  <a:pt x="96" y="263"/>
                </a:lnTo>
                <a:lnTo>
                  <a:pt x="90" y="257"/>
                </a:lnTo>
                <a:lnTo>
                  <a:pt x="72" y="251"/>
                </a:lnTo>
                <a:lnTo>
                  <a:pt x="72" y="245"/>
                </a:lnTo>
                <a:lnTo>
                  <a:pt x="60" y="245"/>
                </a:lnTo>
                <a:lnTo>
                  <a:pt x="54" y="233"/>
                </a:lnTo>
                <a:lnTo>
                  <a:pt x="54" y="221"/>
                </a:lnTo>
                <a:lnTo>
                  <a:pt x="42" y="192"/>
                </a:lnTo>
                <a:lnTo>
                  <a:pt x="24" y="174"/>
                </a:lnTo>
                <a:lnTo>
                  <a:pt x="18" y="162"/>
                </a:lnTo>
                <a:lnTo>
                  <a:pt x="12" y="156"/>
                </a:lnTo>
                <a:lnTo>
                  <a:pt x="12" y="156"/>
                </a:lnTo>
                <a:lnTo>
                  <a:pt x="18" y="144"/>
                </a:lnTo>
                <a:lnTo>
                  <a:pt x="12" y="126"/>
                </a:lnTo>
                <a:lnTo>
                  <a:pt x="0" y="102"/>
                </a:lnTo>
                <a:lnTo>
                  <a:pt x="18" y="0"/>
                </a:lnTo>
                <a:lnTo>
                  <a:pt x="96" y="12"/>
                </a:lnTo>
                <a:lnTo>
                  <a:pt x="299" y="48"/>
                </a:lnTo>
                <a:lnTo>
                  <a:pt x="509" y="84"/>
                </a:lnTo>
                <a:lnTo>
                  <a:pt x="832" y="120"/>
                </a:lnTo>
                <a:lnTo>
                  <a:pt x="808" y="430"/>
                </a:lnTo>
                <a:lnTo>
                  <a:pt x="802" y="532"/>
                </a:lnTo>
                <a:lnTo>
                  <a:pt x="802" y="532"/>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84" name="WY"/>
          <p:cNvSpPr>
            <a:spLocks/>
          </p:cNvSpPr>
          <p:nvPr/>
        </p:nvSpPr>
        <p:spPr bwMode="auto">
          <a:xfrm rot="21394386">
            <a:off x="3296768" y="1893342"/>
            <a:ext cx="1353685" cy="1092588"/>
          </a:xfrm>
          <a:custGeom>
            <a:avLst/>
            <a:gdLst/>
            <a:ahLst/>
            <a:cxnLst>
              <a:cxn ang="0">
                <a:pos x="532" y="472"/>
              </a:cxn>
              <a:cxn ang="0">
                <a:pos x="550" y="263"/>
              </a:cxn>
              <a:cxn ang="0">
                <a:pos x="568" y="66"/>
              </a:cxn>
              <a:cxn ang="0">
                <a:pos x="59" y="0"/>
              </a:cxn>
              <a:cxn ang="0">
                <a:pos x="53" y="54"/>
              </a:cxn>
              <a:cxn ang="0">
                <a:pos x="18" y="305"/>
              </a:cxn>
              <a:cxn ang="0">
                <a:pos x="18" y="305"/>
              </a:cxn>
              <a:cxn ang="0">
                <a:pos x="0" y="406"/>
              </a:cxn>
              <a:cxn ang="0">
                <a:pos x="149" y="430"/>
              </a:cxn>
              <a:cxn ang="0">
                <a:pos x="532" y="472"/>
              </a:cxn>
              <a:cxn ang="0">
                <a:pos x="532" y="472"/>
              </a:cxn>
              <a:cxn ang="0">
                <a:pos x="532" y="472"/>
              </a:cxn>
            </a:cxnLst>
            <a:rect l="0" t="0" r="r" b="b"/>
            <a:pathLst>
              <a:path w="568" h="472">
                <a:moveTo>
                  <a:pt x="532" y="472"/>
                </a:moveTo>
                <a:lnTo>
                  <a:pt x="550" y="263"/>
                </a:lnTo>
                <a:lnTo>
                  <a:pt x="568" y="66"/>
                </a:lnTo>
                <a:lnTo>
                  <a:pt x="59" y="0"/>
                </a:lnTo>
                <a:lnTo>
                  <a:pt x="53" y="54"/>
                </a:lnTo>
                <a:lnTo>
                  <a:pt x="18" y="305"/>
                </a:lnTo>
                <a:lnTo>
                  <a:pt x="18" y="305"/>
                </a:lnTo>
                <a:lnTo>
                  <a:pt x="0" y="406"/>
                </a:lnTo>
                <a:lnTo>
                  <a:pt x="149" y="430"/>
                </a:lnTo>
                <a:lnTo>
                  <a:pt x="532" y="472"/>
                </a:lnTo>
                <a:lnTo>
                  <a:pt x="532" y="472"/>
                </a:lnTo>
                <a:lnTo>
                  <a:pt x="532" y="472"/>
                </a:lnTo>
                <a:close/>
              </a:path>
            </a:pathLst>
          </a:custGeom>
          <a:no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85" name="ND"/>
          <p:cNvSpPr>
            <a:spLocks/>
          </p:cNvSpPr>
          <p:nvPr/>
        </p:nvSpPr>
        <p:spPr bwMode="auto">
          <a:xfrm rot="21394386">
            <a:off x="4604687" y="1014101"/>
            <a:ext cx="1281381" cy="773248"/>
          </a:xfrm>
          <a:custGeom>
            <a:avLst/>
            <a:gdLst/>
            <a:ahLst/>
            <a:cxnLst>
              <a:cxn ang="0">
                <a:pos x="0" y="310"/>
              </a:cxn>
              <a:cxn ang="0">
                <a:pos x="24" y="0"/>
              </a:cxn>
              <a:cxn ang="0">
                <a:pos x="263" y="18"/>
              </a:cxn>
              <a:cxn ang="0">
                <a:pos x="490" y="24"/>
              </a:cxn>
              <a:cxn ang="0">
                <a:pos x="490" y="30"/>
              </a:cxn>
              <a:cxn ang="0">
                <a:pos x="502" y="54"/>
              </a:cxn>
              <a:cxn ang="0">
                <a:pos x="496" y="60"/>
              </a:cxn>
              <a:cxn ang="0">
                <a:pos x="496" y="77"/>
              </a:cxn>
              <a:cxn ang="0">
                <a:pos x="496" y="107"/>
              </a:cxn>
              <a:cxn ang="0">
                <a:pos x="502" y="137"/>
              </a:cxn>
              <a:cxn ang="0">
                <a:pos x="514" y="149"/>
              </a:cxn>
              <a:cxn ang="0">
                <a:pos x="520" y="179"/>
              </a:cxn>
              <a:cxn ang="0">
                <a:pos x="520" y="233"/>
              </a:cxn>
              <a:cxn ang="0">
                <a:pos x="520" y="239"/>
              </a:cxn>
              <a:cxn ang="0">
                <a:pos x="520" y="257"/>
              </a:cxn>
              <a:cxn ang="0">
                <a:pos x="520" y="269"/>
              </a:cxn>
              <a:cxn ang="0">
                <a:pos x="538" y="304"/>
              </a:cxn>
              <a:cxn ang="0">
                <a:pos x="532" y="316"/>
              </a:cxn>
              <a:cxn ang="0">
                <a:pos x="532" y="334"/>
              </a:cxn>
              <a:cxn ang="0">
                <a:pos x="0" y="310"/>
              </a:cxn>
              <a:cxn ang="0">
                <a:pos x="0" y="310"/>
              </a:cxn>
            </a:cxnLst>
            <a:rect l="0" t="0" r="r" b="b"/>
            <a:pathLst>
              <a:path w="538" h="334">
                <a:moveTo>
                  <a:pt x="0" y="310"/>
                </a:moveTo>
                <a:lnTo>
                  <a:pt x="24" y="0"/>
                </a:lnTo>
                <a:lnTo>
                  <a:pt x="263" y="18"/>
                </a:lnTo>
                <a:lnTo>
                  <a:pt x="490" y="24"/>
                </a:lnTo>
                <a:lnTo>
                  <a:pt x="490" y="30"/>
                </a:lnTo>
                <a:lnTo>
                  <a:pt x="502" y="54"/>
                </a:lnTo>
                <a:lnTo>
                  <a:pt x="496" y="60"/>
                </a:lnTo>
                <a:lnTo>
                  <a:pt x="496" y="77"/>
                </a:lnTo>
                <a:lnTo>
                  <a:pt x="496" y="107"/>
                </a:lnTo>
                <a:lnTo>
                  <a:pt x="502" y="137"/>
                </a:lnTo>
                <a:lnTo>
                  <a:pt x="514" y="149"/>
                </a:lnTo>
                <a:lnTo>
                  <a:pt x="520" y="179"/>
                </a:lnTo>
                <a:lnTo>
                  <a:pt x="520" y="233"/>
                </a:lnTo>
                <a:lnTo>
                  <a:pt x="520" y="239"/>
                </a:lnTo>
                <a:lnTo>
                  <a:pt x="520" y="257"/>
                </a:lnTo>
                <a:lnTo>
                  <a:pt x="520" y="269"/>
                </a:lnTo>
                <a:lnTo>
                  <a:pt x="538" y="304"/>
                </a:lnTo>
                <a:lnTo>
                  <a:pt x="532" y="316"/>
                </a:lnTo>
                <a:lnTo>
                  <a:pt x="532" y="334"/>
                </a:lnTo>
                <a:lnTo>
                  <a:pt x="0" y="310"/>
                </a:lnTo>
                <a:lnTo>
                  <a:pt x="0" y="310"/>
                </a:lnTo>
                <a:close/>
              </a:path>
            </a:pathLst>
          </a:custGeom>
          <a:no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86" name="SD"/>
          <p:cNvSpPr>
            <a:spLocks/>
          </p:cNvSpPr>
          <p:nvPr/>
        </p:nvSpPr>
        <p:spPr bwMode="auto">
          <a:xfrm rot="21394386">
            <a:off x="4592763" y="1733058"/>
            <a:ext cx="1353685" cy="883712"/>
          </a:xfrm>
          <a:custGeom>
            <a:avLst/>
            <a:gdLst/>
            <a:ahLst/>
            <a:cxnLst>
              <a:cxn ang="0">
                <a:pos x="0" y="299"/>
              </a:cxn>
              <a:cxn ang="0">
                <a:pos x="18" y="102"/>
              </a:cxn>
              <a:cxn ang="0">
                <a:pos x="24" y="0"/>
              </a:cxn>
              <a:cxn ang="0">
                <a:pos x="556" y="24"/>
              </a:cxn>
              <a:cxn ang="0">
                <a:pos x="556" y="30"/>
              </a:cxn>
              <a:cxn ang="0">
                <a:pos x="556" y="42"/>
              </a:cxn>
              <a:cxn ang="0">
                <a:pos x="538" y="54"/>
              </a:cxn>
              <a:cxn ang="0">
                <a:pos x="544" y="66"/>
              </a:cxn>
              <a:cxn ang="0">
                <a:pos x="568" y="90"/>
              </a:cxn>
              <a:cxn ang="0">
                <a:pos x="568" y="275"/>
              </a:cxn>
              <a:cxn ang="0">
                <a:pos x="562" y="275"/>
              </a:cxn>
              <a:cxn ang="0">
                <a:pos x="556" y="275"/>
              </a:cxn>
              <a:cxn ang="0">
                <a:pos x="562" y="281"/>
              </a:cxn>
              <a:cxn ang="0">
                <a:pos x="562" y="287"/>
              </a:cxn>
              <a:cxn ang="0">
                <a:pos x="562" y="299"/>
              </a:cxn>
              <a:cxn ang="0">
                <a:pos x="562" y="305"/>
              </a:cxn>
              <a:cxn ang="0">
                <a:pos x="568" y="317"/>
              </a:cxn>
              <a:cxn ang="0">
                <a:pos x="562" y="323"/>
              </a:cxn>
              <a:cxn ang="0">
                <a:pos x="562" y="335"/>
              </a:cxn>
              <a:cxn ang="0">
                <a:pos x="556" y="353"/>
              </a:cxn>
              <a:cxn ang="0">
                <a:pos x="562" y="371"/>
              </a:cxn>
              <a:cxn ang="0">
                <a:pos x="568" y="382"/>
              </a:cxn>
              <a:cxn ang="0">
                <a:pos x="568" y="382"/>
              </a:cxn>
              <a:cxn ang="0">
                <a:pos x="550" y="371"/>
              </a:cxn>
              <a:cxn ang="0">
                <a:pos x="514" y="353"/>
              </a:cxn>
              <a:cxn ang="0">
                <a:pos x="508" y="347"/>
              </a:cxn>
              <a:cxn ang="0">
                <a:pos x="496" y="347"/>
              </a:cxn>
              <a:cxn ang="0">
                <a:pos x="484" y="359"/>
              </a:cxn>
              <a:cxn ang="0">
                <a:pos x="472" y="359"/>
              </a:cxn>
              <a:cxn ang="0">
                <a:pos x="460" y="359"/>
              </a:cxn>
              <a:cxn ang="0">
                <a:pos x="454" y="341"/>
              </a:cxn>
              <a:cxn ang="0">
                <a:pos x="448" y="335"/>
              </a:cxn>
              <a:cxn ang="0">
                <a:pos x="436" y="341"/>
              </a:cxn>
              <a:cxn ang="0">
                <a:pos x="424" y="341"/>
              </a:cxn>
              <a:cxn ang="0">
                <a:pos x="412" y="323"/>
              </a:cxn>
              <a:cxn ang="0">
                <a:pos x="0" y="299"/>
              </a:cxn>
              <a:cxn ang="0">
                <a:pos x="0" y="299"/>
              </a:cxn>
            </a:cxnLst>
            <a:rect l="0" t="0" r="r" b="b"/>
            <a:pathLst>
              <a:path w="568" h="382">
                <a:moveTo>
                  <a:pt x="0" y="299"/>
                </a:moveTo>
                <a:lnTo>
                  <a:pt x="18" y="102"/>
                </a:lnTo>
                <a:lnTo>
                  <a:pt x="24" y="0"/>
                </a:lnTo>
                <a:lnTo>
                  <a:pt x="556" y="24"/>
                </a:lnTo>
                <a:lnTo>
                  <a:pt x="556" y="30"/>
                </a:lnTo>
                <a:lnTo>
                  <a:pt x="556" y="42"/>
                </a:lnTo>
                <a:lnTo>
                  <a:pt x="538" y="54"/>
                </a:lnTo>
                <a:lnTo>
                  <a:pt x="544" y="66"/>
                </a:lnTo>
                <a:lnTo>
                  <a:pt x="568" y="90"/>
                </a:lnTo>
                <a:lnTo>
                  <a:pt x="568" y="275"/>
                </a:lnTo>
                <a:lnTo>
                  <a:pt x="562" y="275"/>
                </a:lnTo>
                <a:lnTo>
                  <a:pt x="556" y="275"/>
                </a:lnTo>
                <a:lnTo>
                  <a:pt x="562" y="281"/>
                </a:lnTo>
                <a:lnTo>
                  <a:pt x="562" y="287"/>
                </a:lnTo>
                <a:lnTo>
                  <a:pt x="562" y="299"/>
                </a:lnTo>
                <a:lnTo>
                  <a:pt x="562" y="305"/>
                </a:lnTo>
                <a:lnTo>
                  <a:pt x="568" y="317"/>
                </a:lnTo>
                <a:lnTo>
                  <a:pt x="562" y="323"/>
                </a:lnTo>
                <a:lnTo>
                  <a:pt x="562" y="335"/>
                </a:lnTo>
                <a:lnTo>
                  <a:pt x="556" y="353"/>
                </a:lnTo>
                <a:lnTo>
                  <a:pt x="562" y="371"/>
                </a:lnTo>
                <a:lnTo>
                  <a:pt x="568" y="382"/>
                </a:lnTo>
                <a:lnTo>
                  <a:pt x="568" y="382"/>
                </a:lnTo>
                <a:lnTo>
                  <a:pt x="550" y="371"/>
                </a:lnTo>
                <a:lnTo>
                  <a:pt x="514" y="353"/>
                </a:lnTo>
                <a:lnTo>
                  <a:pt x="508" y="347"/>
                </a:lnTo>
                <a:lnTo>
                  <a:pt x="496" y="347"/>
                </a:lnTo>
                <a:lnTo>
                  <a:pt x="484" y="359"/>
                </a:lnTo>
                <a:lnTo>
                  <a:pt x="472" y="359"/>
                </a:lnTo>
                <a:lnTo>
                  <a:pt x="460" y="359"/>
                </a:lnTo>
                <a:lnTo>
                  <a:pt x="454" y="341"/>
                </a:lnTo>
                <a:lnTo>
                  <a:pt x="448" y="335"/>
                </a:lnTo>
                <a:lnTo>
                  <a:pt x="436" y="341"/>
                </a:lnTo>
                <a:lnTo>
                  <a:pt x="424" y="341"/>
                </a:lnTo>
                <a:lnTo>
                  <a:pt x="412" y="323"/>
                </a:lnTo>
                <a:lnTo>
                  <a:pt x="0" y="299"/>
                </a:lnTo>
                <a:lnTo>
                  <a:pt x="0" y="299"/>
                </a:lnTo>
                <a:close/>
              </a:path>
            </a:pathLst>
          </a:custGeom>
          <a:no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87" name="NE"/>
          <p:cNvSpPr>
            <a:spLocks/>
          </p:cNvSpPr>
          <p:nvPr/>
        </p:nvSpPr>
        <p:spPr bwMode="auto">
          <a:xfrm rot="21394386">
            <a:off x="4588442" y="2418138"/>
            <a:ext cx="1594698" cy="773248"/>
          </a:xfrm>
          <a:custGeom>
            <a:avLst/>
            <a:gdLst/>
            <a:ahLst/>
            <a:cxnLst>
              <a:cxn ang="0">
                <a:pos x="0" y="209"/>
              </a:cxn>
              <a:cxn ang="0">
                <a:pos x="18" y="0"/>
              </a:cxn>
              <a:cxn ang="0">
                <a:pos x="430" y="24"/>
              </a:cxn>
              <a:cxn ang="0">
                <a:pos x="442" y="42"/>
              </a:cxn>
              <a:cxn ang="0">
                <a:pos x="454" y="42"/>
              </a:cxn>
              <a:cxn ang="0">
                <a:pos x="466" y="36"/>
              </a:cxn>
              <a:cxn ang="0">
                <a:pos x="472" y="42"/>
              </a:cxn>
              <a:cxn ang="0">
                <a:pos x="478" y="60"/>
              </a:cxn>
              <a:cxn ang="0">
                <a:pos x="490" y="60"/>
              </a:cxn>
              <a:cxn ang="0">
                <a:pos x="502" y="60"/>
              </a:cxn>
              <a:cxn ang="0">
                <a:pos x="514" y="48"/>
              </a:cxn>
              <a:cxn ang="0">
                <a:pos x="526" y="48"/>
              </a:cxn>
              <a:cxn ang="0">
                <a:pos x="532" y="54"/>
              </a:cxn>
              <a:cxn ang="0">
                <a:pos x="568" y="72"/>
              </a:cxn>
              <a:cxn ang="0">
                <a:pos x="586" y="83"/>
              </a:cxn>
              <a:cxn ang="0">
                <a:pos x="586" y="95"/>
              </a:cxn>
              <a:cxn ang="0">
                <a:pos x="592" y="101"/>
              </a:cxn>
              <a:cxn ang="0">
                <a:pos x="592" y="107"/>
              </a:cxn>
              <a:cxn ang="0">
                <a:pos x="592" y="125"/>
              </a:cxn>
              <a:cxn ang="0">
                <a:pos x="598" y="131"/>
              </a:cxn>
              <a:cxn ang="0">
                <a:pos x="604" y="149"/>
              </a:cxn>
              <a:cxn ang="0">
                <a:pos x="610" y="155"/>
              </a:cxn>
              <a:cxn ang="0">
                <a:pos x="610" y="161"/>
              </a:cxn>
              <a:cxn ang="0">
                <a:pos x="610" y="173"/>
              </a:cxn>
              <a:cxn ang="0">
                <a:pos x="622" y="179"/>
              </a:cxn>
              <a:cxn ang="0">
                <a:pos x="622" y="191"/>
              </a:cxn>
              <a:cxn ang="0">
                <a:pos x="622" y="197"/>
              </a:cxn>
              <a:cxn ang="0">
                <a:pos x="622" y="215"/>
              </a:cxn>
              <a:cxn ang="0">
                <a:pos x="628" y="221"/>
              </a:cxn>
              <a:cxn ang="0">
                <a:pos x="634" y="227"/>
              </a:cxn>
              <a:cxn ang="0">
                <a:pos x="628" y="233"/>
              </a:cxn>
              <a:cxn ang="0">
                <a:pos x="628" y="245"/>
              </a:cxn>
              <a:cxn ang="0">
                <a:pos x="634" y="251"/>
              </a:cxn>
              <a:cxn ang="0">
                <a:pos x="634" y="257"/>
              </a:cxn>
              <a:cxn ang="0">
                <a:pos x="634" y="269"/>
              </a:cxn>
              <a:cxn ang="0">
                <a:pos x="640" y="275"/>
              </a:cxn>
              <a:cxn ang="0">
                <a:pos x="646" y="286"/>
              </a:cxn>
              <a:cxn ang="0">
                <a:pos x="652" y="292"/>
              </a:cxn>
              <a:cxn ang="0">
                <a:pos x="658" y="304"/>
              </a:cxn>
              <a:cxn ang="0">
                <a:pos x="664" y="316"/>
              </a:cxn>
              <a:cxn ang="0">
                <a:pos x="670" y="322"/>
              </a:cxn>
              <a:cxn ang="0">
                <a:pos x="670" y="334"/>
              </a:cxn>
              <a:cxn ang="0">
                <a:pos x="670" y="334"/>
              </a:cxn>
              <a:cxn ang="0">
                <a:pos x="149" y="322"/>
              </a:cxn>
              <a:cxn ang="0">
                <a:pos x="155" y="221"/>
              </a:cxn>
              <a:cxn ang="0">
                <a:pos x="0" y="209"/>
              </a:cxn>
              <a:cxn ang="0">
                <a:pos x="0" y="209"/>
              </a:cxn>
              <a:cxn ang="0">
                <a:pos x="0" y="209"/>
              </a:cxn>
            </a:cxnLst>
            <a:rect l="0" t="0" r="r" b="b"/>
            <a:pathLst>
              <a:path w="670" h="334">
                <a:moveTo>
                  <a:pt x="0" y="209"/>
                </a:moveTo>
                <a:lnTo>
                  <a:pt x="18" y="0"/>
                </a:lnTo>
                <a:lnTo>
                  <a:pt x="430" y="24"/>
                </a:lnTo>
                <a:lnTo>
                  <a:pt x="442" y="42"/>
                </a:lnTo>
                <a:lnTo>
                  <a:pt x="454" y="42"/>
                </a:lnTo>
                <a:lnTo>
                  <a:pt x="466" y="36"/>
                </a:lnTo>
                <a:lnTo>
                  <a:pt x="472" y="42"/>
                </a:lnTo>
                <a:lnTo>
                  <a:pt x="478" y="60"/>
                </a:lnTo>
                <a:lnTo>
                  <a:pt x="490" y="60"/>
                </a:lnTo>
                <a:lnTo>
                  <a:pt x="502" y="60"/>
                </a:lnTo>
                <a:lnTo>
                  <a:pt x="514" y="48"/>
                </a:lnTo>
                <a:lnTo>
                  <a:pt x="526" y="48"/>
                </a:lnTo>
                <a:lnTo>
                  <a:pt x="532" y="54"/>
                </a:lnTo>
                <a:lnTo>
                  <a:pt x="568" y="72"/>
                </a:lnTo>
                <a:lnTo>
                  <a:pt x="586" y="83"/>
                </a:lnTo>
                <a:lnTo>
                  <a:pt x="586" y="95"/>
                </a:lnTo>
                <a:lnTo>
                  <a:pt x="592" y="101"/>
                </a:lnTo>
                <a:lnTo>
                  <a:pt x="592" y="107"/>
                </a:lnTo>
                <a:lnTo>
                  <a:pt x="592" y="125"/>
                </a:lnTo>
                <a:lnTo>
                  <a:pt x="598" y="131"/>
                </a:lnTo>
                <a:lnTo>
                  <a:pt x="604" y="149"/>
                </a:lnTo>
                <a:lnTo>
                  <a:pt x="610" y="155"/>
                </a:lnTo>
                <a:lnTo>
                  <a:pt x="610" y="161"/>
                </a:lnTo>
                <a:lnTo>
                  <a:pt x="610" y="173"/>
                </a:lnTo>
                <a:lnTo>
                  <a:pt x="622" y="179"/>
                </a:lnTo>
                <a:lnTo>
                  <a:pt x="622" y="191"/>
                </a:lnTo>
                <a:lnTo>
                  <a:pt x="622" y="197"/>
                </a:lnTo>
                <a:lnTo>
                  <a:pt x="622" y="215"/>
                </a:lnTo>
                <a:lnTo>
                  <a:pt x="628" y="221"/>
                </a:lnTo>
                <a:lnTo>
                  <a:pt x="634" y="227"/>
                </a:lnTo>
                <a:lnTo>
                  <a:pt x="628" y="233"/>
                </a:lnTo>
                <a:lnTo>
                  <a:pt x="628" y="245"/>
                </a:lnTo>
                <a:lnTo>
                  <a:pt x="634" y="251"/>
                </a:lnTo>
                <a:lnTo>
                  <a:pt x="634" y="257"/>
                </a:lnTo>
                <a:lnTo>
                  <a:pt x="634" y="269"/>
                </a:lnTo>
                <a:lnTo>
                  <a:pt x="640" y="275"/>
                </a:lnTo>
                <a:lnTo>
                  <a:pt x="646" y="286"/>
                </a:lnTo>
                <a:lnTo>
                  <a:pt x="652" y="292"/>
                </a:lnTo>
                <a:lnTo>
                  <a:pt x="658" y="304"/>
                </a:lnTo>
                <a:lnTo>
                  <a:pt x="664" y="316"/>
                </a:lnTo>
                <a:lnTo>
                  <a:pt x="670" y="322"/>
                </a:lnTo>
                <a:lnTo>
                  <a:pt x="670" y="334"/>
                </a:lnTo>
                <a:lnTo>
                  <a:pt x="670" y="334"/>
                </a:lnTo>
                <a:lnTo>
                  <a:pt x="149" y="322"/>
                </a:lnTo>
                <a:lnTo>
                  <a:pt x="155" y="221"/>
                </a:lnTo>
                <a:lnTo>
                  <a:pt x="0" y="209"/>
                </a:lnTo>
                <a:lnTo>
                  <a:pt x="0" y="209"/>
                </a:lnTo>
                <a:lnTo>
                  <a:pt x="0" y="209"/>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88" name="KS"/>
          <p:cNvSpPr>
            <a:spLocks/>
          </p:cNvSpPr>
          <p:nvPr/>
        </p:nvSpPr>
        <p:spPr bwMode="auto">
          <a:xfrm rot="21394386">
            <a:off x="4943107" y="3148454"/>
            <a:ext cx="1423981" cy="747137"/>
          </a:xfrm>
          <a:custGeom>
            <a:avLst/>
            <a:gdLst/>
            <a:ahLst/>
            <a:cxnLst>
              <a:cxn ang="0">
                <a:pos x="18" y="0"/>
              </a:cxn>
              <a:cxn ang="0">
                <a:pos x="539" y="12"/>
              </a:cxn>
              <a:cxn ang="0">
                <a:pos x="575" y="42"/>
              </a:cxn>
              <a:cxn ang="0">
                <a:pos x="563" y="54"/>
              </a:cxn>
              <a:cxn ang="0">
                <a:pos x="563" y="66"/>
              </a:cxn>
              <a:cxn ang="0">
                <a:pos x="563" y="72"/>
              </a:cxn>
              <a:cxn ang="0">
                <a:pos x="575" y="78"/>
              </a:cxn>
              <a:cxn ang="0">
                <a:pos x="581" y="96"/>
              </a:cxn>
              <a:cxn ang="0">
                <a:pos x="587" y="96"/>
              </a:cxn>
              <a:cxn ang="0">
                <a:pos x="593" y="102"/>
              </a:cxn>
              <a:cxn ang="0">
                <a:pos x="598" y="102"/>
              </a:cxn>
              <a:cxn ang="0">
                <a:pos x="598" y="323"/>
              </a:cxn>
              <a:cxn ang="0">
                <a:pos x="0" y="311"/>
              </a:cxn>
              <a:cxn ang="0">
                <a:pos x="18" y="0"/>
              </a:cxn>
              <a:cxn ang="0">
                <a:pos x="18" y="0"/>
              </a:cxn>
            </a:cxnLst>
            <a:rect l="0" t="0" r="r" b="b"/>
            <a:pathLst>
              <a:path w="598" h="323">
                <a:moveTo>
                  <a:pt x="18" y="0"/>
                </a:moveTo>
                <a:lnTo>
                  <a:pt x="539" y="12"/>
                </a:lnTo>
                <a:lnTo>
                  <a:pt x="575" y="42"/>
                </a:lnTo>
                <a:lnTo>
                  <a:pt x="563" y="54"/>
                </a:lnTo>
                <a:lnTo>
                  <a:pt x="563" y="66"/>
                </a:lnTo>
                <a:lnTo>
                  <a:pt x="563" y="72"/>
                </a:lnTo>
                <a:lnTo>
                  <a:pt x="575" y="78"/>
                </a:lnTo>
                <a:lnTo>
                  <a:pt x="581" y="96"/>
                </a:lnTo>
                <a:lnTo>
                  <a:pt x="587" y="96"/>
                </a:lnTo>
                <a:lnTo>
                  <a:pt x="593" y="102"/>
                </a:lnTo>
                <a:lnTo>
                  <a:pt x="598" y="102"/>
                </a:lnTo>
                <a:lnTo>
                  <a:pt x="598" y="323"/>
                </a:lnTo>
                <a:lnTo>
                  <a:pt x="0" y="311"/>
                </a:lnTo>
                <a:lnTo>
                  <a:pt x="18" y="0"/>
                </a:lnTo>
                <a:lnTo>
                  <a:pt x="18" y="0"/>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89" name="OK"/>
          <p:cNvSpPr>
            <a:spLocks/>
          </p:cNvSpPr>
          <p:nvPr/>
        </p:nvSpPr>
        <p:spPr bwMode="auto">
          <a:xfrm rot="21394386">
            <a:off x="4791436" y="3856629"/>
            <a:ext cx="1664994" cy="843542"/>
          </a:xfrm>
          <a:custGeom>
            <a:avLst/>
            <a:gdLst/>
            <a:ahLst/>
            <a:cxnLst>
              <a:cxn ang="0">
                <a:pos x="83" y="6"/>
              </a:cxn>
              <a:cxn ang="0">
                <a:pos x="0" y="54"/>
              </a:cxn>
              <a:cxn ang="0">
                <a:pos x="239" y="268"/>
              </a:cxn>
              <a:cxn ang="0">
                <a:pos x="251" y="268"/>
              </a:cxn>
              <a:cxn ang="0">
                <a:pos x="269" y="286"/>
              </a:cxn>
              <a:cxn ang="0">
                <a:pos x="293" y="280"/>
              </a:cxn>
              <a:cxn ang="0">
                <a:pos x="305" y="292"/>
              </a:cxn>
              <a:cxn ang="0">
                <a:pos x="305" y="304"/>
              </a:cxn>
              <a:cxn ang="0">
                <a:pos x="329" y="310"/>
              </a:cxn>
              <a:cxn ang="0">
                <a:pos x="347" y="316"/>
              </a:cxn>
              <a:cxn ang="0">
                <a:pos x="353" y="310"/>
              </a:cxn>
              <a:cxn ang="0">
                <a:pos x="365" y="322"/>
              </a:cxn>
              <a:cxn ang="0">
                <a:pos x="394" y="316"/>
              </a:cxn>
              <a:cxn ang="0">
                <a:pos x="400" y="328"/>
              </a:cxn>
              <a:cxn ang="0">
                <a:pos x="406" y="340"/>
              </a:cxn>
              <a:cxn ang="0">
                <a:pos x="424" y="334"/>
              </a:cxn>
              <a:cxn ang="0">
                <a:pos x="454" y="346"/>
              </a:cxn>
              <a:cxn ang="0">
                <a:pos x="466" y="340"/>
              </a:cxn>
              <a:cxn ang="0">
                <a:pos x="472" y="346"/>
              </a:cxn>
              <a:cxn ang="0">
                <a:pos x="472" y="358"/>
              </a:cxn>
              <a:cxn ang="0">
                <a:pos x="478" y="352"/>
              </a:cxn>
              <a:cxn ang="0">
                <a:pos x="496" y="340"/>
              </a:cxn>
              <a:cxn ang="0">
                <a:pos x="496" y="346"/>
              </a:cxn>
              <a:cxn ang="0">
                <a:pos x="514" y="346"/>
              </a:cxn>
              <a:cxn ang="0">
                <a:pos x="520" y="346"/>
              </a:cxn>
              <a:cxn ang="0">
                <a:pos x="520" y="346"/>
              </a:cxn>
              <a:cxn ang="0">
                <a:pos x="544" y="364"/>
              </a:cxn>
              <a:cxn ang="0">
                <a:pos x="562" y="346"/>
              </a:cxn>
              <a:cxn ang="0">
                <a:pos x="598" y="340"/>
              </a:cxn>
              <a:cxn ang="0">
                <a:pos x="610" y="340"/>
              </a:cxn>
              <a:cxn ang="0">
                <a:pos x="640" y="340"/>
              </a:cxn>
              <a:cxn ang="0">
                <a:pos x="681" y="358"/>
              </a:cxn>
              <a:cxn ang="0">
                <a:pos x="693" y="364"/>
              </a:cxn>
              <a:cxn ang="0">
                <a:pos x="699" y="185"/>
              </a:cxn>
              <a:cxn ang="0">
                <a:pos x="681" y="18"/>
              </a:cxn>
            </a:cxnLst>
            <a:rect l="0" t="0" r="r" b="b"/>
            <a:pathLst>
              <a:path w="699" h="364">
                <a:moveTo>
                  <a:pt x="681" y="18"/>
                </a:moveTo>
                <a:lnTo>
                  <a:pt x="83" y="6"/>
                </a:lnTo>
                <a:lnTo>
                  <a:pt x="0" y="0"/>
                </a:lnTo>
                <a:lnTo>
                  <a:pt x="0" y="54"/>
                </a:lnTo>
                <a:lnTo>
                  <a:pt x="245" y="65"/>
                </a:lnTo>
                <a:lnTo>
                  <a:pt x="239" y="268"/>
                </a:lnTo>
                <a:lnTo>
                  <a:pt x="245" y="268"/>
                </a:lnTo>
                <a:lnTo>
                  <a:pt x="251" y="268"/>
                </a:lnTo>
                <a:lnTo>
                  <a:pt x="263" y="286"/>
                </a:lnTo>
                <a:lnTo>
                  <a:pt x="269" y="286"/>
                </a:lnTo>
                <a:lnTo>
                  <a:pt x="287" y="286"/>
                </a:lnTo>
                <a:lnTo>
                  <a:pt x="293" y="280"/>
                </a:lnTo>
                <a:lnTo>
                  <a:pt x="299" y="286"/>
                </a:lnTo>
                <a:lnTo>
                  <a:pt x="305" y="292"/>
                </a:lnTo>
                <a:lnTo>
                  <a:pt x="305" y="298"/>
                </a:lnTo>
                <a:lnTo>
                  <a:pt x="305" y="304"/>
                </a:lnTo>
                <a:lnTo>
                  <a:pt x="311" y="304"/>
                </a:lnTo>
                <a:lnTo>
                  <a:pt x="329" y="310"/>
                </a:lnTo>
                <a:lnTo>
                  <a:pt x="341" y="316"/>
                </a:lnTo>
                <a:lnTo>
                  <a:pt x="347" y="316"/>
                </a:lnTo>
                <a:lnTo>
                  <a:pt x="347" y="310"/>
                </a:lnTo>
                <a:lnTo>
                  <a:pt x="353" y="310"/>
                </a:lnTo>
                <a:lnTo>
                  <a:pt x="359" y="316"/>
                </a:lnTo>
                <a:lnTo>
                  <a:pt x="365" y="322"/>
                </a:lnTo>
                <a:lnTo>
                  <a:pt x="371" y="316"/>
                </a:lnTo>
                <a:lnTo>
                  <a:pt x="394" y="316"/>
                </a:lnTo>
                <a:lnTo>
                  <a:pt x="394" y="322"/>
                </a:lnTo>
                <a:lnTo>
                  <a:pt x="400" y="328"/>
                </a:lnTo>
                <a:lnTo>
                  <a:pt x="406" y="334"/>
                </a:lnTo>
                <a:lnTo>
                  <a:pt x="406" y="340"/>
                </a:lnTo>
                <a:lnTo>
                  <a:pt x="424" y="346"/>
                </a:lnTo>
                <a:lnTo>
                  <a:pt x="424" y="334"/>
                </a:lnTo>
                <a:lnTo>
                  <a:pt x="430" y="334"/>
                </a:lnTo>
                <a:lnTo>
                  <a:pt x="454" y="346"/>
                </a:lnTo>
                <a:lnTo>
                  <a:pt x="454" y="346"/>
                </a:lnTo>
                <a:lnTo>
                  <a:pt x="466" y="340"/>
                </a:lnTo>
                <a:lnTo>
                  <a:pt x="472" y="340"/>
                </a:lnTo>
                <a:lnTo>
                  <a:pt x="472" y="346"/>
                </a:lnTo>
                <a:lnTo>
                  <a:pt x="472" y="352"/>
                </a:lnTo>
                <a:lnTo>
                  <a:pt x="472" y="358"/>
                </a:lnTo>
                <a:lnTo>
                  <a:pt x="478" y="358"/>
                </a:lnTo>
                <a:lnTo>
                  <a:pt x="478" y="352"/>
                </a:lnTo>
                <a:lnTo>
                  <a:pt x="484" y="340"/>
                </a:lnTo>
                <a:lnTo>
                  <a:pt x="496" y="340"/>
                </a:lnTo>
                <a:lnTo>
                  <a:pt x="496" y="340"/>
                </a:lnTo>
                <a:lnTo>
                  <a:pt x="496" y="346"/>
                </a:lnTo>
                <a:lnTo>
                  <a:pt x="508" y="346"/>
                </a:lnTo>
                <a:lnTo>
                  <a:pt x="514" y="346"/>
                </a:lnTo>
                <a:lnTo>
                  <a:pt x="514" y="346"/>
                </a:lnTo>
                <a:lnTo>
                  <a:pt x="520" y="346"/>
                </a:lnTo>
                <a:lnTo>
                  <a:pt x="520" y="346"/>
                </a:lnTo>
                <a:lnTo>
                  <a:pt x="520" y="346"/>
                </a:lnTo>
                <a:lnTo>
                  <a:pt x="532" y="352"/>
                </a:lnTo>
                <a:lnTo>
                  <a:pt x="544" y="364"/>
                </a:lnTo>
                <a:lnTo>
                  <a:pt x="556" y="352"/>
                </a:lnTo>
                <a:lnTo>
                  <a:pt x="562" y="346"/>
                </a:lnTo>
                <a:lnTo>
                  <a:pt x="580" y="346"/>
                </a:lnTo>
                <a:lnTo>
                  <a:pt x="598" y="340"/>
                </a:lnTo>
                <a:lnTo>
                  <a:pt x="604" y="340"/>
                </a:lnTo>
                <a:lnTo>
                  <a:pt x="610" y="340"/>
                </a:lnTo>
                <a:lnTo>
                  <a:pt x="628" y="340"/>
                </a:lnTo>
                <a:lnTo>
                  <a:pt x="640" y="340"/>
                </a:lnTo>
                <a:lnTo>
                  <a:pt x="640" y="334"/>
                </a:lnTo>
                <a:lnTo>
                  <a:pt x="681" y="358"/>
                </a:lnTo>
                <a:lnTo>
                  <a:pt x="687" y="358"/>
                </a:lnTo>
                <a:lnTo>
                  <a:pt x="693" y="364"/>
                </a:lnTo>
                <a:lnTo>
                  <a:pt x="699" y="364"/>
                </a:lnTo>
                <a:lnTo>
                  <a:pt x="699" y="185"/>
                </a:lnTo>
                <a:lnTo>
                  <a:pt x="681" y="71"/>
                </a:lnTo>
                <a:lnTo>
                  <a:pt x="681" y="18"/>
                </a:lnTo>
                <a:lnTo>
                  <a:pt x="681" y="18"/>
                </a:lnTo>
                <a:close/>
              </a:path>
            </a:pathLst>
          </a:custGeom>
          <a:no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90" name="IN"/>
          <p:cNvSpPr>
            <a:spLocks/>
          </p:cNvSpPr>
          <p:nvPr/>
        </p:nvSpPr>
        <p:spPr bwMode="auto">
          <a:xfrm rot="21394386">
            <a:off x="7595570" y="2501924"/>
            <a:ext cx="584456" cy="1010244"/>
          </a:xfrm>
          <a:custGeom>
            <a:avLst/>
            <a:gdLst/>
            <a:ahLst/>
            <a:cxnLst>
              <a:cxn ang="0">
                <a:pos x="6" y="30"/>
              </a:cxn>
              <a:cxn ang="0">
                <a:pos x="30" y="275"/>
              </a:cxn>
              <a:cxn ang="0">
                <a:pos x="24" y="275"/>
              </a:cxn>
              <a:cxn ang="0">
                <a:pos x="24" y="287"/>
              </a:cxn>
              <a:cxn ang="0">
                <a:pos x="24" y="299"/>
              </a:cxn>
              <a:cxn ang="0">
                <a:pos x="30" y="317"/>
              </a:cxn>
              <a:cxn ang="0">
                <a:pos x="36" y="341"/>
              </a:cxn>
              <a:cxn ang="0">
                <a:pos x="24" y="359"/>
              </a:cxn>
              <a:cxn ang="0">
                <a:pos x="24" y="365"/>
              </a:cxn>
              <a:cxn ang="0">
                <a:pos x="18" y="382"/>
              </a:cxn>
              <a:cxn ang="0">
                <a:pos x="6" y="394"/>
              </a:cxn>
              <a:cxn ang="0">
                <a:pos x="6" y="406"/>
              </a:cxn>
              <a:cxn ang="0">
                <a:pos x="0" y="424"/>
              </a:cxn>
              <a:cxn ang="0">
                <a:pos x="0" y="430"/>
              </a:cxn>
              <a:cxn ang="0">
                <a:pos x="0" y="436"/>
              </a:cxn>
              <a:cxn ang="0">
                <a:pos x="0" y="436"/>
              </a:cxn>
              <a:cxn ang="0">
                <a:pos x="6" y="436"/>
              </a:cxn>
              <a:cxn ang="0">
                <a:pos x="12" y="430"/>
              </a:cxn>
              <a:cxn ang="0">
                <a:pos x="12" y="430"/>
              </a:cxn>
              <a:cxn ang="0">
                <a:pos x="18" y="424"/>
              </a:cxn>
              <a:cxn ang="0">
                <a:pos x="30" y="424"/>
              </a:cxn>
              <a:cxn ang="0">
                <a:pos x="48" y="418"/>
              </a:cxn>
              <a:cxn ang="0">
                <a:pos x="72" y="430"/>
              </a:cxn>
              <a:cxn ang="0">
                <a:pos x="78" y="430"/>
              </a:cxn>
              <a:cxn ang="0">
                <a:pos x="83" y="430"/>
              </a:cxn>
              <a:cxn ang="0">
                <a:pos x="83" y="412"/>
              </a:cxn>
              <a:cxn ang="0">
                <a:pos x="101" y="406"/>
              </a:cxn>
              <a:cxn ang="0">
                <a:pos x="107" y="418"/>
              </a:cxn>
              <a:cxn ang="0">
                <a:pos x="113" y="418"/>
              </a:cxn>
              <a:cxn ang="0">
                <a:pos x="119" y="412"/>
              </a:cxn>
              <a:cxn ang="0">
                <a:pos x="125" y="394"/>
              </a:cxn>
              <a:cxn ang="0">
                <a:pos x="131" y="388"/>
              </a:cxn>
              <a:cxn ang="0">
                <a:pos x="137" y="388"/>
              </a:cxn>
              <a:cxn ang="0">
                <a:pos x="143" y="400"/>
              </a:cxn>
              <a:cxn ang="0">
                <a:pos x="167" y="400"/>
              </a:cxn>
              <a:cxn ang="0">
                <a:pos x="173" y="382"/>
              </a:cxn>
              <a:cxn ang="0">
                <a:pos x="203" y="341"/>
              </a:cxn>
              <a:cxn ang="0">
                <a:pos x="203" y="323"/>
              </a:cxn>
              <a:cxn ang="0">
                <a:pos x="209" y="317"/>
              </a:cxn>
              <a:cxn ang="0">
                <a:pos x="221" y="323"/>
              </a:cxn>
              <a:cxn ang="0">
                <a:pos x="233" y="311"/>
              </a:cxn>
              <a:cxn ang="0">
                <a:pos x="245" y="311"/>
              </a:cxn>
              <a:cxn ang="0">
                <a:pos x="245" y="305"/>
              </a:cxn>
              <a:cxn ang="0">
                <a:pos x="239" y="287"/>
              </a:cxn>
              <a:cxn ang="0">
                <a:pos x="245" y="281"/>
              </a:cxn>
              <a:cxn ang="0">
                <a:pos x="245" y="275"/>
              </a:cxn>
              <a:cxn ang="0">
                <a:pos x="215" y="6"/>
              </a:cxn>
              <a:cxn ang="0">
                <a:pos x="215" y="0"/>
              </a:cxn>
              <a:cxn ang="0">
                <a:pos x="54" y="24"/>
              </a:cxn>
              <a:cxn ang="0">
                <a:pos x="54" y="24"/>
              </a:cxn>
              <a:cxn ang="0">
                <a:pos x="42" y="30"/>
              </a:cxn>
              <a:cxn ang="0">
                <a:pos x="30" y="36"/>
              </a:cxn>
              <a:cxn ang="0">
                <a:pos x="18" y="36"/>
              </a:cxn>
              <a:cxn ang="0">
                <a:pos x="6" y="30"/>
              </a:cxn>
              <a:cxn ang="0">
                <a:pos x="6" y="30"/>
              </a:cxn>
            </a:cxnLst>
            <a:rect l="0" t="0" r="r" b="b"/>
            <a:pathLst>
              <a:path w="245" h="436">
                <a:moveTo>
                  <a:pt x="6" y="30"/>
                </a:moveTo>
                <a:lnTo>
                  <a:pt x="30" y="275"/>
                </a:lnTo>
                <a:lnTo>
                  <a:pt x="24" y="275"/>
                </a:lnTo>
                <a:lnTo>
                  <a:pt x="24" y="287"/>
                </a:lnTo>
                <a:lnTo>
                  <a:pt x="24" y="299"/>
                </a:lnTo>
                <a:lnTo>
                  <a:pt x="30" y="317"/>
                </a:lnTo>
                <a:lnTo>
                  <a:pt x="36" y="341"/>
                </a:lnTo>
                <a:lnTo>
                  <a:pt x="24" y="359"/>
                </a:lnTo>
                <a:lnTo>
                  <a:pt x="24" y="365"/>
                </a:lnTo>
                <a:lnTo>
                  <a:pt x="18" y="382"/>
                </a:lnTo>
                <a:lnTo>
                  <a:pt x="6" y="394"/>
                </a:lnTo>
                <a:lnTo>
                  <a:pt x="6" y="406"/>
                </a:lnTo>
                <a:lnTo>
                  <a:pt x="0" y="424"/>
                </a:lnTo>
                <a:lnTo>
                  <a:pt x="0" y="430"/>
                </a:lnTo>
                <a:lnTo>
                  <a:pt x="0" y="436"/>
                </a:lnTo>
                <a:lnTo>
                  <a:pt x="0" y="436"/>
                </a:lnTo>
                <a:lnTo>
                  <a:pt x="6" y="436"/>
                </a:lnTo>
                <a:lnTo>
                  <a:pt x="12" y="430"/>
                </a:lnTo>
                <a:lnTo>
                  <a:pt x="12" y="430"/>
                </a:lnTo>
                <a:lnTo>
                  <a:pt x="18" y="424"/>
                </a:lnTo>
                <a:lnTo>
                  <a:pt x="30" y="424"/>
                </a:lnTo>
                <a:lnTo>
                  <a:pt x="48" y="418"/>
                </a:lnTo>
                <a:lnTo>
                  <a:pt x="72" y="430"/>
                </a:lnTo>
                <a:lnTo>
                  <a:pt x="78" y="430"/>
                </a:lnTo>
                <a:lnTo>
                  <a:pt x="83" y="430"/>
                </a:lnTo>
                <a:lnTo>
                  <a:pt x="83" y="412"/>
                </a:lnTo>
                <a:lnTo>
                  <a:pt x="101" y="406"/>
                </a:lnTo>
                <a:lnTo>
                  <a:pt x="107" y="418"/>
                </a:lnTo>
                <a:lnTo>
                  <a:pt x="113" y="418"/>
                </a:lnTo>
                <a:lnTo>
                  <a:pt x="119" y="412"/>
                </a:lnTo>
                <a:lnTo>
                  <a:pt x="125" y="394"/>
                </a:lnTo>
                <a:lnTo>
                  <a:pt x="131" y="388"/>
                </a:lnTo>
                <a:lnTo>
                  <a:pt x="137" y="388"/>
                </a:lnTo>
                <a:lnTo>
                  <a:pt x="143" y="400"/>
                </a:lnTo>
                <a:lnTo>
                  <a:pt x="167" y="400"/>
                </a:lnTo>
                <a:lnTo>
                  <a:pt x="173" y="382"/>
                </a:lnTo>
                <a:lnTo>
                  <a:pt x="203" y="341"/>
                </a:lnTo>
                <a:lnTo>
                  <a:pt x="203" y="323"/>
                </a:lnTo>
                <a:lnTo>
                  <a:pt x="209" y="317"/>
                </a:lnTo>
                <a:lnTo>
                  <a:pt x="221" y="323"/>
                </a:lnTo>
                <a:lnTo>
                  <a:pt x="233" y="311"/>
                </a:lnTo>
                <a:lnTo>
                  <a:pt x="245" y="311"/>
                </a:lnTo>
                <a:lnTo>
                  <a:pt x="245" y="305"/>
                </a:lnTo>
                <a:lnTo>
                  <a:pt x="239" y="287"/>
                </a:lnTo>
                <a:lnTo>
                  <a:pt x="245" y="281"/>
                </a:lnTo>
                <a:lnTo>
                  <a:pt x="245" y="275"/>
                </a:lnTo>
                <a:lnTo>
                  <a:pt x="215" y="6"/>
                </a:lnTo>
                <a:lnTo>
                  <a:pt x="215" y="0"/>
                </a:lnTo>
                <a:lnTo>
                  <a:pt x="54" y="24"/>
                </a:lnTo>
                <a:lnTo>
                  <a:pt x="54" y="24"/>
                </a:lnTo>
                <a:lnTo>
                  <a:pt x="42" y="30"/>
                </a:lnTo>
                <a:lnTo>
                  <a:pt x="30" y="36"/>
                </a:lnTo>
                <a:lnTo>
                  <a:pt x="18" y="36"/>
                </a:lnTo>
                <a:lnTo>
                  <a:pt x="6" y="30"/>
                </a:lnTo>
                <a:lnTo>
                  <a:pt x="6" y="30"/>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91" name="KY"/>
          <p:cNvSpPr>
            <a:spLocks/>
          </p:cNvSpPr>
          <p:nvPr/>
        </p:nvSpPr>
        <p:spPr bwMode="auto">
          <a:xfrm rot="21394386">
            <a:off x="7367127" y="3127945"/>
            <a:ext cx="1425990" cy="704960"/>
          </a:xfrm>
          <a:custGeom>
            <a:avLst/>
            <a:gdLst/>
            <a:ahLst/>
            <a:cxnLst>
              <a:cxn ang="0">
                <a:pos x="120" y="293"/>
              </a:cxn>
              <a:cxn ang="0">
                <a:pos x="120" y="281"/>
              </a:cxn>
              <a:cxn ang="0">
                <a:pos x="138" y="281"/>
              </a:cxn>
              <a:cxn ang="0">
                <a:pos x="479" y="245"/>
              </a:cxn>
              <a:cxn ang="0">
                <a:pos x="514" y="227"/>
              </a:cxn>
              <a:cxn ang="0">
                <a:pos x="538" y="209"/>
              </a:cxn>
              <a:cxn ang="0">
                <a:pos x="538" y="197"/>
              </a:cxn>
              <a:cxn ang="0">
                <a:pos x="550" y="179"/>
              </a:cxn>
              <a:cxn ang="0">
                <a:pos x="598" y="137"/>
              </a:cxn>
              <a:cxn ang="0">
                <a:pos x="592" y="131"/>
              </a:cxn>
              <a:cxn ang="0">
                <a:pos x="586" y="125"/>
              </a:cxn>
              <a:cxn ang="0">
                <a:pos x="574" y="119"/>
              </a:cxn>
              <a:cxn ang="0">
                <a:pos x="568" y="119"/>
              </a:cxn>
              <a:cxn ang="0">
                <a:pos x="544" y="84"/>
              </a:cxn>
              <a:cxn ang="0">
                <a:pos x="538" y="66"/>
              </a:cxn>
              <a:cxn ang="0">
                <a:pos x="538" y="48"/>
              </a:cxn>
              <a:cxn ang="0">
                <a:pos x="526" y="36"/>
              </a:cxn>
              <a:cxn ang="0">
                <a:pos x="508" y="24"/>
              </a:cxn>
              <a:cxn ang="0">
                <a:pos x="496" y="24"/>
              </a:cxn>
              <a:cxn ang="0">
                <a:pos x="491" y="30"/>
              </a:cxn>
              <a:cxn ang="0">
                <a:pos x="473" y="36"/>
              </a:cxn>
              <a:cxn ang="0">
                <a:pos x="455" y="30"/>
              </a:cxn>
              <a:cxn ang="0">
                <a:pos x="431" y="30"/>
              </a:cxn>
              <a:cxn ang="0">
                <a:pos x="401" y="24"/>
              </a:cxn>
              <a:cxn ang="0">
                <a:pos x="383" y="0"/>
              </a:cxn>
              <a:cxn ang="0">
                <a:pos x="365" y="0"/>
              </a:cxn>
              <a:cxn ang="0">
                <a:pos x="353" y="0"/>
              </a:cxn>
              <a:cxn ang="0">
                <a:pos x="347" y="12"/>
              </a:cxn>
              <a:cxn ang="0">
                <a:pos x="353" y="36"/>
              </a:cxn>
              <a:cxn ang="0">
                <a:pos x="329" y="48"/>
              </a:cxn>
              <a:cxn ang="0">
                <a:pos x="311" y="48"/>
              </a:cxn>
              <a:cxn ang="0">
                <a:pos x="281" y="107"/>
              </a:cxn>
              <a:cxn ang="0">
                <a:pos x="251" y="125"/>
              </a:cxn>
              <a:cxn ang="0">
                <a:pos x="239" y="113"/>
              </a:cxn>
              <a:cxn ang="0">
                <a:pos x="227" y="137"/>
              </a:cxn>
              <a:cxn ang="0">
                <a:pos x="215" y="143"/>
              </a:cxn>
              <a:cxn ang="0">
                <a:pos x="191" y="137"/>
              </a:cxn>
              <a:cxn ang="0">
                <a:pos x="186" y="155"/>
              </a:cxn>
              <a:cxn ang="0">
                <a:pos x="156" y="143"/>
              </a:cxn>
              <a:cxn ang="0">
                <a:pos x="126" y="149"/>
              </a:cxn>
              <a:cxn ang="0">
                <a:pos x="120" y="155"/>
              </a:cxn>
              <a:cxn ang="0">
                <a:pos x="108" y="161"/>
              </a:cxn>
              <a:cxn ang="0">
                <a:pos x="108" y="161"/>
              </a:cxn>
              <a:cxn ang="0">
                <a:pos x="108" y="173"/>
              </a:cxn>
              <a:cxn ang="0">
                <a:pos x="102" y="179"/>
              </a:cxn>
              <a:cxn ang="0">
                <a:pos x="108" y="191"/>
              </a:cxn>
              <a:cxn ang="0">
                <a:pos x="78" y="203"/>
              </a:cxn>
              <a:cxn ang="0">
                <a:pos x="84" y="233"/>
              </a:cxn>
              <a:cxn ang="0">
                <a:pos x="60" y="233"/>
              </a:cxn>
              <a:cxn ang="0">
                <a:pos x="36" y="227"/>
              </a:cxn>
              <a:cxn ang="0">
                <a:pos x="24" y="251"/>
              </a:cxn>
              <a:cxn ang="0">
                <a:pos x="30" y="251"/>
              </a:cxn>
              <a:cxn ang="0">
                <a:pos x="36" y="263"/>
              </a:cxn>
              <a:cxn ang="0">
                <a:pos x="24" y="293"/>
              </a:cxn>
              <a:cxn ang="0">
                <a:pos x="6" y="299"/>
              </a:cxn>
              <a:cxn ang="0">
                <a:pos x="0" y="305"/>
              </a:cxn>
            </a:cxnLst>
            <a:rect l="0" t="0" r="r" b="b"/>
            <a:pathLst>
              <a:path w="598" h="305">
                <a:moveTo>
                  <a:pt x="0" y="305"/>
                </a:moveTo>
                <a:lnTo>
                  <a:pt x="120" y="293"/>
                </a:lnTo>
                <a:lnTo>
                  <a:pt x="120" y="287"/>
                </a:lnTo>
                <a:lnTo>
                  <a:pt x="120" y="281"/>
                </a:lnTo>
                <a:lnTo>
                  <a:pt x="132" y="275"/>
                </a:lnTo>
                <a:lnTo>
                  <a:pt x="138" y="281"/>
                </a:lnTo>
                <a:lnTo>
                  <a:pt x="473" y="251"/>
                </a:lnTo>
                <a:lnTo>
                  <a:pt x="479" y="245"/>
                </a:lnTo>
                <a:lnTo>
                  <a:pt x="485" y="239"/>
                </a:lnTo>
                <a:lnTo>
                  <a:pt x="514" y="227"/>
                </a:lnTo>
                <a:lnTo>
                  <a:pt x="520" y="221"/>
                </a:lnTo>
                <a:lnTo>
                  <a:pt x="538" y="209"/>
                </a:lnTo>
                <a:lnTo>
                  <a:pt x="538" y="197"/>
                </a:lnTo>
                <a:lnTo>
                  <a:pt x="538" y="197"/>
                </a:lnTo>
                <a:lnTo>
                  <a:pt x="544" y="191"/>
                </a:lnTo>
                <a:lnTo>
                  <a:pt x="550" y="179"/>
                </a:lnTo>
                <a:lnTo>
                  <a:pt x="556" y="173"/>
                </a:lnTo>
                <a:lnTo>
                  <a:pt x="598" y="137"/>
                </a:lnTo>
                <a:lnTo>
                  <a:pt x="598" y="131"/>
                </a:lnTo>
                <a:lnTo>
                  <a:pt x="592" y="131"/>
                </a:lnTo>
                <a:lnTo>
                  <a:pt x="586" y="125"/>
                </a:lnTo>
                <a:lnTo>
                  <a:pt x="586" y="125"/>
                </a:lnTo>
                <a:lnTo>
                  <a:pt x="586" y="125"/>
                </a:lnTo>
                <a:lnTo>
                  <a:pt x="574" y="119"/>
                </a:lnTo>
                <a:lnTo>
                  <a:pt x="574" y="119"/>
                </a:lnTo>
                <a:lnTo>
                  <a:pt x="568" y="119"/>
                </a:lnTo>
                <a:lnTo>
                  <a:pt x="562" y="102"/>
                </a:lnTo>
                <a:lnTo>
                  <a:pt x="544" y="84"/>
                </a:lnTo>
                <a:lnTo>
                  <a:pt x="538" y="78"/>
                </a:lnTo>
                <a:lnTo>
                  <a:pt x="538" y="66"/>
                </a:lnTo>
                <a:lnTo>
                  <a:pt x="538" y="60"/>
                </a:lnTo>
                <a:lnTo>
                  <a:pt x="538" y="48"/>
                </a:lnTo>
                <a:lnTo>
                  <a:pt x="538" y="42"/>
                </a:lnTo>
                <a:lnTo>
                  <a:pt x="526" y="36"/>
                </a:lnTo>
                <a:lnTo>
                  <a:pt x="520" y="36"/>
                </a:lnTo>
                <a:lnTo>
                  <a:pt x="508" y="24"/>
                </a:lnTo>
                <a:lnTo>
                  <a:pt x="508" y="18"/>
                </a:lnTo>
                <a:lnTo>
                  <a:pt x="496" y="24"/>
                </a:lnTo>
                <a:lnTo>
                  <a:pt x="496" y="30"/>
                </a:lnTo>
                <a:lnTo>
                  <a:pt x="491" y="30"/>
                </a:lnTo>
                <a:lnTo>
                  <a:pt x="485" y="36"/>
                </a:lnTo>
                <a:lnTo>
                  <a:pt x="473" y="36"/>
                </a:lnTo>
                <a:lnTo>
                  <a:pt x="461" y="30"/>
                </a:lnTo>
                <a:lnTo>
                  <a:pt x="455" y="30"/>
                </a:lnTo>
                <a:lnTo>
                  <a:pt x="449" y="42"/>
                </a:lnTo>
                <a:lnTo>
                  <a:pt x="431" y="30"/>
                </a:lnTo>
                <a:lnTo>
                  <a:pt x="413" y="30"/>
                </a:lnTo>
                <a:lnTo>
                  <a:pt x="401" y="24"/>
                </a:lnTo>
                <a:lnTo>
                  <a:pt x="395" y="12"/>
                </a:lnTo>
                <a:lnTo>
                  <a:pt x="383" y="0"/>
                </a:lnTo>
                <a:lnTo>
                  <a:pt x="371" y="0"/>
                </a:lnTo>
                <a:lnTo>
                  <a:pt x="365" y="0"/>
                </a:lnTo>
                <a:lnTo>
                  <a:pt x="359" y="0"/>
                </a:lnTo>
                <a:lnTo>
                  <a:pt x="353" y="0"/>
                </a:lnTo>
                <a:lnTo>
                  <a:pt x="353" y="6"/>
                </a:lnTo>
                <a:lnTo>
                  <a:pt x="347" y="12"/>
                </a:lnTo>
                <a:lnTo>
                  <a:pt x="353" y="30"/>
                </a:lnTo>
                <a:lnTo>
                  <a:pt x="353" y="36"/>
                </a:lnTo>
                <a:lnTo>
                  <a:pt x="341" y="36"/>
                </a:lnTo>
                <a:lnTo>
                  <a:pt x="329" y="48"/>
                </a:lnTo>
                <a:lnTo>
                  <a:pt x="317" y="42"/>
                </a:lnTo>
                <a:lnTo>
                  <a:pt x="311" y="48"/>
                </a:lnTo>
                <a:lnTo>
                  <a:pt x="311" y="66"/>
                </a:lnTo>
                <a:lnTo>
                  <a:pt x="281" y="107"/>
                </a:lnTo>
                <a:lnTo>
                  <a:pt x="275" y="125"/>
                </a:lnTo>
                <a:lnTo>
                  <a:pt x="251" y="125"/>
                </a:lnTo>
                <a:lnTo>
                  <a:pt x="245" y="113"/>
                </a:lnTo>
                <a:lnTo>
                  <a:pt x="239" y="113"/>
                </a:lnTo>
                <a:lnTo>
                  <a:pt x="233" y="119"/>
                </a:lnTo>
                <a:lnTo>
                  <a:pt x="227" y="137"/>
                </a:lnTo>
                <a:lnTo>
                  <a:pt x="221" y="143"/>
                </a:lnTo>
                <a:lnTo>
                  <a:pt x="215" y="143"/>
                </a:lnTo>
                <a:lnTo>
                  <a:pt x="209" y="131"/>
                </a:lnTo>
                <a:lnTo>
                  <a:pt x="191" y="137"/>
                </a:lnTo>
                <a:lnTo>
                  <a:pt x="191" y="155"/>
                </a:lnTo>
                <a:lnTo>
                  <a:pt x="186" y="155"/>
                </a:lnTo>
                <a:lnTo>
                  <a:pt x="180" y="155"/>
                </a:lnTo>
                <a:lnTo>
                  <a:pt x="156" y="143"/>
                </a:lnTo>
                <a:lnTo>
                  <a:pt x="138" y="149"/>
                </a:lnTo>
                <a:lnTo>
                  <a:pt x="126" y="149"/>
                </a:lnTo>
                <a:lnTo>
                  <a:pt x="120" y="155"/>
                </a:lnTo>
                <a:lnTo>
                  <a:pt x="120" y="155"/>
                </a:lnTo>
                <a:lnTo>
                  <a:pt x="114" y="161"/>
                </a:lnTo>
                <a:lnTo>
                  <a:pt x="108" y="161"/>
                </a:lnTo>
                <a:lnTo>
                  <a:pt x="108" y="161"/>
                </a:lnTo>
                <a:lnTo>
                  <a:pt x="108" y="161"/>
                </a:lnTo>
                <a:lnTo>
                  <a:pt x="108" y="167"/>
                </a:lnTo>
                <a:lnTo>
                  <a:pt x="108" y="173"/>
                </a:lnTo>
                <a:lnTo>
                  <a:pt x="102" y="179"/>
                </a:lnTo>
                <a:lnTo>
                  <a:pt x="102" y="179"/>
                </a:lnTo>
                <a:lnTo>
                  <a:pt x="114" y="191"/>
                </a:lnTo>
                <a:lnTo>
                  <a:pt x="108" y="191"/>
                </a:lnTo>
                <a:lnTo>
                  <a:pt x="84" y="197"/>
                </a:lnTo>
                <a:lnTo>
                  <a:pt x="78" y="203"/>
                </a:lnTo>
                <a:lnTo>
                  <a:pt x="78" y="215"/>
                </a:lnTo>
                <a:lnTo>
                  <a:pt x="84" y="233"/>
                </a:lnTo>
                <a:lnTo>
                  <a:pt x="72" y="239"/>
                </a:lnTo>
                <a:lnTo>
                  <a:pt x="60" y="233"/>
                </a:lnTo>
                <a:lnTo>
                  <a:pt x="54" y="227"/>
                </a:lnTo>
                <a:lnTo>
                  <a:pt x="36" y="227"/>
                </a:lnTo>
                <a:lnTo>
                  <a:pt x="30" y="233"/>
                </a:lnTo>
                <a:lnTo>
                  <a:pt x="24" y="251"/>
                </a:lnTo>
                <a:lnTo>
                  <a:pt x="24" y="251"/>
                </a:lnTo>
                <a:lnTo>
                  <a:pt x="30" y="251"/>
                </a:lnTo>
                <a:lnTo>
                  <a:pt x="30" y="257"/>
                </a:lnTo>
                <a:lnTo>
                  <a:pt x="36" y="263"/>
                </a:lnTo>
                <a:lnTo>
                  <a:pt x="30" y="293"/>
                </a:lnTo>
                <a:lnTo>
                  <a:pt x="24" y="293"/>
                </a:lnTo>
                <a:lnTo>
                  <a:pt x="18" y="293"/>
                </a:lnTo>
                <a:lnTo>
                  <a:pt x="6" y="299"/>
                </a:lnTo>
                <a:lnTo>
                  <a:pt x="0" y="305"/>
                </a:lnTo>
                <a:lnTo>
                  <a:pt x="0" y="305"/>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92" name="MS"/>
          <p:cNvSpPr>
            <a:spLocks/>
          </p:cNvSpPr>
          <p:nvPr/>
        </p:nvSpPr>
        <p:spPr bwMode="auto">
          <a:xfrm rot="21394386">
            <a:off x="7104491" y="4204540"/>
            <a:ext cx="682868" cy="1158867"/>
          </a:xfrm>
          <a:custGeom>
            <a:avLst/>
            <a:gdLst/>
            <a:ahLst/>
            <a:cxnLst>
              <a:cxn ang="0">
                <a:pos x="263" y="0"/>
              </a:cxn>
              <a:cxn ang="0">
                <a:pos x="95" y="12"/>
              </a:cxn>
              <a:cxn ang="0">
                <a:pos x="89" y="18"/>
              </a:cxn>
              <a:cxn ang="0">
                <a:pos x="77" y="36"/>
              </a:cxn>
              <a:cxn ang="0">
                <a:pos x="71" y="54"/>
              </a:cxn>
              <a:cxn ang="0">
                <a:pos x="71" y="65"/>
              </a:cxn>
              <a:cxn ang="0">
                <a:pos x="71" y="77"/>
              </a:cxn>
              <a:cxn ang="0">
                <a:pos x="53" y="83"/>
              </a:cxn>
              <a:cxn ang="0">
                <a:pos x="41" y="101"/>
              </a:cxn>
              <a:cxn ang="0">
                <a:pos x="41" y="107"/>
              </a:cxn>
              <a:cxn ang="0">
                <a:pos x="41" y="119"/>
              </a:cxn>
              <a:cxn ang="0">
                <a:pos x="29" y="125"/>
              </a:cxn>
              <a:cxn ang="0">
                <a:pos x="29" y="137"/>
              </a:cxn>
              <a:cxn ang="0">
                <a:pos x="29" y="149"/>
              </a:cxn>
              <a:cxn ang="0">
                <a:pos x="18" y="167"/>
              </a:cxn>
              <a:cxn ang="0">
                <a:pos x="24" y="179"/>
              </a:cxn>
              <a:cxn ang="0">
                <a:pos x="29" y="191"/>
              </a:cxn>
              <a:cxn ang="0">
                <a:pos x="29" y="197"/>
              </a:cxn>
              <a:cxn ang="0">
                <a:pos x="35" y="203"/>
              </a:cxn>
              <a:cxn ang="0">
                <a:pos x="35" y="209"/>
              </a:cxn>
              <a:cxn ang="0">
                <a:pos x="29" y="209"/>
              </a:cxn>
              <a:cxn ang="0">
                <a:pos x="29" y="221"/>
              </a:cxn>
              <a:cxn ang="0">
                <a:pos x="29" y="227"/>
              </a:cxn>
              <a:cxn ang="0">
                <a:pos x="29" y="233"/>
              </a:cxn>
              <a:cxn ang="0">
                <a:pos x="35" y="251"/>
              </a:cxn>
              <a:cxn ang="0">
                <a:pos x="41" y="274"/>
              </a:cxn>
              <a:cxn ang="0">
                <a:pos x="47" y="286"/>
              </a:cxn>
              <a:cxn ang="0">
                <a:pos x="47" y="286"/>
              </a:cxn>
              <a:cxn ang="0">
                <a:pos x="53" y="298"/>
              </a:cxn>
              <a:cxn ang="0">
                <a:pos x="41" y="304"/>
              </a:cxn>
              <a:cxn ang="0">
                <a:pos x="35" y="310"/>
              </a:cxn>
              <a:cxn ang="0">
                <a:pos x="29" y="328"/>
              </a:cxn>
              <a:cxn ang="0">
                <a:pos x="18" y="358"/>
              </a:cxn>
              <a:cxn ang="0">
                <a:pos x="0" y="400"/>
              </a:cxn>
              <a:cxn ang="0">
                <a:pos x="0" y="430"/>
              </a:cxn>
              <a:cxn ang="0">
                <a:pos x="161" y="424"/>
              </a:cxn>
              <a:cxn ang="0">
                <a:pos x="161" y="430"/>
              </a:cxn>
              <a:cxn ang="0">
                <a:pos x="161" y="442"/>
              </a:cxn>
              <a:cxn ang="0">
                <a:pos x="161" y="466"/>
              </a:cxn>
              <a:cxn ang="0">
                <a:pos x="179" y="483"/>
              </a:cxn>
              <a:cxn ang="0">
                <a:pos x="179" y="501"/>
              </a:cxn>
              <a:cxn ang="0">
                <a:pos x="191" y="501"/>
              </a:cxn>
              <a:cxn ang="0">
                <a:pos x="209" y="489"/>
              </a:cxn>
              <a:cxn ang="0">
                <a:pos x="251" y="477"/>
              </a:cxn>
              <a:cxn ang="0">
                <a:pos x="257" y="477"/>
              </a:cxn>
              <a:cxn ang="0">
                <a:pos x="275" y="477"/>
              </a:cxn>
              <a:cxn ang="0">
                <a:pos x="275" y="477"/>
              </a:cxn>
              <a:cxn ang="0">
                <a:pos x="281" y="483"/>
              </a:cxn>
              <a:cxn ang="0">
                <a:pos x="287" y="477"/>
              </a:cxn>
              <a:cxn ang="0">
                <a:pos x="269" y="328"/>
              </a:cxn>
              <a:cxn ang="0">
                <a:pos x="269" y="316"/>
              </a:cxn>
              <a:cxn ang="0">
                <a:pos x="275" y="12"/>
              </a:cxn>
              <a:cxn ang="0">
                <a:pos x="263" y="0"/>
              </a:cxn>
              <a:cxn ang="0">
                <a:pos x="263" y="0"/>
              </a:cxn>
            </a:cxnLst>
            <a:rect l="0" t="0" r="r" b="b"/>
            <a:pathLst>
              <a:path w="287" h="501">
                <a:moveTo>
                  <a:pt x="263" y="0"/>
                </a:moveTo>
                <a:lnTo>
                  <a:pt x="95" y="12"/>
                </a:lnTo>
                <a:lnTo>
                  <a:pt x="89" y="18"/>
                </a:lnTo>
                <a:lnTo>
                  <a:pt x="77" y="36"/>
                </a:lnTo>
                <a:lnTo>
                  <a:pt x="71" y="54"/>
                </a:lnTo>
                <a:lnTo>
                  <a:pt x="71" y="65"/>
                </a:lnTo>
                <a:lnTo>
                  <a:pt x="71" y="77"/>
                </a:lnTo>
                <a:lnTo>
                  <a:pt x="53" y="83"/>
                </a:lnTo>
                <a:lnTo>
                  <a:pt x="41" y="101"/>
                </a:lnTo>
                <a:lnTo>
                  <a:pt x="41" y="107"/>
                </a:lnTo>
                <a:lnTo>
                  <a:pt x="41" y="119"/>
                </a:lnTo>
                <a:lnTo>
                  <a:pt x="29" y="125"/>
                </a:lnTo>
                <a:lnTo>
                  <a:pt x="29" y="137"/>
                </a:lnTo>
                <a:lnTo>
                  <a:pt x="29" y="149"/>
                </a:lnTo>
                <a:lnTo>
                  <a:pt x="18" y="167"/>
                </a:lnTo>
                <a:lnTo>
                  <a:pt x="24" y="179"/>
                </a:lnTo>
                <a:lnTo>
                  <a:pt x="29" y="191"/>
                </a:lnTo>
                <a:lnTo>
                  <a:pt x="29" y="197"/>
                </a:lnTo>
                <a:lnTo>
                  <a:pt x="35" y="203"/>
                </a:lnTo>
                <a:lnTo>
                  <a:pt x="35" y="209"/>
                </a:lnTo>
                <a:lnTo>
                  <a:pt x="29" y="209"/>
                </a:lnTo>
                <a:lnTo>
                  <a:pt x="29" y="221"/>
                </a:lnTo>
                <a:lnTo>
                  <a:pt x="29" y="227"/>
                </a:lnTo>
                <a:lnTo>
                  <a:pt x="29" y="233"/>
                </a:lnTo>
                <a:lnTo>
                  <a:pt x="35" y="251"/>
                </a:lnTo>
                <a:lnTo>
                  <a:pt x="41" y="274"/>
                </a:lnTo>
                <a:lnTo>
                  <a:pt x="47" y="286"/>
                </a:lnTo>
                <a:lnTo>
                  <a:pt x="47" y="286"/>
                </a:lnTo>
                <a:lnTo>
                  <a:pt x="53" y="298"/>
                </a:lnTo>
                <a:lnTo>
                  <a:pt x="41" y="304"/>
                </a:lnTo>
                <a:lnTo>
                  <a:pt x="35" y="310"/>
                </a:lnTo>
                <a:lnTo>
                  <a:pt x="29" y="328"/>
                </a:lnTo>
                <a:lnTo>
                  <a:pt x="18" y="358"/>
                </a:lnTo>
                <a:lnTo>
                  <a:pt x="0" y="400"/>
                </a:lnTo>
                <a:lnTo>
                  <a:pt x="0" y="430"/>
                </a:lnTo>
                <a:lnTo>
                  <a:pt x="161" y="424"/>
                </a:lnTo>
                <a:lnTo>
                  <a:pt x="161" y="430"/>
                </a:lnTo>
                <a:lnTo>
                  <a:pt x="161" y="442"/>
                </a:lnTo>
                <a:lnTo>
                  <a:pt x="161" y="466"/>
                </a:lnTo>
                <a:lnTo>
                  <a:pt x="179" y="483"/>
                </a:lnTo>
                <a:lnTo>
                  <a:pt x="179" y="501"/>
                </a:lnTo>
                <a:lnTo>
                  <a:pt x="191" y="501"/>
                </a:lnTo>
                <a:lnTo>
                  <a:pt x="209" y="489"/>
                </a:lnTo>
                <a:lnTo>
                  <a:pt x="251" y="477"/>
                </a:lnTo>
                <a:lnTo>
                  <a:pt x="257" y="477"/>
                </a:lnTo>
                <a:lnTo>
                  <a:pt x="275" y="477"/>
                </a:lnTo>
                <a:lnTo>
                  <a:pt x="275" y="477"/>
                </a:lnTo>
                <a:lnTo>
                  <a:pt x="281" y="483"/>
                </a:lnTo>
                <a:lnTo>
                  <a:pt x="287" y="477"/>
                </a:lnTo>
                <a:lnTo>
                  <a:pt x="269" y="328"/>
                </a:lnTo>
                <a:lnTo>
                  <a:pt x="269" y="316"/>
                </a:lnTo>
                <a:lnTo>
                  <a:pt x="275" y="12"/>
                </a:lnTo>
                <a:lnTo>
                  <a:pt x="263" y="0"/>
                </a:lnTo>
                <a:lnTo>
                  <a:pt x="263" y="0"/>
                </a:lnTo>
                <a:close/>
              </a:path>
            </a:pathLst>
          </a:custGeom>
          <a:no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93" name="AL"/>
          <p:cNvSpPr>
            <a:spLocks/>
          </p:cNvSpPr>
          <p:nvPr/>
        </p:nvSpPr>
        <p:spPr bwMode="auto">
          <a:xfrm rot="21394386">
            <a:off x="7727475" y="4122818"/>
            <a:ext cx="755171" cy="1160875"/>
          </a:xfrm>
          <a:custGeom>
            <a:avLst/>
            <a:gdLst/>
            <a:ahLst/>
            <a:cxnLst>
              <a:cxn ang="0">
                <a:pos x="0" y="18"/>
              </a:cxn>
              <a:cxn ang="0">
                <a:pos x="12" y="30"/>
              </a:cxn>
              <a:cxn ang="0">
                <a:pos x="6" y="334"/>
              </a:cxn>
              <a:cxn ang="0">
                <a:pos x="6" y="346"/>
              </a:cxn>
              <a:cxn ang="0">
                <a:pos x="24" y="495"/>
              </a:cxn>
              <a:cxn ang="0">
                <a:pos x="30" y="495"/>
              </a:cxn>
              <a:cxn ang="0">
                <a:pos x="30" y="489"/>
              </a:cxn>
              <a:cxn ang="0">
                <a:pos x="48" y="495"/>
              </a:cxn>
              <a:cxn ang="0">
                <a:pos x="48" y="489"/>
              </a:cxn>
              <a:cxn ang="0">
                <a:pos x="54" y="472"/>
              </a:cxn>
              <a:cxn ang="0">
                <a:pos x="60" y="454"/>
              </a:cxn>
              <a:cxn ang="0">
                <a:pos x="66" y="472"/>
              </a:cxn>
              <a:cxn ang="0">
                <a:pos x="66" y="472"/>
              </a:cxn>
              <a:cxn ang="0">
                <a:pos x="71" y="484"/>
              </a:cxn>
              <a:cxn ang="0">
                <a:pos x="77" y="501"/>
              </a:cxn>
              <a:cxn ang="0">
                <a:pos x="89" y="501"/>
              </a:cxn>
              <a:cxn ang="0">
                <a:pos x="95" y="501"/>
              </a:cxn>
              <a:cxn ang="0">
                <a:pos x="107" y="489"/>
              </a:cxn>
              <a:cxn ang="0">
                <a:pos x="107" y="489"/>
              </a:cxn>
              <a:cxn ang="0">
                <a:pos x="113" y="484"/>
              </a:cxn>
              <a:cxn ang="0">
                <a:pos x="113" y="484"/>
              </a:cxn>
              <a:cxn ang="0">
                <a:pos x="113" y="478"/>
              </a:cxn>
              <a:cxn ang="0">
                <a:pos x="107" y="478"/>
              </a:cxn>
              <a:cxn ang="0">
                <a:pos x="107" y="472"/>
              </a:cxn>
              <a:cxn ang="0">
                <a:pos x="107" y="466"/>
              </a:cxn>
              <a:cxn ang="0">
                <a:pos x="107" y="460"/>
              </a:cxn>
              <a:cxn ang="0">
                <a:pos x="101" y="454"/>
              </a:cxn>
              <a:cxn ang="0">
                <a:pos x="101" y="454"/>
              </a:cxn>
              <a:cxn ang="0">
                <a:pos x="95" y="454"/>
              </a:cxn>
              <a:cxn ang="0">
                <a:pos x="89" y="442"/>
              </a:cxn>
              <a:cxn ang="0">
                <a:pos x="89" y="436"/>
              </a:cxn>
              <a:cxn ang="0">
                <a:pos x="89" y="430"/>
              </a:cxn>
              <a:cxn ang="0">
                <a:pos x="89" y="430"/>
              </a:cxn>
              <a:cxn ang="0">
                <a:pos x="89" y="424"/>
              </a:cxn>
              <a:cxn ang="0">
                <a:pos x="317" y="406"/>
              </a:cxn>
              <a:cxn ang="0">
                <a:pos x="317" y="394"/>
              </a:cxn>
              <a:cxn ang="0">
                <a:pos x="305" y="382"/>
              </a:cxn>
              <a:cxn ang="0">
                <a:pos x="305" y="352"/>
              </a:cxn>
              <a:cxn ang="0">
                <a:pos x="293" y="334"/>
              </a:cxn>
              <a:cxn ang="0">
                <a:pos x="293" y="316"/>
              </a:cxn>
              <a:cxn ang="0">
                <a:pos x="299" y="298"/>
              </a:cxn>
              <a:cxn ang="0">
                <a:pos x="299" y="286"/>
              </a:cxn>
              <a:cxn ang="0">
                <a:pos x="305" y="275"/>
              </a:cxn>
              <a:cxn ang="0">
                <a:pos x="311" y="275"/>
              </a:cxn>
              <a:cxn ang="0">
                <a:pos x="299" y="263"/>
              </a:cxn>
              <a:cxn ang="0">
                <a:pos x="305" y="257"/>
              </a:cxn>
              <a:cxn ang="0">
                <a:pos x="299" y="251"/>
              </a:cxn>
              <a:cxn ang="0">
                <a:pos x="293" y="245"/>
              </a:cxn>
              <a:cxn ang="0">
                <a:pos x="287" y="239"/>
              </a:cxn>
              <a:cxn ang="0">
                <a:pos x="281" y="221"/>
              </a:cxn>
              <a:cxn ang="0">
                <a:pos x="275" y="215"/>
              </a:cxn>
              <a:cxn ang="0">
                <a:pos x="215" y="0"/>
              </a:cxn>
              <a:cxn ang="0">
                <a:pos x="0" y="18"/>
              </a:cxn>
              <a:cxn ang="0">
                <a:pos x="0" y="18"/>
              </a:cxn>
            </a:cxnLst>
            <a:rect l="0" t="0" r="r" b="b"/>
            <a:pathLst>
              <a:path w="317" h="501">
                <a:moveTo>
                  <a:pt x="0" y="18"/>
                </a:moveTo>
                <a:lnTo>
                  <a:pt x="12" y="30"/>
                </a:lnTo>
                <a:lnTo>
                  <a:pt x="6" y="334"/>
                </a:lnTo>
                <a:lnTo>
                  <a:pt x="6" y="346"/>
                </a:lnTo>
                <a:lnTo>
                  <a:pt x="24" y="495"/>
                </a:lnTo>
                <a:lnTo>
                  <a:pt x="30" y="495"/>
                </a:lnTo>
                <a:lnTo>
                  <a:pt x="30" y="489"/>
                </a:lnTo>
                <a:lnTo>
                  <a:pt x="48" y="495"/>
                </a:lnTo>
                <a:lnTo>
                  <a:pt x="48" y="489"/>
                </a:lnTo>
                <a:lnTo>
                  <a:pt x="54" y="472"/>
                </a:lnTo>
                <a:lnTo>
                  <a:pt x="60" y="454"/>
                </a:lnTo>
                <a:lnTo>
                  <a:pt x="66" y="472"/>
                </a:lnTo>
                <a:lnTo>
                  <a:pt x="66" y="472"/>
                </a:lnTo>
                <a:lnTo>
                  <a:pt x="71" y="484"/>
                </a:lnTo>
                <a:lnTo>
                  <a:pt x="77" y="501"/>
                </a:lnTo>
                <a:lnTo>
                  <a:pt x="89" y="501"/>
                </a:lnTo>
                <a:lnTo>
                  <a:pt x="95" y="501"/>
                </a:lnTo>
                <a:lnTo>
                  <a:pt x="107" y="489"/>
                </a:lnTo>
                <a:lnTo>
                  <a:pt x="107" y="489"/>
                </a:lnTo>
                <a:lnTo>
                  <a:pt x="113" y="484"/>
                </a:lnTo>
                <a:lnTo>
                  <a:pt x="113" y="484"/>
                </a:lnTo>
                <a:lnTo>
                  <a:pt x="113" y="478"/>
                </a:lnTo>
                <a:lnTo>
                  <a:pt x="107" y="478"/>
                </a:lnTo>
                <a:lnTo>
                  <a:pt x="107" y="472"/>
                </a:lnTo>
                <a:lnTo>
                  <a:pt x="107" y="466"/>
                </a:lnTo>
                <a:lnTo>
                  <a:pt x="107" y="460"/>
                </a:lnTo>
                <a:lnTo>
                  <a:pt x="101" y="454"/>
                </a:lnTo>
                <a:lnTo>
                  <a:pt x="101" y="454"/>
                </a:lnTo>
                <a:lnTo>
                  <a:pt x="95" y="454"/>
                </a:lnTo>
                <a:lnTo>
                  <a:pt x="89" y="442"/>
                </a:lnTo>
                <a:lnTo>
                  <a:pt x="89" y="436"/>
                </a:lnTo>
                <a:lnTo>
                  <a:pt x="89" y="430"/>
                </a:lnTo>
                <a:lnTo>
                  <a:pt x="89" y="430"/>
                </a:lnTo>
                <a:lnTo>
                  <a:pt x="89" y="424"/>
                </a:lnTo>
                <a:lnTo>
                  <a:pt x="317" y="406"/>
                </a:lnTo>
                <a:lnTo>
                  <a:pt x="317" y="394"/>
                </a:lnTo>
                <a:lnTo>
                  <a:pt x="305" y="382"/>
                </a:lnTo>
                <a:lnTo>
                  <a:pt x="305" y="352"/>
                </a:lnTo>
                <a:lnTo>
                  <a:pt x="293" y="334"/>
                </a:lnTo>
                <a:lnTo>
                  <a:pt x="293" y="316"/>
                </a:lnTo>
                <a:lnTo>
                  <a:pt x="299" y="298"/>
                </a:lnTo>
                <a:lnTo>
                  <a:pt x="299" y="286"/>
                </a:lnTo>
                <a:lnTo>
                  <a:pt x="305" y="275"/>
                </a:lnTo>
                <a:lnTo>
                  <a:pt x="311" y="275"/>
                </a:lnTo>
                <a:lnTo>
                  <a:pt x="299" y="263"/>
                </a:lnTo>
                <a:lnTo>
                  <a:pt x="305" y="257"/>
                </a:lnTo>
                <a:lnTo>
                  <a:pt x="299" y="251"/>
                </a:lnTo>
                <a:lnTo>
                  <a:pt x="293" y="245"/>
                </a:lnTo>
                <a:lnTo>
                  <a:pt x="287" y="239"/>
                </a:lnTo>
                <a:lnTo>
                  <a:pt x="281" y="221"/>
                </a:lnTo>
                <a:lnTo>
                  <a:pt x="275" y="215"/>
                </a:lnTo>
                <a:lnTo>
                  <a:pt x="215" y="0"/>
                </a:lnTo>
                <a:lnTo>
                  <a:pt x="0" y="18"/>
                </a:lnTo>
                <a:lnTo>
                  <a:pt x="0" y="18"/>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94" name="VA"/>
          <p:cNvSpPr>
            <a:spLocks/>
          </p:cNvSpPr>
          <p:nvPr/>
        </p:nvSpPr>
        <p:spPr bwMode="auto">
          <a:xfrm rot="21394386">
            <a:off x="8493887" y="2797393"/>
            <a:ext cx="1480218" cy="827474"/>
          </a:xfrm>
          <a:custGeom>
            <a:avLst/>
            <a:gdLst/>
            <a:ahLst/>
            <a:cxnLst>
              <a:cxn ang="0">
                <a:pos x="197" y="334"/>
              </a:cxn>
              <a:cxn ang="0">
                <a:pos x="161" y="340"/>
              </a:cxn>
              <a:cxn ang="0">
                <a:pos x="137" y="340"/>
              </a:cxn>
              <a:cxn ang="0">
                <a:pos x="35" y="340"/>
              </a:cxn>
              <a:cxn ang="0">
                <a:pos x="59" y="310"/>
              </a:cxn>
              <a:cxn ang="0">
                <a:pos x="71" y="292"/>
              </a:cxn>
              <a:cxn ang="0">
                <a:pos x="119" y="244"/>
              </a:cxn>
              <a:cxn ang="0">
                <a:pos x="131" y="268"/>
              </a:cxn>
              <a:cxn ang="0">
                <a:pos x="167" y="268"/>
              </a:cxn>
              <a:cxn ang="0">
                <a:pos x="185" y="262"/>
              </a:cxn>
              <a:cxn ang="0">
                <a:pos x="215" y="256"/>
              </a:cxn>
              <a:cxn ang="0">
                <a:pos x="221" y="244"/>
              </a:cxn>
              <a:cxn ang="0">
                <a:pos x="257" y="215"/>
              </a:cxn>
              <a:cxn ang="0">
                <a:pos x="269" y="173"/>
              </a:cxn>
              <a:cxn ang="0">
                <a:pos x="299" y="113"/>
              </a:cxn>
              <a:cxn ang="0">
                <a:pos x="317" y="119"/>
              </a:cxn>
              <a:cxn ang="0">
                <a:pos x="334" y="71"/>
              </a:cxn>
              <a:cxn ang="0">
                <a:pos x="358" y="59"/>
              </a:cxn>
              <a:cxn ang="0">
                <a:pos x="370" y="35"/>
              </a:cxn>
              <a:cxn ang="0">
                <a:pos x="370" y="6"/>
              </a:cxn>
              <a:cxn ang="0">
                <a:pos x="412" y="23"/>
              </a:cxn>
              <a:cxn ang="0">
                <a:pos x="424" y="6"/>
              </a:cxn>
              <a:cxn ang="0">
                <a:pos x="448" y="12"/>
              </a:cxn>
              <a:cxn ang="0">
                <a:pos x="466" y="29"/>
              </a:cxn>
              <a:cxn ang="0">
                <a:pos x="490" y="47"/>
              </a:cxn>
              <a:cxn ang="0">
                <a:pos x="472" y="89"/>
              </a:cxn>
              <a:cxn ang="0">
                <a:pos x="496" y="89"/>
              </a:cxn>
              <a:cxn ang="0">
                <a:pos x="514" y="107"/>
              </a:cxn>
              <a:cxn ang="0">
                <a:pos x="526" y="107"/>
              </a:cxn>
              <a:cxn ang="0">
                <a:pos x="562" y="125"/>
              </a:cxn>
              <a:cxn ang="0">
                <a:pos x="562" y="137"/>
              </a:cxn>
              <a:cxn ang="0">
                <a:pos x="562" y="155"/>
              </a:cxn>
              <a:cxn ang="0">
                <a:pos x="580" y="173"/>
              </a:cxn>
              <a:cxn ang="0">
                <a:pos x="562" y="179"/>
              </a:cxn>
              <a:cxn ang="0">
                <a:pos x="568" y="191"/>
              </a:cxn>
              <a:cxn ang="0">
                <a:pos x="562" y="197"/>
              </a:cxn>
              <a:cxn ang="0">
                <a:pos x="574" y="203"/>
              </a:cxn>
              <a:cxn ang="0">
                <a:pos x="574" y="220"/>
              </a:cxn>
              <a:cxn ang="0">
                <a:pos x="556" y="220"/>
              </a:cxn>
              <a:cxn ang="0">
                <a:pos x="580" y="226"/>
              </a:cxn>
              <a:cxn ang="0">
                <a:pos x="610" y="220"/>
              </a:cxn>
              <a:cxn ang="0">
                <a:pos x="616" y="256"/>
              </a:cxn>
              <a:cxn ang="0">
                <a:pos x="616" y="262"/>
              </a:cxn>
            </a:cxnLst>
            <a:rect l="0" t="0" r="r" b="b"/>
            <a:pathLst>
              <a:path w="621" h="358">
                <a:moveTo>
                  <a:pt x="616" y="262"/>
                </a:moveTo>
                <a:lnTo>
                  <a:pt x="412" y="298"/>
                </a:lnTo>
                <a:lnTo>
                  <a:pt x="197" y="334"/>
                </a:lnTo>
                <a:lnTo>
                  <a:pt x="191" y="334"/>
                </a:lnTo>
                <a:lnTo>
                  <a:pt x="179" y="334"/>
                </a:lnTo>
                <a:lnTo>
                  <a:pt x="161" y="340"/>
                </a:lnTo>
                <a:lnTo>
                  <a:pt x="161" y="334"/>
                </a:lnTo>
                <a:lnTo>
                  <a:pt x="137" y="340"/>
                </a:lnTo>
                <a:lnTo>
                  <a:pt x="137" y="340"/>
                </a:lnTo>
                <a:lnTo>
                  <a:pt x="0" y="358"/>
                </a:lnTo>
                <a:lnTo>
                  <a:pt x="6" y="352"/>
                </a:lnTo>
                <a:lnTo>
                  <a:pt x="35" y="340"/>
                </a:lnTo>
                <a:lnTo>
                  <a:pt x="41" y="334"/>
                </a:lnTo>
                <a:lnTo>
                  <a:pt x="59" y="322"/>
                </a:lnTo>
                <a:lnTo>
                  <a:pt x="59" y="310"/>
                </a:lnTo>
                <a:lnTo>
                  <a:pt x="59" y="310"/>
                </a:lnTo>
                <a:lnTo>
                  <a:pt x="65" y="304"/>
                </a:lnTo>
                <a:lnTo>
                  <a:pt x="71" y="292"/>
                </a:lnTo>
                <a:lnTo>
                  <a:pt x="77" y="286"/>
                </a:lnTo>
                <a:lnTo>
                  <a:pt x="119" y="250"/>
                </a:lnTo>
                <a:lnTo>
                  <a:pt x="119" y="244"/>
                </a:lnTo>
                <a:lnTo>
                  <a:pt x="125" y="244"/>
                </a:lnTo>
                <a:lnTo>
                  <a:pt x="119" y="256"/>
                </a:lnTo>
                <a:lnTo>
                  <a:pt x="131" y="268"/>
                </a:lnTo>
                <a:lnTo>
                  <a:pt x="149" y="274"/>
                </a:lnTo>
                <a:lnTo>
                  <a:pt x="161" y="274"/>
                </a:lnTo>
                <a:lnTo>
                  <a:pt x="167" y="268"/>
                </a:lnTo>
                <a:lnTo>
                  <a:pt x="167" y="262"/>
                </a:lnTo>
                <a:lnTo>
                  <a:pt x="179" y="256"/>
                </a:lnTo>
                <a:lnTo>
                  <a:pt x="185" y="262"/>
                </a:lnTo>
                <a:lnTo>
                  <a:pt x="185" y="262"/>
                </a:lnTo>
                <a:lnTo>
                  <a:pt x="191" y="262"/>
                </a:lnTo>
                <a:lnTo>
                  <a:pt x="215" y="256"/>
                </a:lnTo>
                <a:lnTo>
                  <a:pt x="215" y="244"/>
                </a:lnTo>
                <a:lnTo>
                  <a:pt x="221" y="244"/>
                </a:lnTo>
                <a:lnTo>
                  <a:pt x="221" y="244"/>
                </a:lnTo>
                <a:lnTo>
                  <a:pt x="239" y="232"/>
                </a:lnTo>
                <a:lnTo>
                  <a:pt x="245" y="232"/>
                </a:lnTo>
                <a:lnTo>
                  <a:pt x="257" y="215"/>
                </a:lnTo>
                <a:lnTo>
                  <a:pt x="257" y="209"/>
                </a:lnTo>
                <a:lnTo>
                  <a:pt x="257" y="197"/>
                </a:lnTo>
                <a:lnTo>
                  <a:pt x="269" y="173"/>
                </a:lnTo>
                <a:lnTo>
                  <a:pt x="287" y="107"/>
                </a:lnTo>
                <a:lnTo>
                  <a:pt x="293" y="107"/>
                </a:lnTo>
                <a:lnTo>
                  <a:pt x="299" y="113"/>
                </a:lnTo>
                <a:lnTo>
                  <a:pt x="299" y="113"/>
                </a:lnTo>
                <a:lnTo>
                  <a:pt x="305" y="119"/>
                </a:lnTo>
                <a:lnTo>
                  <a:pt x="317" y="119"/>
                </a:lnTo>
                <a:lnTo>
                  <a:pt x="322" y="107"/>
                </a:lnTo>
                <a:lnTo>
                  <a:pt x="328" y="83"/>
                </a:lnTo>
                <a:lnTo>
                  <a:pt x="334" y="71"/>
                </a:lnTo>
                <a:lnTo>
                  <a:pt x="346" y="77"/>
                </a:lnTo>
                <a:lnTo>
                  <a:pt x="352" y="59"/>
                </a:lnTo>
                <a:lnTo>
                  <a:pt x="358" y="59"/>
                </a:lnTo>
                <a:lnTo>
                  <a:pt x="364" y="53"/>
                </a:lnTo>
                <a:lnTo>
                  <a:pt x="370" y="35"/>
                </a:lnTo>
                <a:lnTo>
                  <a:pt x="370" y="35"/>
                </a:lnTo>
                <a:lnTo>
                  <a:pt x="376" y="29"/>
                </a:lnTo>
                <a:lnTo>
                  <a:pt x="370" y="29"/>
                </a:lnTo>
                <a:lnTo>
                  <a:pt x="370" y="6"/>
                </a:lnTo>
                <a:lnTo>
                  <a:pt x="376" y="6"/>
                </a:lnTo>
                <a:lnTo>
                  <a:pt x="376" y="0"/>
                </a:lnTo>
                <a:lnTo>
                  <a:pt x="412" y="23"/>
                </a:lnTo>
                <a:lnTo>
                  <a:pt x="418" y="29"/>
                </a:lnTo>
                <a:lnTo>
                  <a:pt x="424" y="23"/>
                </a:lnTo>
                <a:lnTo>
                  <a:pt x="424" y="6"/>
                </a:lnTo>
                <a:lnTo>
                  <a:pt x="430" y="6"/>
                </a:lnTo>
                <a:lnTo>
                  <a:pt x="436" y="6"/>
                </a:lnTo>
                <a:lnTo>
                  <a:pt x="448" y="12"/>
                </a:lnTo>
                <a:lnTo>
                  <a:pt x="442" y="17"/>
                </a:lnTo>
                <a:lnTo>
                  <a:pt x="448" y="29"/>
                </a:lnTo>
                <a:lnTo>
                  <a:pt x="466" y="29"/>
                </a:lnTo>
                <a:lnTo>
                  <a:pt x="472" y="35"/>
                </a:lnTo>
                <a:lnTo>
                  <a:pt x="484" y="41"/>
                </a:lnTo>
                <a:lnTo>
                  <a:pt x="490" y="47"/>
                </a:lnTo>
                <a:lnTo>
                  <a:pt x="490" y="53"/>
                </a:lnTo>
                <a:lnTo>
                  <a:pt x="478" y="71"/>
                </a:lnTo>
                <a:lnTo>
                  <a:pt x="472" y="89"/>
                </a:lnTo>
                <a:lnTo>
                  <a:pt x="472" y="95"/>
                </a:lnTo>
                <a:lnTo>
                  <a:pt x="484" y="95"/>
                </a:lnTo>
                <a:lnTo>
                  <a:pt x="496" y="89"/>
                </a:lnTo>
                <a:lnTo>
                  <a:pt x="502" y="101"/>
                </a:lnTo>
                <a:lnTo>
                  <a:pt x="508" y="101"/>
                </a:lnTo>
                <a:lnTo>
                  <a:pt x="514" y="107"/>
                </a:lnTo>
                <a:lnTo>
                  <a:pt x="520" y="113"/>
                </a:lnTo>
                <a:lnTo>
                  <a:pt x="520" y="113"/>
                </a:lnTo>
                <a:lnTo>
                  <a:pt x="526" y="107"/>
                </a:lnTo>
                <a:lnTo>
                  <a:pt x="532" y="107"/>
                </a:lnTo>
                <a:lnTo>
                  <a:pt x="550" y="119"/>
                </a:lnTo>
                <a:lnTo>
                  <a:pt x="562" y="125"/>
                </a:lnTo>
                <a:lnTo>
                  <a:pt x="568" y="131"/>
                </a:lnTo>
                <a:lnTo>
                  <a:pt x="568" y="137"/>
                </a:lnTo>
                <a:lnTo>
                  <a:pt x="562" y="137"/>
                </a:lnTo>
                <a:lnTo>
                  <a:pt x="568" y="149"/>
                </a:lnTo>
                <a:lnTo>
                  <a:pt x="562" y="155"/>
                </a:lnTo>
                <a:lnTo>
                  <a:pt x="562" y="155"/>
                </a:lnTo>
                <a:lnTo>
                  <a:pt x="562" y="155"/>
                </a:lnTo>
                <a:lnTo>
                  <a:pt x="574" y="167"/>
                </a:lnTo>
                <a:lnTo>
                  <a:pt x="580" y="173"/>
                </a:lnTo>
                <a:lnTo>
                  <a:pt x="580" y="179"/>
                </a:lnTo>
                <a:lnTo>
                  <a:pt x="574" y="185"/>
                </a:lnTo>
                <a:lnTo>
                  <a:pt x="562" y="179"/>
                </a:lnTo>
                <a:lnTo>
                  <a:pt x="562" y="185"/>
                </a:lnTo>
                <a:lnTo>
                  <a:pt x="568" y="191"/>
                </a:lnTo>
                <a:lnTo>
                  <a:pt x="568" y="191"/>
                </a:lnTo>
                <a:lnTo>
                  <a:pt x="568" y="191"/>
                </a:lnTo>
                <a:lnTo>
                  <a:pt x="562" y="197"/>
                </a:lnTo>
                <a:lnTo>
                  <a:pt x="562" y="197"/>
                </a:lnTo>
                <a:lnTo>
                  <a:pt x="562" y="197"/>
                </a:lnTo>
                <a:lnTo>
                  <a:pt x="562" y="203"/>
                </a:lnTo>
                <a:lnTo>
                  <a:pt x="574" y="203"/>
                </a:lnTo>
                <a:lnTo>
                  <a:pt x="580" y="203"/>
                </a:lnTo>
                <a:lnTo>
                  <a:pt x="586" y="209"/>
                </a:lnTo>
                <a:lnTo>
                  <a:pt x="574" y="220"/>
                </a:lnTo>
                <a:lnTo>
                  <a:pt x="568" y="220"/>
                </a:lnTo>
                <a:lnTo>
                  <a:pt x="556" y="215"/>
                </a:lnTo>
                <a:lnTo>
                  <a:pt x="556" y="220"/>
                </a:lnTo>
                <a:lnTo>
                  <a:pt x="568" y="226"/>
                </a:lnTo>
                <a:lnTo>
                  <a:pt x="574" y="232"/>
                </a:lnTo>
                <a:lnTo>
                  <a:pt x="580" y="226"/>
                </a:lnTo>
                <a:lnTo>
                  <a:pt x="592" y="220"/>
                </a:lnTo>
                <a:lnTo>
                  <a:pt x="598" y="220"/>
                </a:lnTo>
                <a:lnTo>
                  <a:pt x="610" y="220"/>
                </a:lnTo>
                <a:lnTo>
                  <a:pt x="610" y="220"/>
                </a:lnTo>
                <a:lnTo>
                  <a:pt x="621" y="250"/>
                </a:lnTo>
                <a:lnTo>
                  <a:pt x="616" y="256"/>
                </a:lnTo>
                <a:lnTo>
                  <a:pt x="616" y="256"/>
                </a:lnTo>
                <a:lnTo>
                  <a:pt x="616" y="262"/>
                </a:lnTo>
                <a:lnTo>
                  <a:pt x="616" y="262"/>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95" name="NC"/>
          <p:cNvSpPr>
            <a:spLocks/>
          </p:cNvSpPr>
          <p:nvPr/>
        </p:nvSpPr>
        <p:spPr bwMode="auto">
          <a:xfrm rot="21394386">
            <a:off x="8384351" y="3404633"/>
            <a:ext cx="1709180" cy="719020"/>
          </a:xfrm>
          <a:custGeom>
            <a:avLst/>
            <a:gdLst/>
            <a:ahLst/>
            <a:cxnLst>
              <a:cxn ang="0">
                <a:pos x="12" y="251"/>
              </a:cxn>
              <a:cxn ang="0">
                <a:pos x="24" y="233"/>
              </a:cxn>
              <a:cxn ang="0">
                <a:pos x="30" y="215"/>
              </a:cxn>
              <a:cxn ang="0">
                <a:pos x="83" y="185"/>
              </a:cxn>
              <a:cxn ang="0">
                <a:pos x="107" y="161"/>
              </a:cxn>
              <a:cxn ang="0">
                <a:pos x="119" y="161"/>
              </a:cxn>
              <a:cxn ang="0">
                <a:pos x="125" y="150"/>
              </a:cxn>
              <a:cxn ang="0">
                <a:pos x="143" y="150"/>
              </a:cxn>
              <a:cxn ang="0">
                <a:pos x="167" y="138"/>
              </a:cxn>
              <a:cxn ang="0">
                <a:pos x="197" y="102"/>
              </a:cxn>
              <a:cxn ang="0">
                <a:pos x="197" y="78"/>
              </a:cxn>
              <a:cxn ang="0">
                <a:pos x="221" y="78"/>
              </a:cxn>
              <a:cxn ang="0">
                <a:pos x="257" y="72"/>
              </a:cxn>
              <a:cxn ang="0">
                <a:pos x="676" y="0"/>
              </a:cxn>
              <a:cxn ang="0">
                <a:pos x="687" y="12"/>
              </a:cxn>
              <a:cxn ang="0">
                <a:pos x="699" y="30"/>
              </a:cxn>
              <a:cxn ang="0">
                <a:pos x="693" y="30"/>
              </a:cxn>
              <a:cxn ang="0">
                <a:pos x="681" y="30"/>
              </a:cxn>
              <a:cxn ang="0">
                <a:pos x="681" y="36"/>
              </a:cxn>
              <a:cxn ang="0">
                <a:pos x="658" y="48"/>
              </a:cxn>
              <a:cxn ang="0">
                <a:pos x="634" y="66"/>
              </a:cxn>
              <a:cxn ang="0">
                <a:pos x="640" y="66"/>
              </a:cxn>
              <a:cxn ang="0">
                <a:pos x="670" y="54"/>
              </a:cxn>
              <a:cxn ang="0">
                <a:pos x="681" y="66"/>
              </a:cxn>
              <a:cxn ang="0">
                <a:pos x="693" y="66"/>
              </a:cxn>
              <a:cxn ang="0">
                <a:pos x="711" y="54"/>
              </a:cxn>
              <a:cxn ang="0">
                <a:pos x="717" y="84"/>
              </a:cxn>
              <a:cxn ang="0">
                <a:pos x="705" y="102"/>
              </a:cxn>
              <a:cxn ang="0">
                <a:pos x="687" y="114"/>
              </a:cxn>
              <a:cxn ang="0">
                <a:pos x="664" y="120"/>
              </a:cxn>
              <a:cxn ang="0">
                <a:pos x="658" y="114"/>
              </a:cxn>
              <a:cxn ang="0">
                <a:pos x="652" y="108"/>
              </a:cxn>
              <a:cxn ang="0">
                <a:pos x="652" y="126"/>
              </a:cxn>
              <a:cxn ang="0">
                <a:pos x="658" y="132"/>
              </a:cxn>
              <a:cxn ang="0">
                <a:pos x="664" y="150"/>
              </a:cxn>
              <a:cxn ang="0">
                <a:pos x="634" y="167"/>
              </a:cxn>
              <a:cxn ang="0">
                <a:pos x="634" y="173"/>
              </a:cxn>
              <a:cxn ang="0">
                <a:pos x="676" y="161"/>
              </a:cxn>
              <a:cxn ang="0">
                <a:pos x="687" y="161"/>
              </a:cxn>
              <a:cxn ang="0">
                <a:pos x="652" y="191"/>
              </a:cxn>
              <a:cxn ang="0">
                <a:pos x="616" y="215"/>
              </a:cxn>
              <a:cxn ang="0">
                <a:pos x="610" y="221"/>
              </a:cxn>
              <a:cxn ang="0">
                <a:pos x="580" y="263"/>
              </a:cxn>
              <a:cxn ang="0">
                <a:pos x="562" y="299"/>
              </a:cxn>
              <a:cxn ang="0">
                <a:pos x="412" y="233"/>
              </a:cxn>
              <a:cxn ang="0">
                <a:pos x="305" y="215"/>
              </a:cxn>
              <a:cxn ang="0">
                <a:pos x="293" y="215"/>
              </a:cxn>
              <a:cxn ang="0">
                <a:pos x="179" y="227"/>
              </a:cxn>
              <a:cxn ang="0">
                <a:pos x="155" y="245"/>
              </a:cxn>
              <a:cxn ang="0">
                <a:pos x="0" y="275"/>
              </a:cxn>
            </a:cxnLst>
            <a:rect l="0" t="0" r="r" b="b"/>
            <a:pathLst>
              <a:path w="717" h="311">
                <a:moveTo>
                  <a:pt x="0" y="275"/>
                </a:moveTo>
                <a:lnTo>
                  <a:pt x="6" y="251"/>
                </a:lnTo>
                <a:lnTo>
                  <a:pt x="12" y="251"/>
                </a:lnTo>
                <a:lnTo>
                  <a:pt x="12" y="245"/>
                </a:lnTo>
                <a:lnTo>
                  <a:pt x="18" y="239"/>
                </a:lnTo>
                <a:lnTo>
                  <a:pt x="24" y="233"/>
                </a:lnTo>
                <a:lnTo>
                  <a:pt x="18" y="233"/>
                </a:lnTo>
                <a:lnTo>
                  <a:pt x="24" y="227"/>
                </a:lnTo>
                <a:lnTo>
                  <a:pt x="30" y="215"/>
                </a:lnTo>
                <a:lnTo>
                  <a:pt x="48" y="209"/>
                </a:lnTo>
                <a:lnTo>
                  <a:pt x="66" y="203"/>
                </a:lnTo>
                <a:lnTo>
                  <a:pt x="83" y="185"/>
                </a:lnTo>
                <a:lnTo>
                  <a:pt x="89" y="185"/>
                </a:lnTo>
                <a:lnTo>
                  <a:pt x="101" y="173"/>
                </a:lnTo>
                <a:lnTo>
                  <a:pt x="107" y="161"/>
                </a:lnTo>
                <a:lnTo>
                  <a:pt x="107" y="161"/>
                </a:lnTo>
                <a:lnTo>
                  <a:pt x="113" y="161"/>
                </a:lnTo>
                <a:lnTo>
                  <a:pt x="119" y="161"/>
                </a:lnTo>
                <a:lnTo>
                  <a:pt x="119" y="156"/>
                </a:lnTo>
                <a:lnTo>
                  <a:pt x="125" y="150"/>
                </a:lnTo>
                <a:lnTo>
                  <a:pt x="125" y="150"/>
                </a:lnTo>
                <a:lnTo>
                  <a:pt x="131" y="156"/>
                </a:lnTo>
                <a:lnTo>
                  <a:pt x="137" y="150"/>
                </a:lnTo>
                <a:lnTo>
                  <a:pt x="143" y="150"/>
                </a:lnTo>
                <a:lnTo>
                  <a:pt x="149" y="138"/>
                </a:lnTo>
                <a:lnTo>
                  <a:pt x="155" y="138"/>
                </a:lnTo>
                <a:lnTo>
                  <a:pt x="167" y="138"/>
                </a:lnTo>
                <a:lnTo>
                  <a:pt x="185" y="114"/>
                </a:lnTo>
                <a:lnTo>
                  <a:pt x="197" y="108"/>
                </a:lnTo>
                <a:lnTo>
                  <a:pt x="197" y="102"/>
                </a:lnTo>
                <a:lnTo>
                  <a:pt x="197" y="90"/>
                </a:lnTo>
                <a:lnTo>
                  <a:pt x="197" y="84"/>
                </a:lnTo>
                <a:lnTo>
                  <a:pt x="197" y="78"/>
                </a:lnTo>
                <a:lnTo>
                  <a:pt x="197" y="78"/>
                </a:lnTo>
                <a:lnTo>
                  <a:pt x="221" y="72"/>
                </a:lnTo>
                <a:lnTo>
                  <a:pt x="221" y="78"/>
                </a:lnTo>
                <a:lnTo>
                  <a:pt x="239" y="72"/>
                </a:lnTo>
                <a:lnTo>
                  <a:pt x="251" y="72"/>
                </a:lnTo>
                <a:lnTo>
                  <a:pt x="257" y="72"/>
                </a:lnTo>
                <a:lnTo>
                  <a:pt x="472" y="36"/>
                </a:lnTo>
                <a:lnTo>
                  <a:pt x="676" y="0"/>
                </a:lnTo>
                <a:lnTo>
                  <a:pt x="676" y="0"/>
                </a:lnTo>
                <a:lnTo>
                  <a:pt x="681" y="6"/>
                </a:lnTo>
                <a:lnTo>
                  <a:pt x="681" y="6"/>
                </a:lnTo>
                <a:lnTo>
                  <a:pt x="687" y="12"/>
                </a:lnTo>
                <a:lnTo>
                  <a:pt x="693" y="12"/>
                </a:lnTo>
                <a:lnTo>
                  <a:pt x="693" y="18"/>
                </a:lnTo>
                <a:lnTo>
                  <a:pt x="699" y="30"/>
                </a:lnTo>
                <a:lnTo>
                  <a:pt x="699" y="30"/>
                </a:lnTo>
                <a:lnTo>
                  <a:pt x="699" y="30"/>
                </a:lnTo>
                <a:lnTo>
                  <a:pt x="693" y="30"/>
                </a:lnTo>
                <a:lnTo>
                  <a:pt x="693" y="30"/>
                </a:lnTo>
                <a:lnTo>
                  <a:pt x="687" y="30"/>
                </a:lnTo>
                <a:lnTo>
                  <a:pt x="681" y="30"/>
                </a:lnTo>
                <a:lnTo>
                  <a:pt x="681" y="30"/>
                </a:lnTo>
                <a:lnTo>
                  <a:pt x="676" y="30"/>
                </a:lnTo>
                <a:lnTo>
                  <a:pt x="681" y="36"/>
                </a:lnTo>
                <a:lnTo>
                  <a:pt x="681" y="36"/>
                </a:lnTo>
                <a:lnTo>
                  <a:pt x="658" y="48"/>
                </a:lnTo>
                <a:lnTo>
                  <a:pt x="658" y="48"/>
                </a:lnTo>
                <a:lnTo>
                  <a:pt x="646" y="54"/>
                </a:lnTo>
                <a:lnTo>
                  <a:pt x="634" y="60"/>
                </a:lnTo>
                <a:lnTo>
                  <a:pt x="634" y="66"/>
                </a:lnTo>
                <a:lnTo>
                  <a:pt x="634" y="72"/>
                </a:lnTo>
                <a:lnTo>
                  <a:pt x="634" y="72"/>
                </a:lnTo>
                <a:lnTo>
                  <a:pt x="640" y="66"/>
                </a:lnTo>
                <a:lnTo>
                  <a:pt x="652" y="60"/>
                </a:lnTo>
                <a:lnTo>
                  <a:pt x="664" y="60"/>
                </a:lnTo>
                <a:lnTo>
                  <a:pt x="670" y="54"/>
                </a:lnTo>
                <a:lnTo>
                  <a:pt x="681" y="54"/>
                </a:lnTo>
                <a:lnTo>
                  <a:pt x="687" y="54"/>
                </a:lnTo>
                <a:lnTo>
                  <a:pt x="681" y="66"/>
                </a:lnTo>
                <a:lnTo>
                  <a:pt x="687" y="66"/>
                </a:lnTo>
                <a:lnTo>
                  <a:pt x="687" y="72"/>
                </a:lnTo>
                <a:lnTo>
                  <a:pt x="693" y="66"/>
                </a:lnTo>
                <a:lnTo>
                  <a:pt x="693" y="66"/>
                </a:lnTo>
                <a:lnTo>
                  <a:pt x="705" y="54"/>
                </a:lnTo>
                <a:lnTo>
                  <a:pt x="711" y="54"/>
                </a:lnTo>
                <a:lnTo>
                  <a:pt x="711" y="66"/>
                </a:lnTo>
                <a:lnTo>
                  <a:pt x="717" y="84"/>
                </a:lnTo>
                <a:lnTo>
                  <a:pt x="717" y="84"/>
                </a:lnTo>
                <a:lnTo>
                  <a:pt x="717" y="90"/>
                </a:lnTo>
                <a:lnTo>
                  <a:pt x="705" y="96"/>
                </a:lnTo>
                <a:lnTo>
                  <a:pt x="705" y="102"/>
                </a:lnTo>
                <a:lnTo>
                  <a:pt x="699" y="108"/>
                </a:lnTo>
                <a:lnTo>
                  <a:pt x="693" y="114"/>
                </a:lnTo>
                <a:lnTo>
                  <a:pt x="687" y="114"/>
                </a:lnTo>
                <a:lnTo>
                  <a:pt x="681" y="120"/>
                </a:lnTo>
                <a:lnTo>
                  <a:pt x="670" y="120"/>
                </a:lnTo>
                <a:lnTo>
                  <a:pt x="664" y="120"/>
                </a:lnTo>
                <a:lnTo>
                  <a:pt x="664" y="120"/>
                </a:lnTo>
                <a:lnTo>
                  <a:pt x="658" y="120"/>
                </a:lnTo>
                <a:lnTo>
                  <a:pt x="658" y="114"/>
                </a:lnTo>
                <a:lnTo>
                  <a:pt x="658" y="108"/>
                </a:lnTo>
                <a:lnTo>
                  <a:pt x="658" y="108"/>
                </a:lnTo>
                <a:lnTo>
                  <a:pt x="652" y="108"/>
                </a:lnTo>
                <a:lnTo>
                  <a:pt x="652" y="108"/>
                </a:lnTo>
                <a:lnTo>
                  <a:pt x="652" y="120"/>
                </a:lnTo>
                <a:lnTo>
                  <a:pt x="652" y="126"/>
                </a:lnTo>
                <a:lnTo>
                  <a:pt x="646" y="126"/>
                </a:lnTo>
                <a:lnTo>
                  <a:pt x="652" y="132"/>
                </a:lnTo>
                <a:lnTo>
                  <a:pt x="658" y="132"/>
                </a:lnTo>
                <a:lnTo>
                  <a:pt x="664" y="138"/>
                </a:lnTo>
                <a:lnTo>
                  <a:pt x="658" y="144"/>
                </a:lnTo>
                <a:lnTo>
                  <a:pt x="664" y="150"/>
                </a:lnTo>
                <a:lnTo>
                  <a:pt x="646" y="167"/>
                </a:lnTo>
                <a:lnTo>
                  <a:pt x="640" y="167"/>
                </a:lnTo>
                <a:lnTo>
                  <a:pt x="634" y="167"/>
                </a:lnTo>
                <a:lnTo>
                  <a:pt x="628" y="167"/>
                </a:lnTo>
                <a:lnTo>
                  <a:pt x="628" y="167"/>
                </a:lnTo>
                <a:lnTo>
                  <a:pt x="634" y="173"/>
                </a:lnTo>
                <a:lnTo>
                  <a:pt x="646" y="167"/>
                </a:lnTo>
                <a:lnTo>
                  <a:pt x="658" y="167"/>
                </a:lnTo>
                <a:lnTo>
                  <a:pt x="676" y="161"/>
                </a:lnTo>
                <a:lnTo>
                  <a:pt x="676" y="156"/>
                </a:lnTo>
                <a:lnTo>
                  <a:pt x="681" y="156"/>
                </a:lnTo>
                <a:lnTo>
                  <a:pt x="687" y="161"/>
                </a:lnTo>
                <a:lnTo>
                  <a:pt x="681" y="173"/>
                </a:lnTo>
                <a:lnTo>
                  <a:pt x="670" y="185"/>
                </a:lnTo>
                <a:lnTo>
                  <a:pt x="652" y="191"/>
                </a:lnTo>
                <a:lnTo>
                  <a:pt x="646" y="191"/>
                </a:lnTo>
                <a:lnTo>
                  <a:pt x="634" y="197"/>
                </a:lnTo>
                <a:lnTo>
                  <a:pt x="616" y="215"/>
                </a:lnTo>
                <a:lnTo>
                  <a:pt x="610" y="221"/>
                </a:lnTo>
                <a:lnTo>
                  <a:pt x="610" y="221"/>
                </a:lnTo>
                <a:lnTo>
                  <a:pt x="610" y="221"/>
                </a:lnTo>
                <a:lnTo>
                  <a:pt x="598" y="233"/>
                </a:lnTo>
                <a:lnTo>
                  <a:pt x="586" y="245"/>
                </a:lnTo>
                <a:lnTo>
                  <a:pt x="580" y="263"/>
                </a:lnTo>
                <a:lnTo>
                  <a:pt x="574" y="293"/>
                </a:lnTo>
                <a:lnTo>
                  <a:pt x="568" y="293"/>
                </a:lnTo>
                <a:lnTo>
                  <a:pt x="562" y="299"/>
                </a:lnTo>
                <a:lnTo>
                  <a:pt x="526" y="305"/>
                </a:lnTo>
                <a:lnTo>
                  <a:pt x="526" y="311"/>
                </a:lnTo>
                <a:lnTo>
                  <a:pt x="412" y="233"/>
                </a:lnTo>
                <a:lnTo>
                  <a:pt x="323" y="245"/>
                </a:lnTo>
                <a:lnTo>
                  <a:pt x="317" y="233"/>
                </a:lnTo>
                <a:lnTo>
                  <a:pt x="305" y="215"/>
                </a:lnTo>
                <a:lnTo>
                  <a:pt x="293" y="221"/>
                </a:lnTo>
                <a:lnTo>
                  <a:pt x="293" y="221"/>
                </a:lnTo>
                <a:lnTo>
                  <a:pt x="293" y="215"/>
                </a:lnTo>
                <a:lnTo>
                  <a:pt x="293" y="215"/>
                </a:lnTo>
                <a:lnTo>
                  <a:pt x="185" y="227"/>
                </a:lnTo>
                <a:lnTo>
                  <a:pt x="179" y="227"/>
                </a:lnTo>
                <a:lnTo>
                  <a:pt x="179" y="227"/>
                </a:lnTo>
                <a:lnTo>
                  <a:pt x="155" y="239"/>
                </a:lnTo>
                <a:lnTo>
                  <a:pt x="155" y="245"/>
                </a:lnTo>
                <a:lnTo>
                  <a:pt x="149" y="245"/>
                </a:lnTo>
                <a:lnTo>
                  <a:pt x="125" y="257"/>
                </a:lnTo>
                <a:lnTo>
                  <a:pt x="0" y="275"/>
                </a:lnTo>
                <a:lnTo>
                  <a:pt x="0" y="275"/>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96" name="SC"/>
          <p:cNvSpPr>
            <a:spLocks/>
          </p:cNvSpPr>
          <p:nvPr/>
        </p:nvSpPr>
        <p:spPr bwMode="auto">
          <a:xfrm rot="21394386">
            <a:off x="8669316" y="3905835"/>
            <a:ext cx="998194" cy="721029"/>
          </a:xfrm>
          <a:custGeom>
            <a:avLst/>
            <a:gdLst/>
            <a:ahLst/>
            <a:cxnLst>
              <a:cxn ang="0">
                <a:pos x="246" y="311"/>
              </a:cxn>
              <a:cxn ang="0">
                <a:pos x="234" y="311"/>
              </a:cxn>
              <a:cxn ang="0">
                <a:pos x="222" y="281"/>
              </a:cxn>
              <a:cxn ang="0">
                <a:pos x="198" y="263"/>
              </a:cxn>
              <a:cxn ang="0">
                <a:pos x="186" y="233"/>
              </a:cxn>
              <a:cxn ang="0">
                <a:pos x="174" y="215"/>
              </a:cxn>
              <a:cxn ang="0">
                <a:pos x="150" y="203"/>
              </a:cxn>
              <a:cxn ang="0">
                <a:pos x="138" y="191"/>
              </a:cxn>
              <a:cxn ang="0">
                <a:pos x="132" y="173"/>
              </a:cxn>
              <a:cxn ang="0">
                <a:pos x="90" y="144"/>
              </a:cxn>
              <a:cxn ang="0">
                <a:pos x="78" y="132"/>
              </a:cxn>
              <a:cxn ang="0">
                <a:pos x="60" y="108"/>
              </a:cxn>
              <a:cxn ang="0">
                <a:pos x="48" y="96"/>
              </a:cxn>
              <a:cxn ang="0">
                <a:pos x="6" y="78"/>
              </a:cxn>
              <a:cxn ang="0">
                <a:pos x="6" y="54"/>
              </a:cxn>
              <a:cxn ang="0">
                <a:pos x="18" y="42"/>
              </a:cxn>
              <a:cxn ang="0">
                <a:pos x="18" y="42"/>
              </a:cxn>
              <a:cxn ang="0">
                <a:pos x="48" y="30"/>
              </a:cxn>
              <a:cxn ang="0">
                <a:pos x="72" y="12"/>
              </a:cxn>
              <a:cxn ang="0">
                <a:pos x="78" y="12"/>
              </a:cxn>
              <a:cxn ang="0">
                <a:pos x="186" y="0"/>
              </a:cxn>
              <a:cxn ang="0">
                <a:pos x="186" y="6"/>
              </a:cxn>
              <a:cxn ang="0">
                <a:pos x="210" y="18"/>
              </a:cxn>
              <a:cxn ang="0">
                <a:pos x="305" y="18"/>
              </a:cxn>
              <a:cxn ang="0">
                <a:pos x="413" y="96"/>
              </a:cxn>
              <a:cxn ang="0">
                <a:pos x="395" y="114"/>
              </a:cxn>
              <a:cxn ang="0">
                <a:pos x="377" y="144"/>
              </a:cxn>
              <a:cxn ang="0">
                <a:pos x="377" y="161"/>
              </a:cxn>
              <a:cxn ang="0">
                <a:pos x="371" y="173"/>
              </a:cxn>
              <a:cxn ang="0">
                <a:pos x="365" y="179"/>
              </a:cxn>
              <a:cxn ang="0">
                <a:pos x="353" y="191"/>
              </a:cxn>
              <a:cxn ang="0">
                <a:pos x="341" y="209"/>
              </a:cxn>
              <a:cxn ang="0">
                <a:pos x="323" y="233"/>
              </a:cxn>
              <a:cxn ang="0">
                <a:pos x="305" y="245"/>
              </a:cxn>
              <a:cxn ang="0">
                <a:pos x="293" y="257"/>
              </a:cxn>
              <a:cxn ang="0">
                <a:pos x="281" y="263"/>
              </a:cxn>
              <a:cxn ang="0">
                <a:pos x="275" y="269"/>
              </a:cxn>
              <a:cxn ang="0">
                <a:pos x="275" y="275"/>
              </a:cxn>
              <a:cxn ang="0">
                <a:pos x="264" y="281"/>
              </a:cxn>
              <a:cxn ang="0">
                <a:pos x="258" y="287"/>
              </a:cxn>
              <a:cxn ang="0">
                <a:pos x="264" y="293"/>
              </a:cxn>
              <a:cxn ang="0">
                <a:pos x="264" y="293"/>
              </a:cxn>
              <a:cxn ang="0">
                <a:pos x="252" y="305"/>
              </a:cxn>
              <a:cxn ang="0">
                <a:pos x="252" y="311"/>
              </a:cxn>
            </a:cxnLst>
            <a:rect l="0" t="0" r="r" b="b"/>
            <a:pathLst>
              <a:path w="419" h="311">
                <a:moveTo>
                  <a:pt x="252" y="311"/>
                </a:moveTo>
                <a:lnTo>
                  <a:pt x="246" y="311"/>
                </a:lnTo>
                <a:lnTo>
                  <a:pt x="234" y="311"/>
                </a:lnTo>
                <a:lnTo>
                  <a:pt x="234" y="311"/>
                </a:lnTo>
                <a:lnTo>
                  <a:pt x="228" y="305"/>
                </a:lnTo>
                <a:lnTo>
                  <a:pt x="222" y="281"/>
                </a:lnTo>
                <a:lnTo>
                  <a:pt x="216" y="269"/>
                </a:lnTo>
                <a:lnTo>
                  <a:pt x="198" y="263"/>
                </a:lnTo>
                <a:lnTo>
                  <a:pt x="192" y="239"/>
                </a:lnTo>
                <a:lnTo>
                  <a:pt x="186" y="233"/>
                </a:lnTo>
                <a:lnTo>
                  <a:pt x="180" y="221"/>
                </a:lnTo>
                <a:lnTo>
                  <a:pt x="174" y="215"/>
                </a:lnTo>
                <a:lnTo>
                  <a:pt x="162" y="215"/>
                </a:lnTo>
                <a:lnTo>
                  <a:pt x="150" y="203"/>
                </a:lnTo>
                <a:lnTo>
                  <a:pt x="144" y="197"/>
                </a:lnTo>
                <a:lnTo>
                  <a:pt x="138" y="191"/>
                </a:lnTo>
                <a:lnTo>
                  <a:pt x="138" y="179"/>
                </a:lnTo>
                <a:lnTo>
                  <a:pt x="132" y="173"/>
                </a:lnTo>
                <a:lnTo>
                  <a:pt x="120" y="173"/>
                </a:lnTo>
                <a:lnTo>
                  <a:pt x="90" y="144"/>
                </a:lnTo>
                <a:lnTo>
                  <a:pt x="78" y="144"/>
                </a:lnTo>
                <a:lnTo>
                  <a:pt x="78" y="132"/>
                </a:lnTo>
                <a:lnTo>
                  <a:pt x="66" y="126"/>
                </a:lnTo>
                <a:lnTo>
                  <a:pt x="60" y="108"/>
                </a:lnTo>
                <a:lnTo>
                  <a:pt x="48" y="102"/>
                </a:lnTo>
                <a:lnTo>
                  <a:pt x="48" y="96"/>
                </a:lnTo>
                <a:lnTo>
                  <a:pt x="30" y="90"/>
                </a:lnTo>
                <a:lnTo>
                  <a:pt x="6" y="78"/>
                </a:lnTo>
                <a:lnTo>
                  <a:pt x="0" y="72"/>
                </a:lnTo>
                <a:lnTo>
                  <a:pt x="6" y="54"/>
                </a:lnTo>
                <a:lnTo>
                  <a:pt x="12" y="54"/>
                </a:lnTo>
                <a:lnTo>
                  <a:pt x="18" y="42"/>
                </a:lnTo>
                <a:lnTo>
                  <a:pt x="18" y="42"/>
                </a:lnTo>
                <a:lnTo>
                  <a:pt x="18" y="42"/>
                </a:lnTo>
                <a:lnTo>
                  <a:pt x="42" y="30"/>
                </a:lnTo>
                <a:lnTo>
                  <a:pt x="48" y="30"/>
                </a:lnTo>
                <a:lnTo>
                  <a:pt x="48" y="24"/>
                </a:lnTo>
                <a:lnTo>
                  <a:pt x="72" y="12"/>
                </a:lnTo>
                <a:lnTo>
                  <a:pt x="72" y="12"/>
                </a:lnTo>
                <a:lnTo>
                  <a:pt x="78" y="12"/>
                </a:lnTo>
                <a:lnTo>
                  <a:pt x="186" y="0"/>
                </a:lnTo>
                <a:lnTo>
                  <a:pt x="186" y="0"/>
                </a:lnTo>
                <a:lnTo>
                  <a:pt x="186" y="6"/>
                </a:lnTo>
                <a:lnTo>
                  <a:pt x="186" y="6"/>
                </a:lnTo>
                <a:lnTo>
                  <a:pt x="198" y="0"/>
                </a:lnTo>
                <a:lnTo>
                  <a:pt x="210" y="18"/>
                </a:lnTo>
                <a:lnTo>
                  <a:pt x="216" y="30"/>
                </a:lnTo>
                <a:lnTo>
                  <a:pt x="305" y="18"/>
                </a:lnTo>
                <a:lnTo>
                  <a:pt x="419" y="96"/>
                </a:lnTo>
                <a:lnTo>
                  <a:pt x="413" y="96"/>
                </a:lnTo>
                <a:lnTo>
                  <a:pt x="401" y="102"/>
                </a:lnTo>
                <a:lnTo>
                  <a:pt x="395" y="114"/>
                </a:lnTo>
                <a:lnTo>
                  <a:pt x="383" y="132"/>
                </a:lnTo>
                <a:lnTo>
                  <a:pt x="377" y="144"/>
                </a:lnTo>
                <a:lnTo>
                  <a:pt x="377" y="155"/>
                </a:lnTo>
                <a:lnTo>
                  <a:pt x="377" y="161"/>
                </a:lnTo>
                <a:lnTo>
                  <a:pt x="377" y="173"/>
                </a:lnTo>
                <a:lnTo>
                  <a:pt x="371" y="173"/>
                </a:lnTo>
                <a:lnTo>
                  <a:pt x="371" y="179"/>
                </a:lnTo>
                <a:lnTo>
                  <a:pt x="365" y="179"/>
                </a:lnTo>
                <a:lnTo>
                  <a:pt x="359" y="185"/>
                </a:lnTo>
                <a:lnTo>
                  <a:pt x="353" y="191"/>
                </a:lnTo>
                <a:lnTo>
                  <a:pt x="347" y="203"/>
                </a:lnTo>
                <a:lnTo>
                  <a:pt x="341" y="209"/>
                </a:lnTo>
                <a:lnTo>
                  <a:pt x="329" y="221"/>
                </a:lnTo>
                <a:lnTo>
                  <a:pt x="323" y="233"/>
                </a:lnTo>
                <a:lnTo>
                  <a:pt x="317" y="239"/>
                </a:lnTo>
                <a:lnTo>
                  <a:pt x="305" y="245"/>
                </a:lnTo>
                <a:lnTo>
                  <a:pt x="299" y="251"/>
                </a:lnTo>
                <a:lnTo>
                  <a:pt x="293" y="257"/>
                </a:lnTo>
                <a:lnTo>
                  <a:pt x="287" y="257"/>
                </a:lnTo>
                <a:lnTo>
                  <a:pt x="281" y="263"/>
                </a:lnTo>
                <a:lnTo>
                  <a:pt x="275" y="263"/>
                </a:lnTo>
                <a:lnTo>
                  <a:pt x="275" y="269"/>
                </a:lnTo>
                <a:lnTo>
                  <a:pt x="275" y="269"/>
                </a:lnTo>
                <a:lnTo>
                  <a:pt x="275" y="275"/>
                </a:lnTo>
                <a:lnTo>
                  <a:pt x="270" y="281"/>
                </a:lnTo>
                <a:lnTo>
                  <a:pt x="264" y="281"/>
                </a:lnTo>
                <a:lnTo>
                  <a:pt x="258" y="287"/>
                </a:lnTo>
                <a:lnTo>
                  <a:pt x="258" y="287"/>
                </a:lnTo>
                <a:lnTo>
                  <a:pt x="258" y="287"/>
                </a:lnTo>
                <a:lnTo>
                  <a:pt x="264" y="293"/>
                </a:lnTo>
                <a:lnTo>
                  <a:pt x="264" y="293"/>
                </a:lnTo>
                <a:lnTo>
                  <a:pt x="264" y="293"/>
                </a:lnTo>
                <a:lnTo>
                  <a:pt x="258" y="299"/>
                </a:lnTo>
                <a:lnTo>
                  <a:pt x="252" y="305"/>
                </a:lnTo>
                <a:lnTo>
                  <a:pt x="252" y="311"/>
                </a:lnTo>
                <a:lnTo>
                  <a:pt x="252" y="311"/>
                </a:lnTo>
                <a:lnTo>
                  <a:pt x="252" y="311"/>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97" name="GA"/>
          <p:cNvSpPr>
            <a:spLocks/>
          </p:cNvSpPr>
          <p:nvPr/>
        </p:nvSpPr>
        <p:spPr bwMode="auto">
          <a:xfrm rot="21394386">
            <a:off x="8232306" y="4028795"/>
            <a:ext cx="1068488" cy="1064471"/>
          </a:xfrm>
          <a:custGeom>
            <a:avLst/>
            <a:gdLst/>
            <a:ahLst/>
            <a:cxnLst>
              <a:cxn ang="0">
                <a:pos x="60" y="239"/>
              </a:cxn>
              <a:cxn ang="0">
                <a:pos x="72" y="263"/>
              </a:cxn>
              <a:cxn ang="0">
                <a:pos x="84" y="275"/>
              </a:cxn>
              <a:cxn ang="0">
                <a:pos x="84" y="287"/>
              </a:cxn>
              <a:cxn ang="0">
                <a:pos x="90" y="299"/>
              </a:cxn>
              <a:cxn ang="0">
                <a:pos x="84" y="322"/>
              </a:cxn>
              <a:cxn ang="0">
                <a:pos x="78" y="358"/>
              </a:cxn>
              <a:cxn ang="0">
                <a:pos x="90" y="406"/>
              </a:cxn>
              <a:cxn ang="0">
                <a:pos x="102" y="430"/>
              </a:cxn>
              <a:cxn ang="0">
                <a:pos x="108" y="442"/>
              </a:cxn>
              <a:cxn ang="0">
                <a:pos x="114" y="454"/>
              </a:cxn>
              <a:cxn ang="0">
                <a:pos x="353" y="454"/>
              </a:cxn>
              <a:cxn ang="0">
                <a:pos x="365" y="460"/>
              </a:cxn>
              <a:cxn ang="0">
                <a:pos x="365" y="424"/>
              </a:cxn>
              <a:cxn ang="0">
                <a:pos x="365" y="412"/>
              </a:cxn>
              <a:cxn ang="0">
                <a:pos x="389" y="412"/>
              </a:cxn>
              <a:cxn ang="0">
                <a:pos x="413" y="412"/>
              </a:cxn>
              <a:cxn ang="0">
                <a:pos x="407" y="388"/>
              </a:cxn>
              <a:cxn ang="0">
                <a:pos x="407" y="370"/>
              </a:cxn>
              <a:cxn ang="0">
                <a:pos x="425" y="316"/>
              </a:cxn>
              <a:cxn ang="0">
                <a:pos x="437" y="287"/>
              </a:cxn>
              <a:cxn ang="0">
                <a:pos x="443" y="281"/>
              </a:cxn>
              <a:cxn ang="0">
                <a:pos x="443" y="275"/>
              </a:cxn>
              <a:cxn ang="0">
                <a:pos x="437" y="269"/>
              </a:cxn>
              <a:cxn ang="0">
                <a:pos x="425" y="269"/>
              </a:cxn>
              <a:cxn ang="0">
                <a:pos x="413" y="239"/>
              </a:cxn>
              <a:cxn ang="0">
                <a:pos x="389" y="221"/>
              </a:cxn>
              <a:cxn ang="0">
                <a:pos x="377" y="191"/>
              </a:cxn>
              <a:cxn ang="0">
                <a:pos x="365" y="173"/>
              </a:cxn>
              <a:cxn ang="0">
                <a:pos x="341" y="161"/>
              </a:cxn>
              <a:cxn ang="0">
                <a:pos x="329" y="149"/>
              </a:cxn>
              <a:cxn ang="0">
                <a:pos x="323" y="131"/>
              </a:cxn>
              <a:cxn ang="0">
                <a:pos x="281" y="102"/>
              </a:cxn>
              <a:cxn ang="0">
                <a:pos x="269" y="90"/>
              </a:cxn>
              <a:cxn ang="0">
                <a:pos x="251" y="66"/>
              </a:cxn>
              <a:cxn ang="0">
                <a:pos x="239" y="54"/>
              </a:cxn>
              <a:cxn ang="0">
                <a:pos x="197" y="36"/>
              </a:cxn>
              <a:cxn ang="0">
                <a:pos x="197" y="12"/>
              </a:cxn>
              <a:cxn ang="0">
                <a:pos x="209" y="0"/>
              </a:cxn>
              <a:cxn ang="0">
                <a:pos x="209" y="0"/>
              </a:cxn>
              <a:cxn ang="0">
                <a:pos x="0" y="24"/>
              </a:cxn>
            </a:cxnLst>
            <a:rect l="0" t="0" r="r" b="b"/>
            <a:pathLst>
              <a:path w="449" h="460">
                <a:moveTo>
                  <a:pt x="0" y="24"/>
                </a:moveTo>
                <a:lnTo>
                  <a:pt x="60" y="239"/>
                </a:lnTo>
                <a:lnTo>
                  <a:pt x="66" y="245"/>
                </a:lnTo>
                <a:lnTo>
                  <a:pt x="72" y="263"/>
                </a:lnTo>
                <a:lnTo>
                  <a:pt x="78" y="269"/>
                </a:lnTo>
                <a:lnTo>
                  <a:pt x="84" y="275"/>
                </a:lnTo>
                <a:lnTo>
                  <a:pt x="90" y="281"/>
                </a:lnTo>
                <a:lnTo>
                  <a:pt x="84" y="287"/>
                </a:lnTo>
                <a:lnTo>
                  <a:pt x="96" y="299"/>
                </a:lnTo>
                <a:lnTo>
                  <a:pt x="90" y="299"/>
                </a:lnTo>
                <a:lnTo>
                  <a:pt x="84" y="310"/>
                </a:lnTo>
                <a:lnTo>
                  <a:pt x="84" y="322"/>
                </a:lnTo>
                <a:lnTo>
                  <a:pt x="78" y="340"/>
                </a:lnTo>
                <a:lnTo>
                  <a:pt x="78" y="358"/>
                </a:lnTo>
                <a:lnTo>
                  <a:pt x="90" y="376"/>
                </a:lnTo>
                <a:lnTo>
                  <a:pt x="90" y="406"/>
                </a:lnTo>
                <a:lnTo>
                  <a:pt x="102" y="418"/>
                </a:lnTo>
                <a:lnTo>
                  <a:pt x="102" y="430"/>
                </a:lnTo>
                <a:lnTo>
                  <a:pt x="102" y="430"/>
                </a:lnTo>
                <a:lnTo>
                  <a:pt x="108" y="442"/>
                </a:lnTo>
                <a:lnTo>
                  <a:pt x="108" y="448"/>
                </a:lnTo>
                <a:lnTo>
                  <a:pt x="114" y="454"/>
                </a:lnTo>
                <a:lnTo>
                  <a:pt x="347" y="442"/>
                </a:lnTo>
                <a:lnTo>
                  <a:pt x="353" y="454"/>
                </a:lnTo>
                <a:lnTo>
                  <a:pt x="353" y="454"/>
                </a:lnTo>
                <a:lnTo>
                  <a:pt x="365" y="460"/>
                </a:lnTo>
                <a:lnTo>
                  <a:pt x="371" y="448"/>
                </a:lnTo>
                <a:lnTo>
                  <a:pt x="365" y="424"/>
                </a:lnTo>
                <a:lnTo>
                  <a:pt x="365" y="418"/>
                </a:lnTo>
                <a:lnTo>
                  <a:pt x="365" y="412"/>
                </a:lnTo>
                <a:lnTo>
                  <a:pt x="371" y="406"/>
                </a:lnTo>
                <a:lnTo>
                  <a:pt x="389" y="412"/>
                </a:lnTo>
                <a:lnTo>
                  <a:pt x="407" y="418"/>
                </a:lnTo>
                <a:lnTo>
                  <a:pt x="413" y="412"/>
                </a:lnTo>
                <a:lnTo>
                  <a:pt x="407" y="394"/>
                </a:lnTo>
                <a:lnTo>
                  <a:pt x="407" y="388"/>
                </a:lnTo>
                <a:lnTo>
                  <a:pt x="407" y="376"/>
                </a:lnTo>
                <a:lnTo>
                  <a:pt x="407" y="370"/>
                </a:lnTo>
                <a:lnTo>
                  <a:pt x="419" y="334"/>
                </a:lnTo>
                <a:lnTo>
                  <a:pt x="425" y="316"/>
                </a:lnTo>
                <a:lnTo>
                  <a:pt x="425" y="305"/>
                </a:lnTo>
                <a:lnTo>
                  <a:pt x="437" y="287"/>
                </a:lnTo>
                <a:lnTo>
                  <a:pt x="443" y="281"/>
                </a:lnTo>
                <a:lnTo>
                  <a:pt x="443" y="281"/>
                </a:lnTo>
                <a:lnTo>
                  <a:pt x="449" y="275"/>
                </a:lnTo>
                <a:lnTo>
                  <a:pt x="443" y="275"/>
                </a:lnTo>
                <a:lnTo>
                  <a:pt x="443" y="269"/>
                </a:lnTo>
                <a:lnTo>
                  <a:pt x="437" y="269"/>
                </a:lnTo>
                <a:lnTo>
                  <a:pt x="425" y="269"/>
                </a:lnTo>
                <a:lnTo>
                  <a:pt x="425" y="269"/>
                </a:lnTo>
                <a:lnTo>
                  <a:pt x="419" y="263"/>
                </a:lnTo>
                <a:lnTo>
                  <a:pt x="413" y="239"/>
                </a:lnTo>
                <a:lnTo>
                  <a:pt x="407" y="227"/>
                </a:lnTo>
                <a:lnTo>
                  <a:pt x="389" y="221"/>
                </a:lnTo>
                <a:lnTo>
                  <a:pt x="383" y="197"/>
                </a:lnTo>
                <a:lnTo>
                  <a:pt x="377" y="191"/>
                </a:lnTo>
                <a:lnTo>
                  <a:pt x="371" y="179"/>
                </a:lnTo>
                <a:lnTo>
                  <a:pt x="365" y="173"/>
                </a:lnTo>
                <a:lnTo>
                  <a:pt x="353" y="173"/>
                </a:lnTo>
                <a:lnTo>
                  <a:pt x="341" y="161"/>
                </a:lnTo>
                <a:lnTo>
                  <a:pt x="335" y="155"/>
                </a:lnTo>
                <a:lnTo>
                  <a:pt x="329" y="149"/>
                </a:lnTo>
                <a:lnTo>
                  <a:pt x="329" y="137"/>
                </a:lnTo>
                <a:lnTo>
                  <a:pt x="323" y="131"/>
                </a:lnTo>
                <a:lnTo>
                  <a:pt x="311" y="131"/>
                </a:lnTo>
                <a:lnTo>
                  <a:pt x="281" y="102"/>
                </a:lnTo>
                <a:lnTo>
                  <a:pt x="269" y="102"/>
                </a:lnTo>
                <a:lnTo>
                  <a:pt x="269" y="90"/>
                </a:lnTo>
                <a:lnTo>
                  <a:pt x="257" y="84"/>
                </a:lnTo>
                <a:lnTo>
                  <a:pt x="251" y="66"/>
                </a:lnTo>
                <a:lnTo>
                  <a:pt x="239" y="60"/>
                </a:lnTo>
                <a:lnTo>
                  <a:pt x="239" y="54"/>
                </a:lnTo>
                <a:lnTo>
                  <a:pt x="221" y="48"/>
                </a:lnTo>
                <a:lnTo>
                  <a:pt x="197" y="36"/>
                </a:lnTo>
                <a:lnTo>
                  <a:pt x="191" y="30"/>
                </a:lnTo>
                <a:lnTo>
                  <a:pt x="197" y="12"/>
                </a:lnTo>
                <a:lnTo>
                  <a:pt x="203" y="12"/>
                </a:lnTo>
                <a:lnTo>
                  <a:pt x="209" y="0"/>
                </a:lnTo>
                <a:lnTo>
                  <a:pt x="209" y="0"/>
                </a:lnTo>
                <a:lnTo>
                  <a:pt x="209" y="0"/>
                </a:lnTo>
                <a:lnTo>
                  <a:pt x="84" y="18"/>
                </a:lnTo>
                <a:lnTo>
                  <a:pt x="0" y="24"/>
                </a:lnTo>
              </a:path>
            </a:pathLst>
          </a:custGeom>
          <a:solidFill>
            <a:schemeClr val="bg1"/>
          </a:solidFill>
          <a:ln w="19050">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98" name="UT"/>
          <p:cNvSpPr>
            <a:spLocks/>
          </p:cNvSpPr>
          <p:nvPr/>
        </p:nvSpPr>
        <p:spPr bwMode="auto">
          <a:xfrm rot="21394386">
            <a:off x="2615017" y="2566211"/>
            <a:ext cx="1082549" cy="1311509"/>
          </a:xfrm>
          <a:custGeom>
            <a:avLst/>
            <a:gdLst/>
            <a:ahLst/>
            <a:cxnLst>
              <a:cxn ang="0">
                <a:pos x="400" y="567"/>
              </a:cxn>
              <a:cxn ang="0">
                <a:pos x="454" y="161"/>
              </a:cxn>
              <a:cxn ang="0">
                <a:pos x="305" y="137"/>
              </a:cxn>
              <a:cxn ang="0">
                <a:pos x="323" y="36"/>
              </a:cxn>
              <a:cxn ang="0">
                <a:pos x="95" y="0"/>
              </a:cxn>
              <a:cxn ang="0">
                <a:pos x="0" y="507"/>
              </a:cxn>
              <a:cxn ang="0">
                <a:pos x="400" y="567"/>
              </a:cxn>
              <a:cxn ang="0">
                <a:pos x="400" y="567"/>
              </a:cxn>
            </a:cxnLst>
            <a:rect l="0" t="0" r="r" b="b"/>
            <a:pathLst>
              <a:path w="454" h="567">
                <a:moveTo>
                  <a:pt x="400" y="567"/>
                </a:moveTo>
                <a:lnTo>
                  <a:pt x="454" y="161"/>
                </a:lnTo>
                <a:lnTo>
                  <a:pt x="305" y="137"/>
                </a:lnTo>
                <a:lnTo>
                  <a:pt x="323" y="36"/>
                </a:lnTo>
                <a:lnTo>
                  <a:pt x="95" y="0"/>
                </a:lnTo>
                <a:lnTo>
                  <a:pt x="0" y="507"/>
                </a:lnTo>
                <a:lnTo>
                  <a:pt x="400" y="567"/>
                </a:lnTo>
                <a:lnTo>
                  <a:pt x="400" y="567"/>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99" name="AZ"/>
          <p:cNvSpPr>
            <a:spLocks/>
          </p:cNvSpPr>
          <p:nvPr/>
        </p:nvSpPr>
        <p:spPr bwMode="auto">
          <a:xfrm rot="21394386">
            <a:off x="2318996" y="3751839"/>
            <a:ext cx="1325567" cy="1478207"/>
          </a:xfrm>
          <a:custGeom>
            <a:avLst/>
            <a:gdLst/>
            <a:ahLst/>
            <a:cxnLst>
              <a:cxn ang="0">
                <a:pos x="473" y="639"/>
              </a:cxn>
              <a:cxn ang="0">
                <a:pos x="556" y="60"/>
              </a:cxn>
              <a:cxn ang="0">
                <a:pos x="156" y="0"/>
              </a:cxn>
              <a:cxn ang="0">
                <a:pos x="144" y="54"/>
              </a:cxn>
              <a:cxn ang="0">
                <a:pos x="126" y="96"/>
              </a:cxn>
              <a:cxn ang="0">
                <a:pos x="120" y="96"/>
              </a:cxn>
              <a:cxn ang="0">
                <a:pos x="114" y="90"/>
              </a:cxn>
              <a:cxn ang="0">
                <a:pos x="114" y="84"/>
              </a:cxn>
              <a:cxn ang="0">
                <a:pos x="108" y="78"/>
              </a:cxn>
              <a:cxn ang="0">
                <a:pos x="90" y="72"/>
              </a:cxn>
              <a:cxn ang="0">
                <a:pos x="78" y="78"/>
              </a:cxn>
              <a:cxn ang="0">
                <a:pos x="72" y="84"/>
              </a:cxn>
              <a:cxn ang="0">
                <a:pos x="78" y="102"/>
              </a:cxn>
              <a:cxn ang="0">
                <a:pos x="72" y="150"/>
              </a:cxn>
              <a:cxn ang="0">
                <a:pos x="78" y="156"/>
              </a:cxn>
              <a:cxn ang="0">
                <a:pos x="72" y="179"/>
              </a:cxn>
              <a:cxn ang="0">
                <a:pos x="66" y="185"/>
              </a:cxn>
              <a:cxn ang="0">
                <a:pos x="66" y="191"/>
              </a:cxn>
              <a:cxn ang="0">
                <a:pos x="66" y="203"/>
              </a:cxn>
              <a:cxn ang="0">
                <a:pos x="66" y="209"/>
              </a:cxn>
              <a:cxn ang="0">
                <a:pos x="66" y="215"/>
              </a:cxn>
              <a:cxn ang="0">
                <a:pos x="72" y="227"/>
              </a:cxn>
              <a:cxn ang="0">
                <a:pos x="72" y="239"/>
              </a:cxn>
              <a:cxn ang="0">
                <a:pos x="78" y="245"/>
              </a:cxn>
              <a:cxn ang="0">
                <a:pos x="78" y="257"/>
              </a:cxn>
              <a:cxn ang="0">
                <a:pos x="84" y="257"/>
              </a:cxn>
              <a:cxn ang="0">
                <a:pos x="90" y="269"/>
              </a:cxn>
              <a:cxn ang="0">
                <a:pos x="90" y="275"/>
              </a:cxn>
              <a:cxn ang="0">
                <a:pos x="90" y="281"/>
              </a:cxn>
              <a:cxn ang="0">
                <a:pos x="84" y="275"/>
              </a:cxn>
              <a:cxn ang="0">
                <a:pos x="78" y="287"/>
              </a:cxn>
              <a:cxn ang="0">
                <a:pos x="66" y="287"/>
              </a:cxn>
              <a:cxn ang="0">
                <a:pos x="54" y="305"/>
              </a:cxn>
              <a:cxn ang="0">
                <a:pos x="48" y="329"/>
              </a:cxn>
              <a:cxn ang="0">
                <a:pos x="30" y="353"/>
              </a:cxn>
              <a:cxn ang="0">
                <a:pos x="24" y="353"/>
              </a:cxn>
              <a:cxn ang="0">
                <a:pos x="24" y="359"/>
              </a:cxn>
              <a:cxn ang="0">
                <a:pos x="24" y="365"/>
              </a:cxn>
              <a:cxn ang="0">
                <a:pos x="24" y="371"/>
              </a:cxn>
              <a:cxn ang="0">
                <a:pos x="18" y="382"/>
              </a:cxn>
              <a:cxn ang="0">
                <a:pos x="24" y="388"/>
              </a:cxn>
              <a:cxn ang="0">
                <a:pos x="36" y="400"/>
              </a:cxn>
              <a:cxn ang="0">
                <a:pos x="36" y="400"/>
              </a:cxn>
              <a:cxn ang="0">
                <a:pos x="36" y="406"/>
              </a:cxn>
              <a:cxn ang="0">
                <a:pos x="30" y="412"/>
              </a:cxn>
              <a:cxn ang="0">
                <a:pos x="24" y="418"/>
              </a:cxn>
              <a:cxn ang="0">
                <a:pos x="18" y="418"/>
              </a:cxn>
              <a:cxn ang="0">
                <a:pos x="6" y="418"/>
              </a:cxn>
              <a:cxn ang="0">
                <a:pos x="0" y="442"/>
              </a:cxn>
              <a:cxn ang="0">
                <a:pos x="299" y="615"/>
              </a:cxn>
              <a:cxn ang="0">
                <a:pos x="473" y="639"/>
              </a:cxn>
              <a:cxn ang="0">
                <a:pos x="473" y="639"/>
              </a:cxn>
              <a:cxn ang="0">
                <a:pos x="473" y="639"/>
              </a:cxn>
            </a:cxnLst>
            <a:rect l="0" t="0" r="r" b="b"/>
            <a:pathLst>
              <a:path w="556" h="639">
                <a:moveTo>
                  <a:pt x="473" y="639"/>
                </a:moveTo>
                <a:lnTo>
                  <a:pt x="556" y="60"/>
                </a:lnTo>
                <a:lnTo>
                  <a:pt x="156" y="0"/>
                </a:lnTo>
                <a:lnTo>
                  <a:pt x="144" y="54"/>
                </a:lnTo>
                <a:lnTo>
                  <a:pt x="126" y="96"/>
                </a:lnTo>
                <a:lnTo>
                  <a:pt x="120" y="96"/>
                </a:lnTo>
                <a:lnTo>
                  <a:pt x="114" y="90"/>
                </a:lnTo>
                <a:lnTo>
                  <a:pt x="114" y="84"/>
                </a:lnTo>
                <a:lnTo>
                  <a:pt x="108" y="78"/>
                </a:lnTo>
                <a:lnTo>
                  <a:pt x="90" y="72"/>
                </a:lnTo>
                <a:lnTo>
                  <a:pt x="78" y="78"/>
                </a:lnTo>
                <a:lnTo>
                  <a:pt x="72" y="84"/>
                </a:lnTo>
                <a:lnTo>
                  <a:pt x="78" y="102"/>
                </a:lnTo>
                <a:lnTo>
                  <a:pt x="72" y="150"/>
                </a:lnTo>
                <a:lnTo>
                  <a:pt x="78" y="156"/>
                </a:lnTo>
                <a:lnTo>
                  <a:pt x="72" y="179"/>
                </a:lnTo>
                <a:lnTo>
                  <a:pt x="66" y="185"/>
                </a:lnTo>
                <a:lnTo>
                  <a:pt x="66" y="191"/>
                </a:lnTo>
                <a:lnTo>
                  <a:pt x="66" y="203"/>
                </a:lnTo>
                <a:lnTo>
                  <a:pt x="66" y="209"/>
                </a:lnTo>
                <a:lnTo>
                  <a:pt x="66" y="215"/>
                </a:lnTo>
                <a:lnTo>
                  <a:pt x="72" y="227"/>
                </a:lnTo>
                <a:lnTo>
                  <a:pt x="72" y="239"/>
                </a:lnTo>
                <a:lnTo>
                  <a:pt x="78" y="245"/>
                </a:lnTo>
                <a:lnTo>
                  <a:pt x="78" y="257"/>
                </a:lnTo>
                <a:lnTo>
                  <a:pt x="84" y="257"/>
                </a:lnTo>
                <a:lnTo>
                  <a:pt x="90" y="269"/>
                </a:lnTo>
                <a:lnTo>
                  <a:pt x="90" y="275"/>
                </a:lnTo>
                <a:lnTo>
                  <a:pt x="90" y="281"/>
                </a:lnTo>
                <a:lnTo>
                  <a:pt x="84" y="275"/>
                </a:lnTo>
                <a:lnTo>
                  <a:pt x="78" y="287"/>
                </a:lnTo>
                <a:lnTo>
                  <a:pt x="66" y="287"/>
                </a:lnTo>
                <a:lnTo>
                  <a:pt x="54" y="305"/>
                </a:lnTo>
                <a:lnTo>
                  <a:pt x="48" y="329"/>
                </a:lnTo>
                <a:lnTo>
                  <a:pt x="30" y="353"/>
                </a:lnTo>
                <a:lnTo>
                  <a:pt x="24" y="353"/>
                </a:lnTo>
                <a:lnTo>
                  <a:pt x="24" y="359"/>
                </a:lnTo>
                <a:lnTo>
                  <a:pt x="24" y="365"/>
                </a:lnTo>
                <a:lnTo>
                  <a:pt x="24" y="371"/>
                </a:lnTo>
                <a:lnTo>
                  <a:pt x="18" y="382"/>
                </a:lnTo>
                <a:lnTo>
                  <a:pt x="24" y="388"/>
                </a:lnTo>
                <a:lnTo>
                  <a:pt x="36" y="400"/>
                </a:lnTo>
                <a:lnTo>
                  <a:pt x="36" y="400"/>
                </a:lnTo>
                <a:lnTo>
                  <a:pt x="36" y="406"/>
                </a:lnTo>
                <a:lnTo>
                  <a:pt x="30" y="412"/>
                </a:lnTo>
                <a:lnTo>
                  <a:pt x="24" y="418"/>
                </a:lnTo>
                <a:lnTo>
                  <a:pt x="18" y="418"/>
                </a:lnTo>
                <a:lnTo>
                  <a:pt x="6" y="418"/>
                </a:lnTo>
                <a:lnTo>
                  <a:pt x="0" y="442"/>
                </a:lnTo>
                <a:lnTo>
                  <a:pt x="299" y="615"/>
                </a:lnTo>
                <a:lnTo>
                  <a:pt x="473" y="639"/>
                </a:lnTo>
                <a:lnTo>
                  <a:pt x="473" y="639"/>
                </a:lnTo>
                <a:lnTo>
                  <a:pt x="473" y="639"/>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00" name="IL"/>
          <p:cNvSpPr>
            <a:spLocks/>
          </p:cNvSpPr>
          <p:nvPr/>
        </p:nvSpPr>
        <p:spPr bwMode="auto">
          <a:xfrm rot="21394386">
            <a:off x="6916697" y="2428673"/>
            <a:ext cx="769232" cy="1325567"/>
          </a:xfrm>
          <a:custGeom>
            <a:avLst/>
            <a:gdLst/>
            <a:ahLst/>
            <a:cxnLst>
              <a:cxn ang="0">
                <a:pos x="54" y="12"/>
              </a:cxn>
              <a:cxn ang="0">
                <a:pos x="71" y="29"/>
              </a:cxn>
              <a:cxn ang="0">
                <a:pos x="89" y="47"/>
              </a:cxn>
              <a:cxn ang="0">
                <a:pos x="95" y="71"/>
              </a:cxn>
              <a:cxn ang="0">
                <a:pos x="83" y="89"/>
              </a:cxn>
              <a:cxn ang="0">
                <a:pos x="71" y="113"/>
              </a:cxn>
              <a:cxn ang="0">
                <a:pos x="54" y="119"/>
              </a:cxn>
              <a:cxn ang="0">
                <a:pos x="30" y="125"/>
              </a:cxn>
              <a:cxn ang="0">
                <a:pos x="24" y="143"/>
              </a:cxn>
              <a:cxn ang="0">
                <a:pos x="36" y="161"/>
              </a:cxn>
              <a:cxn ang="0">
                <a:pos x="24" y="203"/>
              </a:cxn>
              <a:cxn ang="0">
                <a:pos x="6" y="221"/>
              </a:cxn>
              <a:cxn ang="0">
                <a:pos x="6" y="232"/>
              </a:cxn>
              <a:cxn ang="0">
                <a:pos x="0" y="250"/>
              </a:cxn>
              <a:cxn ang="0">
                <a:pos x="6" y="286"/>
              </a:cxn>
              <a:cxn ang="0">
                <a:pos x="30" y="322"/>
              </a:cxn>
              <a:cxn ang="0">
                <a:pos x="60" y="346"/>
              </a:cxn>
              <a:cxn ang="0">
                <a:pos x="77" y="388"/>
              </a:cxn>
              <a:cxn ang="0">
                <a:pos x="89" y="376"/>
              </a:cxn>
              <a:cxn ang="0">
                <a:pos x="113" y="394"/>
              </a:cxn>
              <a:cxn ang="0">
                <a:pos x="113" y="418"/>
              </a:cxn>
              <a:cxn ang="0">
                <a:pos x="95" y="441"/>
              </a:cxn>
              <a:cxn ang="0">
                <a:pos x="113" y="465"/>
              </a:cxn>
              <a:cxn ang="0">
                <a:pos x="149" y="483"/>
              </a:cxn>
              <a:cxn ang="0">
                <a:pos x="173" y="519"/>
              </a:cxn>
              <a:cxn ang="0">
                <a:pos x="179" y="537"/>
              </a:cxn>
              <a:cxn ang="0">
                <a:pos x="173" y="549"/>
              </a:cxn>
              <a:cxn ang="0">
                <a:pos x="197" y="573"/>
              </a:cxn>
              <a:cxn ang="0">
                <a:pos x="203" y="567"/>
              </a:cxn>
              <a:cxn ang="0">
                <a:pos x="209" y="555"/>
              </a:cxn>
              <a:cxn ang="0">
                <a:pos x="233" y="549"/>
              </a:cxn>
              <a:cxn ang="0">
                <a:pos x="251" y="561"/>
              </a:cxn>
              <a:cxn ang="0">
                <a:pos x="257" y="537"/>
              </a:cxn>
              <a:cxn ang="0">
                <a:pos x="263" y="519"/>
              </a:cxn>
              <a:cxn ang="0">
                <a:pos x="293" y="513"/>
              </a:cxn>
              <a:cxn ang="0">
                <a:pos x="281" y="501"/>
              </a:cxn>
              <a:cxn ang="0">
                <a:pos x="287" y="489"/>
              </a:cxn>
              <a:cxn ang="0">
                <a:pos x="287" y="483"/>
              </a:cxn>
              <a:cxn ang="0">
                <a:pos x="287" y="471"/>
              </a:cxn>
              <a:cxn ang="0">
                <a:pos x="293" y="441"/>
              </a:cxn>
              <a:cxn ang="0">
                <a:pos x="311" y="412"/>
              </a:cxn>
              <a:cxn ang="0">
                <a:pos x="323" y="388"/>
              </a:cxn>
              <a:cxn ang="0">
                <a:pos x="311" y="346"/>
              </a:cxn>
              <a:cxn ang="0">
                <a:pos x="311" y="322"/>
              </a:cxn>
              <a:cxn ang="0">
                <a:pos x="293" y="77"/>
              </a:cxn>
              <a:cxn ang="0">
                <a:pos x="287" y="65"/>
              </a:cxn>
              <a:cxn ang="0">
                <a:pos x="281" y="35"/>
              </a:cxn>
              <a:cxn ang="0">
                <a:pos x="263" y="18"/>
              </a:cxn>
              <a:cxn ang="0">
                <a:pos x="263" y="0"/>
              </a:cxn>
            </a:cxnLst>
            <a:rect l="0" t="0" r="r" b="b"/>
            <a:pathLst>
              <a:path w="323" h="573">
                <a:moveTo>
                  <a:pt x="263" y="0"/>
                </a:moveTo>
                <a:lnTo>
                  <a:pt x="54" y="12"/>
                </a:lnTo>
                <a:lnTo>
                  <a:pt x="60" y="18"/>
                </a:lnTo>
                <a:lnTo>
                  <a:pt x="71" y="29"/>
                </a:lnTo>
                <a:lnTo>
                  <a:pt x="71" y="35"/>
                </a:lnTo>
                <a:lnTo>
                  <a:pt x="89" y="47"/>
                </a:lnTo>
                <a:lnTo>
                  <a:pt x="95" y="65"/>
                </a:lnTo>
                <a:lnTo>
                  <a:pt x="95" y="71"/>
                </a:lnTo>
                <a:lnTo>
                  <a:pt x="89" y="83"/>
                </a:lnTo>
                <a:lnTo>
                  <a:pt x="83" y="89"/>
                </a:lnTo>
                <a:lnTo>
                  <a:pt x="83" y="95"/>
                </a:lnTo>
                <a:lnTo>
                  <a:pt x="71" y="113"/>
                </a:lnTo>
                <a:lnTo>
                  <a:pt x="60" y="119"/>
                </a:lnTo>
                <a:lnTo>
                  <a:pt x="54" y="119"/>
                </a:lnTo>
                <a:lnTo>
                  <a:pt x="36" y="119"/>
                </a:lnTo>
                <a:lnTo>
                  <a:pt x="30" y="125"/>
                </a:lnTo>
                <a:lnTo>
                  <a:pt x="24" y="137"/>
                </a:lnTo>
                <a:lnTo>
                  <a:pt x="24" y="143"/>
                </a:lnTo>
                <a:lnTo>
                  <a:pt x="36" y="155"/>
                </a:lnTo>
                <a:lnTo>
                  <a:pt x="36" y="161"/>
                </a:lnTo>
                <a:lnTo>
                  <a:pt x="36" y="179"/>
                </a:lnTo>
                <a:lnTo>
                  <a:pt x="24" y="203"/>
                </a:lnTo>
                <a:lnTo>
                  <a:pt x="12" y="209"/>
                </a:lnTo>
                <a:lnTo>
                  <a:pt x="6" y="221"/>
                </a:lnTo>
                <a:lnTo>
                  <a:pt x="12" y="226"/>
                </a:lnTo>
                <a:lnTo>
                  <a:pt x="6" y="232"/>
                </a:lnTo>
                <a:lnTo>
                  <a:pt x="6" y="238"/>
                </a:lnTo>
                <a:lnTo>
                  <a:pt x="0" y="250"/>
                </a:lnTo>
                <a:lnTo>
                  <a:pt x="0" y="268"/>
                </a:lnTo>
                <a:lnTo>
                  <a:pt x="6" y="286"/>
                </a:lnTo>
                <a:lnTo>
                  <a:pt x="6" y="292"/>
                </a:lnTo>
                <a:lnTo>
                  <a:pt x="30" y="322"/>
                </a:lnTo>
                <a:lnTo>
                  <a:pt x="54" y="340"/>
                </a:lnTo>
                <a:lnTo>
                  <a:pt x="60" y="346"/>
                </a:lnTo>
                <a:lnTo>
                  <a:pt x="77" y="382"/>
                </a:lnTo>
                <a:lnTo>
                  <a:pt x="77" y="388"/>
                </a:lnTo>
                <a:lnTo>
                  <a:pt x="83" y="382"/>
                </a:lnTo>
                <a:lnTo>
                  <a:pt x="89" y="376"/>
                </a:lnTo>
                <a:lnTo>
                  <a:pt x="113" y="382"/>
                </a:lnTo>
                <a:lnTo>
                  <a:pt x="113" y="394"/>
                </a:lnTo>
                <a:lnTo>
                  <a:pt x="107" y="406"/>
                </a:lnTo>
                <a:lnTo>
                  <a:pt x="113" y="418"/>
                </a:lnTo>
                <a:lnTo>
                  <a:pt x="95" y="435"/>
                </a:lnTo>
                <a:lnTo>
                  <a:pt x="95" y="441"/>
                </a:lnTo>
                <a:lnTo>
                  <a:pt x="101" y="453"/>
                </a:lnTo>
                <a:lnTo>
                  <a:pt x="113" y="465"/>
                </a:lnTo>
                <a:lnTo>
                  <a:pt x="137" y="477"/>
                </a:lnTo>
                <a:lnTo>
                  <a:pt x="149" y="483"/>
                </a:lnTo>
                <a:lnTo>
                  <a:pt x="173" y="507"/>
                </a:lnTo>
                <a:lnTo>
                  <a:pt x="173" y="519"/>
                </a:lnTo>
                <a:lnTo>
                  <a:pt x="185" y="531"/>
                </a:lnTo>
                <a:lnTo>
                  <a:pt x="179" y="537"/>
                </a:lnTo>
                <a:lnTo>
                  <a:pt x="179" y="543"/>
                </a:lnTo>
                <a:lnTo>
                  <a:pt x="173" y="549"/>
                </a:lnTo>
                <a:lnTo>
                  <a:pt x="191" y="573"/>
                </a:lnTo>
                <a:lnTo>
                  <a:pt x="197" y="573"/>
                </a:lnTo>
                <a:lnTo>
                  <a:pt x="197" y="567"/>
                </a:lnTo>
                <a:lnTo>
                  <a:pt x="203" y="567"/>
                </a:lnTo>
                <a:lnTo>
                  <a:pt x="203" y="573"/>
                </a:lnTo>
                <a:lnTo>
                  <a:pt x="209" y="555"/>
                </a:lnTo>
                <a:lnTo>
                  <a:pt x="215" y="549"/>
                </a:lnTo>
                <a:lnTo>
                  <a:pt x="233" y="549"/>
                </a:lnTo>
                <a:lnTo>
                  <a:pt x="239" y="555"/>
                </a:lnTo>
                <a:lnTo>
                  <a:pt x="251" y="561"/>
                </a:lnTo>
                <a:lnTo>
                  <a:pt x="263" y="555"/>
                </a:lnTo>
                <a:lnTo>
                  <a:pt x="257" y="537"/>
                </a:lnTo>
                <a:lnTo>
                  <a:pt x="257" y="525"/>
                </a:lnTo>
                <a:lnTo>
                  <a:pt x="263" y="519"/>
                </a:lnTo>
                <a:lnTo>
                  <a:pt x="287" y="513"/>
                </a:lnTo>
                <a:lnTo>
                  <a:pt x="293" y="513"/>
                </a:lnTo>
                <a:lnTo>
                  <a:pt x="281" y="501"/>
                </a:lnTo>
                <a:lnTo>
                  <a:pt x="281" y="501"/>
                </a:lnTo>
                <a:lnTo>
                  <a:pt x="287" y="495"/>
                </a:lnTo>
                <a:lnTo>
                  <a:pt x="287" y="489"/>
                </a:lnTo>
                <a:lnTo>
                  <a:pt x="287" y="483"/>
                </a:lnTo>
                <a:lnTo>
                  <a:pt x="287" y="483"/>
                </a:lnTo>
                <a:lnTo>
                  <a:pt x="287" y="477"/>
                </a:lnTo>
                <a:lnTo>
                  <a:pt x="287" y="471"/>
                </a:lnTo>
                <a:lnTo>
                  <a:pt x="293" y="453"/>
                </a:lnTo>
                <a:lnTo>
                  <a:pt x="293" y="441"/>
                </a:lnTo>
                <a:lnTo>
                  <a:pt x="305" y="429"/>
                </a:lnTo>
                <a:lnTo>
                  <a:pt x="311" y="412"/>
                </a:lnTo>
                <a:lnTo>
                  <a:pt x="311" y="406"/>
                </a:lnTo>
                <a:lnTo>
                  <a:pt x="323" y="388"/>
                </a:lnTo>
                <a:lnTo>
                  <a:pt x="317" y="364"/>
                </a:lnTo>
                <a:lnTo>
                  <a:pt x="311" y="346"/>
                </a:lnTo>
                <a:lnTo>
                  <a:pt x="311" y="334"/>
                </a:lnTo>
                <a:lnTo>
                  <a:pt x="311" y="322"/>
                </a:lnTo>
                <a:lnTo>
                  <a:pt x="317" y="322"/>
                </a:lnTo>
                <a:lnTo>
                  <a:pt x="293" y="77"/>
                </a:lnTo>
                <a:lnTo>
                  <a:pt x="293" y="71"/>
                </a:lnTo>
                <a:lnTo>
                  <a:pt x="287" y="65"/>
                </a:lnTo>
                <a:lnTo>
                  <a:pt x="281" y="41"/>
                </a:lnTo>
                <a:lnTo>
                  <a:pt x="281" y="35"/>
                </a:lnTo>
                <a:lnTo>
                  <a:pt x="275" y="29"/>
                </a:lnTo>
                <a:lnTo>
                  <a:pt x="263" y="18"/>
                </a:lnTo>
                <a:lnTo>
                  <a:pt x="263" y="0"/>
                </a:lnTo>
                <a:lnTo>
                  <a:pt x="263" y="0"/>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01" name="NY"/>
          <p:cNvSpPr>
            <a:spLocks/>
          </p:cNvSpPr>
          <p:nvPr/>
        </p:nvSpPr>
        <p:spPr bwMode="auto">
          <a:xfrm rot="21394386">
            <a:off x="8910542" y="1292185"/>
            <a:ext cx="1468168" cy="1088571"/>
          </a:xfrm>
          <a:custGeom>
            <a:avLst/>
            <a:gdLst/>
            <a:ahLst/>
            <a:cxnLst>
              <a:cxn ang="0">
                <a:pos x="472" y="424"/>
              </a:cxn>
              <a:cxn ang="0">
                <a:pos x="460" y="442"/>
              </a:cxn>
              <a:cxn ang="0">
                <a:pos x="454" y="453"/>
              </a:cxn>
              <a:cxn ang="0">
                <a:pos x="448" y="471"/>
              </a:cxn>
              <a:cxn ang="0">
                <a:pos x="466" y="459"/>
              </a:cxn>
              <a:cxn ang="0">
                <a:pos x="490" y="453"/>
              </a:cxn>
              <a:cxn ang="0">
                <a:pos x="526" y="442"/>
              </a:cxn>
              <a:cxn ang="0">
                <a:pos x="580" y="400"/>
              </a:cxn>
              <a:cxn ang="0">
                <a:pos x="598" y="388"/>
              </a:cxn>
              <a:cxn ang="0">
                <a:pos x="616" y="370"/>
              </a:cxn>
              <a:cxn ang="0">
                <a:pos x="604" y="376"/>
              </a:cxn>
              <a:cxn ang="0">
                <a:pos x="586" y="388"/>
              </a:cxn>
              <a:cxn ang="0">
                <a:pos x="568" y="394"/>
              </a:cxn>
              <a:cxn ang="0">
                <a:pos x="586" y="370"/>
              </a:cxn>
              <a:cxn ang="0">
                <a:pos x="574" y="376"/>
              </a:cxn>
              <a:cxn ang="0">
                <a:pos x="520" y="406"/>
              </a:cxn>
              <a:cxn ang="0">
                <a:pos x="484" y="436"/>
              </a:cxn>
              <a:cxn ang="0">
                <a:pos x="478" y="412"/>
              </a:cxn>
              <a:cxn ang="0">
                <a:pos x="490" y="388"/>
              </a:cxn>
              <a:cxn ang="0">
                <a:pos x="478" y="298"/>
              </a:cxn>
              <a:cxn ang="0">
                <a:pos x="466" y="209"/>
              </a:cxn>
              <a:cxn ang="0">
                <a:pos x="454" y="149"/>
              </a:cxn>
              <a:cxn ang="0">
                <a:pos x="442" y="143"/>
              </a:cxn>
              <a:cxn ang="0">
                <a:pos x="442" y="125"/>
              </a:cxn>
              <a:cxn ang="0">
                <a:pos x="430" y="77"/>
              </a:cxn>
              <a:cxn ang="0">
                <a:pos x="418" y="24"/>
              </a:cxn>
              <a:cxn ang="0">
                <a:pos x="412" y="0"/>
              </a:cxn>
              <a:cxn ang="0">
                <a:pos x="305" y="24"/>
              </a:cxn>
              <a:cxn ang="0">
                <a:pos x="251" y="83"/>
              </a:cxn>
              <a:cxn ang="0">
                <a:pos x="245" y="107"/>
              </a:cxn>
              <a:cxn ang="0">
                <a:pos x="215" y="143"/>
              </a:cxn>
              <a:cxn ang="0">
                <a:pos x="227" y="149"/>
              </a:cxn>
              <a:cxn ang="0">
                <a:pos x="227" y="167"/>
              </a:cxn>
              <a:cxn ang="0">
                <a:pos x="233" y="197"/>
              </a:cxn>
              <a:cxn ang="0">
                <a:pos x="179" y="233"/>
              </a:cxn>
              <a:cxn ang="0">
                <a:pos x="119" y="239"/>
              </a:cxn>
              <a:cxn ang="0">
                <a:pos x="54" y="250"/>
              </a:cxn>
              <a:cxn ang="0">
                <a:pos x="42" y="280"/>
              </a:cxn>
              <a:cxn ang="0">
                <a:pos x="54" y="316"/>
              </a:cxn>
              <a:cxn ang="0">
                <a:pos x="12" y="364"/>
              </a:cxn>
              <a:cxn ang="0">
                <a:pos x="335" y="334"/>
              </a:cxn>
              <a:cxn ang="0">
                <a:pos x="347" y="346"/>
              </a:cxn>
              <a:cxn ang="0">
                <a:pos x="359" y="352"/>
              </a:cxn>
              <a:cxn ang="0">
                <a:pos x="371" y="382"/>
              </a:cxn>
              <a:cxn ang="0">
                <a:pos x="401" y="388"/>
              </a:cxn>
            </a:cxnLst>
            <a:rect l="0" t="0" r="r" b="b"/>
            <a:pathLst>
              <a:path w="616" h="471">
                <a:moveTo>
                  <a:pt x="401" y="388"/>
                </a:moveTo>
                <a:lnTo>
                  <a:pt x="466" y="412"/>
                </a:lnTo>
                <a:lnTo>
                  <a:pt x="472" y="424"/>
                </a:lnTo>
                <a:lnTo>
                  <a:pt x="466" y="430"/>
                </a:lnTo>
                <a:lnTo>
                  <a:pt x="460" y="436"/>
                </a:lnTo>
                <a:lnTo>
                  <a:pt x="460" y="442"/>
                </a:lnTo>
                <a:lnTo>
                  <a:pt x="460" y="453"/>
                </a:lnTo>
                <a:lnTo>
                  <a:pt x="460" y="453"/>
                </a:lnTo>
                <a:lnTo>
                  <a:pt x="454" y="453"/>
                </a:lnTo>
                <a:lnTo>
                  <a:pt x="448" y="465"/>
                </a:lnTo>
                <a:lnTo>
                  <a:pt x="448" y="471"/>
                </a:lnTo>
                <a:lnTo>
                  <a:pt x="448" y="471"/>
                </a:lnTo>
                <a:lnTo>
                  <a:pt x="454" y="471"/>
                </a:lnTo>
                <a:lnTo>
                  <a:pt x="454" y="465"/>
                </a:lnTo>
                <a:lnTo>
                  <a:pt x="466" y="459"/>
                </a:lnTo>
                <a:lnTo>
                  <a:pt x="472" y="459"/>
                </a:lnTo>
                <a:lnTo>
                  <a:pt x="484" y="459"/>
                </a:lnTo>
                <a:lnTo>
                  <a:pt x="490" y="453"/>
                </a:lnTo>
                <a:lnTo>
                  <a:pt x="502" y="453"/>
                </a:lnTo>
                <a:lnTo>
                  <a:pt x="514" y="448"/>
                </a:lnTo>
                <a:lnTo>
                  <a:pt x="526" y="442"/>
                </a:lnTo>
                <a:lnTo>
                  <a:pt x="532" y="430"/>
                </a:lnTo>
                <a:lnTo>
                  <a:pt x="568" y="406"/>
                </a:lnTo>
                <a:lnTo>
                  <a:pt x="580" y="400"/>
                </a:lnTo>
                <a:lnTo>
                  <a:pt x="586" y="394"/>
                </a:lnTo>
                <a:lnTo>
                  <a:pt x="592" y="394"/>
                </a:lnTo>
                <a:lnTo>
                  <a:pt x="598" y="388"/>
                </a:lnTo>
                <a:lnTo>
                  <a:pt x="604" y="382"/>
                </a:lnTo>
                <a:lnTo>
                  <a:pt x="610" y="382"/>
                </a:lnTo>
                <a:lnTo>
                  <a:pt x="616" y="370"/>
                </a:lnTo>
                <a:lnTo>
                  <a:pt x="616" y="370"/>
                </a:lnTo>
                <a:lnTo>
                  <a:pt x="616" y="364"/>
                </a:lnTo>
                <a:lnTo>
                  <a:pt x="604" y="376"/>
                </a:lnTo>
                <a:lnTo>
                  <a:pt x="598" y="376"/>
                </a:lnTo>
                <a:lnTo>
                  <a:pt x="586" y="382"/>
                </a:lnTo>
                <a:lnTo>
                  <a:pt x="586" y="388"/>
                </a:lnTo>
                <a:lnTo>
                  <a:pt x="580" y="394"/>
                </a:lnTo>
                <a:lnTo>
                  <a:pt x="574" y="394"/>
                </a:lnTo>
                <a:lnTo>
                  <a:pt x="568" y="394"/>
                </a:lnTo>
                <a:lnTo>
                  <a:pt x="574" y="388"/>
                </a:lnTo>
                <a:lnTo>
                  <a:pt x="580" y="382"/>
                </a:lnTo>
                <a:lnTo>
                  <a:pt x="586" y="370"/>
                </a:lnTo>
                <a:lnTo>
                  <a:pt x="586" y="364"/>
                </a:lnTo>
                <a:lnTo>
                  <a:pt x="574" y="370"/>
                </a:lnTo>
                <a:lnTo>
                  <a:pt x="574" y="376"/>
                </a:lnTo>
                <a:lnTo>
                  <a:pt x="568" y="382"/>
                </a:lnTo>
                <a:lnTo>
                  <a:pt x="544" y="394"/>
                </a:lnTo>
                <a:lnTo>
                  <a:pt x="520" y="406"/>
                </a:lnTo>
                <a:lnTo>
                  <a:pt x="496" y="418"/>
                </a:lnTo>
                <a:lnTo>
                  <a:pt x="490" y="424"/>
                </a:lnTo>
                <a:lnTo>
                  <a:pt x="484" y="436"/>
                </a:lnTo>
                <a:lnTo>
                  <a:pt x="478" y="430"/>
                </a:lnTo>
                <a:lnTo>
                  <a:pt x="478" y="424"/>
                </a:lnTo>
                <a:lnTo>
                  <a:pt x="478" y="412"/>
                </a:lnTo>
                <a:lnTo>
                  <a:pt x="484" y="406"/>
                </a:lnTo>
                <a:lnTo>
                  <a:pt x="478" y="400"/>
                </a:lnTo>
                <a:lnTo>
                  <a:pt x="490" y="388"/>
                </a:lnTo>
                <a:lnTo>
                  <a:pt x="490" y="382"/>
                </a:lnTo>
                <a:lnTo>
                  <a:pt x="484" y="376"/>
                </a:lnTo>
                <a:lnTo>
                  <a:pt x="478" y="298"/>
                </a:lnTo>
                <a:lnTo>
                  <a:pt x="472" y="298"/>
                </a:lnTo>
                <a:lnTo>
                  <a:pt x="472" y="227"/>
                </a:lnTo>
                <a:lnTo>
                  <a:pt x="466" y="209"/>
                </a:lnTo>
                <a:lnTo>
                  <a:pt x="460" y="191"/>
                </a:lnTo>
                <a:lnTo>
                  <a:pt x="460" y="179"/>
                </a:lnTo>
                <a:lnTo>
                  <a:pt x="454" y="149"/>
                </a:lnTo>
                <a:lnTo>
                  <a:pt x="448" y="137"/>
                </a:lnTo>
                <a:lnTo>
                  <a:pt x="442" y="143"/>
                </a:lnTo>
                <a:lnTo>
                  <a:pt x="442" y="143"/>
                </a:lnTo>
                <a:lnTo>
                  <a:pt x="442" y="143"/>
                </a:lnTo>
                <a:lnTo>
                  <a:pt x="436" y="137"/>
                </a:lnTo>
                <a:lnTo>
                  <a:pt x="442" y="125"/>
                </a:lnTo>
                <a:lnTo>
                  <a:pt x="430" y="95"/>
                </a:lnTo>
                <a:lnTo>
                  <a:pt x="424" y="89"/>
                </a:lnTo>
                <a:lnTo>
                  <a:pt x="430" y="77"/>
                </a:lnTo>
                <a:lnTo>
                  <a:pt x="430" y="53"/>
                </a:lnTo>
                <a:lnTo>
                  <a:pt x="418" y="24"/>
                </a:lnTo>
                <a:lnTo>
                  <a:pt x="418" y="24"/>
                </a:lnTo>
                <a:lnTo>
                  <a:pt x="412" y="18"/>
                </a:lnTo>
                <a:lnTo>
                  <a:pt x="412" y="12"/>
                </a:lnTo>
                <a:lnTo>
                  <a:pt x="412" y="0"/>
                </a:lnTo>
                <a:lnTo>
                  <a:pt x="311" y="24"/>
                </a:lnTo>
                <a:lnTo>
                  <a:pt x="311" y="24"/>
                </a:lnTo>
                <a:lnTo>
                  <a:pt x="305" y="24"/>
                </a:lnTo>
                <a:lnTo>
                  <a:pt x="299" y="30"/>
                </a:lnTo>
                <a:lnTo>
                  <a:pt x="275" y="53"/>
                </a:lnTo>
                <a:lnTo>
                  <a:pt x="251" y="83"/>
                </a:lnTo>
                <a:lnTo>
                  <a:pt x="251" y="89"/>
                </a:lnTo>
                <a:lnTo>
                  <a:pt x="251" y="95"/>
                </a:lnTo>
                <a:lnTo>
                  <a:pt x="245" y="107"/>
                </a:lnTo>
                <a:lnTo>
                  <a:pt x="245" y="113"/>
                </a:lnTo>
                <a:lnTo>
                  <a:pt x="221" y="137"/>
                </a:lnTo>
                <a:lnTo>
                  <a:pt x="215" y="143"/>
                </a:lnTo>
                <a:lnTo>
                  <a:pt x="221" y="149"/>
                </a:lnTo>
                <a:lnTo>
                  <a:pt x="221" y="155"/>
                </a:lnTo>
                <a:lnTo>
                  <a:pt x="227" y="149"/>
                </a:lnTo>
                <a:lnTo>
                  <a:pt x="233" y="155"/>
                </a:lnTo>
                <a:lnTo>
                  <a:pt x="233" y="161"/>
                </a:lnTo>
                <a:lnTo>
                  <a:pt x="227" y="167"/>
                </a:lnTo>
                <a:lnTo>
                  <a:pt x="233" y="173"/>
                </a:lnTo>
                <a:lnTo>
                  <a:pt x="239" y="185"/>
                </a:lnTo>
                <a:lnTo>
                  <a:pt x="233" y="197"/>
                </a:lnTo>
                <a:lnTo>
                  <a:pt x="221" y="203"/>
                </a:lnTo>
                <a:lnTo>
                  <a:pt x="197" y="227"/>
                </a:lnTo>
                <a:lnTo>
                  <a:pt x="179" y="233"/>
                </a:lnTo>
                <a:lnTo>
                  <a:pt x="143" y="245"/>
                </a:lnTo>
                <a:lnTo>
                  <a:pt x="131" y="239"/>
                </a:lnTo>
                <a:lnTo>
                  <a:pt x="119" y="239"/>
                </a:lnTo>
                <a:lnTo>
                  <a:pt x="96" y="239"/>
                </a:lnTo>
                <a:lnTo>
                  <a:pt x="78" y="245"/>
                </a:lnTo>
                <a:lnTo>
                  <a:pt x="54" y="250"/>
                </a:lnTo>
                <a:lnTo>
                  <a:pt x="42" y="262"/>
                </a:lnTo>
                <a:lnTo>
                  <a:pt x="42" y="274"/>
                </a:lnTo>
                <a:lnTo>
                  <a:pt x="42" y="280"/>
                </a:lnTo>
                <a:lnTo>
                  <a:pt x="60" y="298"/>
                </a:lnTo>
                <a:lnTo>
                  <a:pt x="60" y="310"/>
                </a:lnTo>
                <a:lnTo>
                  <a:pt x="54" y="316"/>
                </a:lnTo>
                <a:lnTo>
                  <a:pt x="54" y="316"/>
                </a:lnTo>
                <a:lnTo>
                  <a:pt x="48" y="334"/>
                </a:lnTo>
                <a:lnTo>
                  <a:pt x="12" y="364"/>
                </a:lnTo>
                <a:lnTo>
                  <a:pt x="0" y="376"/>
                </a:lnTo>
                <a:lnTo>
                  <a:pt x="6" y="400"/>
                </a:lnTo>
                <a:lnTo>
                  <a:pt x="335" y="334"/>
                </a:lnTo>
                <a:lnTo>
                  <a:pt x="341" y="340"/>
                </a:lnTo>
                <a:lnTo>
                  <a:pt x="347" y="346"/>
                </a:lnTo>
                <a:lnTo>
                  <a:pt x="347" y="346"/>
                </a:lnTo>
                <a:lnTo>
                  <a:pt x="347" y="346"/>
                </a:lnTo>
                <a:lnTo>
                  <a:pt x="353" y="352"/>
                </a:lnTo>
                <a:lnTo>
                  <a:pt x="359" y="352"/>
                </a:lnTo>
                <a:lnTo>
                  <a:pt x="371" y="370"/>
                </a:lnTo>
                <a:lnTo>
                  <a:pt x="371" y="376"/>
                </a:lnTo>
                <a:lnTo>
                  <a:pt x="371" y="382"/>
                </a:lnTo>
                <a:lnTo>
                  <a:pt x="377" y="382"/>
                </a:lnTo>
                <a:lnTo>
                  <a:pt x="395" y="382"/>
                </a:lnTo>
                <a:lnTo>
                  <a:pt x="401" y="388"/>
                </a:lnTo>
                <a:lnTo>
                  <a:pt x="401" y="388"/>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02" name="MD"/>
          <p:cNvSpPr>
            <a:spLocks/>
          </p:cNvSpPr>
          <p:nvPr/>
        </p:nvSpPr>
        <p:spPr bwMode="auto">
          <a:xfrm rot="21394386">
            <a:off x="9142552" y="2623246"/>
            <a:ext cx="879695" cy="413739"/>
          </a:xfrm>
          <a:custGeom>
            <a:avLst/>
            <a:gdLst/>
            <a:ahLst/>
            <a:cxnLst>
              <a:cxn ang="0">
                <a:pos x="215" y="12"/>
              </a:cxn>
              <a:cxn ang="0">
                <a:pos x="12" y="107"/>
              </a:cxn>
              <a:cxn ang="0">
                <a:pos x="18" y="95"/>
              </a:cxn>
              <a:cxn ang="0">
                <a:pos x="41" y="78"/>
              </a:cxn>
              <a:cxn ang="0">
                <a:pos x="53" y="66"/>
              </a:cxn>
              <a:cxn ang="0">
                <a:pos x="59" y="60"/>
              </a:cxn>
              <a:cxn ang="0">
                <a:pos x="83" y="60"/>
              </a:cxn>
              <a:cxn ang="0">
                <a:pos x="107" y="42"/>
              </a:cxn>
              <a:cxn ang="0">
                <a:pos x="119" y="48"/>
              </a:cxn>
              <a:cxn ang="0">
                <a:pos x="131" y="54"/>
              </a:cxn>
              <a:cxn ang="0">
                <a:pos x="143" y="72"/>
              </a:cxn>
              <a:cxn ang="0">
                <a:pos x="155" y="72"/>
              </a:cxn>
              <a:cxn ang="0">
                <a:pos x="161" y="83"/>
              </a:cxn>
              <a:cxn ang="0">
                <a:pos x="185" y="95"/>
              </a:cxn>
              <a:cxn ang="0">
                <a:pos x="203" y="107"/>
              </a:cxn>
              <a:cxn ang="0">
                <a:pos x="209" y="119"/>
              </a:cxn>
              <a:cxn ang="0">
                <a:pos x="191" y="155"/>
              </a:cxn>
              <a:cxn ang="0">
                <a:pos x="203" y="161"/>
              </a:cxn>
              <a:cxn ang="0">
                <a:pos x="221" y="167"/>
              </a:cxn>
              <a:cxn ang="0">
                <a:pos x="227" y="167"/>
              </a:cxn>
              <a:cxn ang="0">
                <a:pos x="251" y="167"/>
              </a:cxn>
              <a:cxn ang="0">
                <a:pos x="275" y="173"/>
              </a:cxn>
              <a:cxn ang="0">
                <a:pos x="281" y="173"/>
              </a:cxn>
              <a:cxn ang="0">
                <a:pos x="269" y="155"/>
              </a:cxn>
              <a:cxn ang="0">
                <a:pos x="257" y="149"/>
              </a:cxn>
              <a:cxn ang="0">
                <a:pos x="263" y="149"/>
              </a:cxn>
              <a:cxn ang="0">
                <a:pos x="257" y="143"/>
              </a:cxn>
              <a:cxn ang="0">
                <a:pos x="245" y="113"/>
              </a:cxn>
              <a:cxn ang="0">
                <a:pos x="245" y="95"/>
              </a:cxn>
              <a:cxn ang="0">
                <a:pos x="245" y="72"/>
              </a:cxn>
              <a:cxn ang="0">
                <a:pos x="239" y="66"/>
              </a:cxn>
              <a:cxn ang="0">
                <a:pos x="245" y="54"/>
              </a:cxn>
              <a:cxn ang="0">
                <a:pos x="263" y="42"/>
              </a:cxn>
              <a:cxn ang="0">
                <a:pos x="269" y="24"/>
              </a:cxn>
              <a:cxn ang="0">
                <a:pos x="281" y="30"/>
              </a:cxn>
              <a:cxn ang="0">
                <a:pos x="269" y="48"/>
              </a:cxn>
              <a:cxn ang="0">
                <a:pos x="257" y="60"/>
              </a:cxn>
              <a:cxn ang="0">
                <a:pos x="269" y="72"/>
              </a:cxn>
              <a:cxn ang="0">
                <a:pos x="275" y="95"/>
              </a:cxn>
              <a:cxn ang="0">
                <a:pos x="263" y="107"/>
              </a:cxn>
              <a:cxn ang="0">
                <a:pos x="275" y="113"/>
              </a:cxn>
              <a:cxn ang="0">
                <a:pos x="275" y="125"/>
              </a:cxn>
              <a:cxn ang="0">
                <a:pos x="281" y="143"/>
              </a:cxn>
              <a:cxn ang="0">
                <a:pos x="299" y="155"/>
              </a:cxn>
              <a:cxn ang="0">
                <a:pos x="305" y="149"/>
              </a:cxn>
              <a:cxn ang="0">
                <a:pos x="311" y="155"/>
              </a:cxn>
              <a:cxn ang="0">
                <a:pos x="317" y="173"/>
              </a:cxn>
              <a:cxn ang="0">
                <a:pos x="329" y="179"/>
              </a:cxn>
              <a:cxn ang="0">
                <a:pos x="335" y="173"/>
              </a:cxn>
              <a:cxn ang="0">
                <a:pos x="364" y="161"/>
              </a:cxn>
              <a:cxn ang="0">
                <a:pos x="370" y="119"/>
              </a:cxn>
              <a:cxn ang="0">
                <a:pos x="317" y="125"/>
              </a:cxn>
              <a:cxn ang="0">
                <a:pos x="281" y="0"/>
              </a:cxn>
            </a:cxnLst>
            <a:rect l="0" t="0" r="r" b="b"/>
            <a:pathLst>
              <a:path w="370" h="179">
                <a:moveTo>
                  <a:pt x="281" y="0"/>
                </a:moveTo>
                <a:lnTo>
                  <a:pt x="215" y="12"/>
                </a:lnTo>
                <a:lnTo>
                  <a:pt x="0" y="54"/>
                </a:lnTo>
                <a:lnTo>
                  <a:pt x="12" y="107"/>
                </a:lnTo>
                <a:lnTo>
                  <a:pt x="12" y="101"/>
                </a:lnTo>
                <a:lnTo>
                  <a:pt x="18" y="95"/>
                </a:lnTo>
                <a:lnTo>
                  <a:pt x="36" y="78"/>
                </a:lnTo>
                <a:lnTo>
                  <a:pt x="41" y="78"/>
                </a:lnTo>
                <a:lnTo>
                  <a:pt x="47" y="66"/>
                </a:lnTo>
                <a:lnTo>
                  <a:pt x="53" y="66"/>
                </a:lnTo>
                <a:lnTo>
                  <a:pt x="59" y="54"/>
                </a:lnTo>
                <a:lnTo>
                  <a:pt x="59" y="60"/>
                </a:lnTo>
                <a:lnTo>
                  <a:pt x="71" y="60"/>
                </a:lnTo>
                <a:lnTo>
                  <a:pt x="83" y="60"/>
                </a:lnTo>
                <a:lnTo>
                  <a:pt x="83" y="54"/>
                </a:lnTo>
                <a:lnTo>
                  <a:pt x="107" y="42"/>
                </a:lnTo>
                <a:lnTo>
                  <a:pt x="113" y="48"/>
                </a:lnTo>
                <a:lnTo>
                  <a:pt x="119" y="48"/>
                </a:lnTo>
                <a:lnTo>
                  <a:pt x="131" y="42"/>
                </a:lnTo>
                <a:lnTo>
                  <a:pt x="131" y="54"/>
                </a:lnTo>
                <a:lnTo>
                  <a:pt x="137" y="54"/>
                </a:lnTo>
                <a:lnTo>
                  <a:pt x="143" y="72"/>
                </a:lnTo>
                <a:lnTo>
                  <a:pt x="149" y="72"/>
                </a:lnTo>
                <a:lnTo>
                  <a:pt x="155" y="72"/>
                </a:lnTo>
                <a:lnTo>
                  <a:pt x="167" y="78"/>
                </a:lnTo>
                <a:lnTo>
                  <a:pt x="161" y="83"/>
                </a:lnTo>
                <a:lnTo>
                  <a:pt x="167" y="95"/>
                </a:lnTo>
                <a:lnTo>
                  <a:pt x="185" y="95"/>
                </a:lnTo>
                <a:lnTo>
                  <a:pt x="191" y="101"/>
                </a:lnTo>
                <a:lnTo>
                  <a:pt x="203" y="107"/>
                </a:lnTo>
                <a:lnTo>
                  <a:pt x="209" y="113"/>
                </a:lnTo>
                <a:lnTo>
                  <a:pt x="209" y="119"/>
                </a:lnTo>
                <a:lnTo>
                  <a:pt x="197" y="137"/>
                </a:lnTo>
                <a:lnTo>
                  <a:pt x="191" y="155"/>
                </a:lnTo>
                <a:lnTo>
                  <a:pt x="191" y="161"/>
                </a:lnTo>
                <a:lnTo>
                  <a:pt x="203" y="161"/>
                </a:lnTo>
                <a:lnTo>
                  <a:pt x="215" y="155"/>
                </a:lnTo>
                <a:lnTo>
                  <a:pt x="221" y="167"/>
                </a:lnTo>
                <a:lnTo>
                  <a:pt x="227" y="167"/>
                </a:lnTo>
                <a:lnTo>
                  <a:pt x="227" y="167"/>
                </a:lnTo>
                <a:lnTo>
                  <a:pt x="239" y="167"/>
                </a:lnTo>
                <a:lnTo>
                  <a:pt x="251" y="167"/>
                </a:lnTo>
                <a:lnTo>
                  <a:pt x="269" y="173"/>
                </a:lnTo>
                <a:lnTo>
                  <a:pt x="275" y="173"/>
                </a:lnTo>
                <a:lnTo>
                  <a:pt x="281" y="173"/>
                </a:lnTo>
                <a:lnTo>
                  <a:pt x="281" y="173"/>
                </a:lnTo>
                <a:lnTo>
                  <a:pt x="275" y="167"/>
                </a:lnTo>
                <a:lnTo>
                  <a:pt x="269" y="155"/>
                </a:lnTo>
                <a:lnTo>
                  <a:pt x="263" y="155"/>
                </a:lnTo>
                <a:lnTo>
                  <a:pt x="257" y="149"/>
                </a:lnTo>
                <a:lnTo>
                  <a:pt x="263" y="149"/>
                </a:lnTo>
                <a:lnTo>
                  <a:pt x="263" y="149"/>
                </a:lnTo>
                <a:lnTo>
                  <a:pt x="269" y="143"/>
                </a:lnTo>
                <a:lnTo>
                  <a:pt x="257" y="143"/>
                </a:lnTo>
                <a:lnTo>
                  <a:pt x="251" y="131"/>
                </a:lnTo>
                <a:lnTo>
                  <a:pt x="245" y="113"/>
                </a:lnTo>
                <a:lnTo>
                  <a:pt x="245" y="107"/>
                </a:lnTo>
                <a:lnTo>
                  <a:pt x="245" y="95"/>
                </a:lnTo>
                <a:lnTo>
                  <a:pt x="245" y="78"/>
                </a:lnTo>
                <a:lnTo>
                  <a:pt x="245" y="72"/>
                </a:lnTo>
                <a:lnTo>
                  <a:pt x="239" y="72"/>
                </a:lnTo>
                <a:lnTo>
                  <a:pt x="239" y="66"/>
                </a:lnTo>
                <a:lnTo>
                  <a:pt x="239" y="60"/>
                </a:lnTo>
                <a:lnTo>
                  <a:pt x="245" y="54"/>
                </a:lnTo>
                <a:lnTo>
                  <a:pt x="245" y="48"/>
                </a:lnTo>
                <a:lnTo>
                  <a:pt x="263" y="42"/>
                </a:lnTo>
                <a:lnTo>
                  <a:pt x="263" y="36"/>
                </a:lnTo>
                <a:lnTo>
                  <a:pt x="269" y="24"/>
                </a:lnTo>
                <a:lnTo>
                  <a:pt x="275" y="24"/>
                </a:lnTo>
                <a:lnTo>
                  <a:pt x="281" y="30"/>
                </a:lnTo>
                <a:lnTo>
                  <a:pt x="275" y="42"/>
                </a:lnTo>
                <a:lnTo>
                  <a:pt x="269" y="48"/>
                </a:lnTo>
                <a:lnTo>
                  <a:pt x="263" y="54"/>
                </a:lnTo>
                <a:lnTo>
                  <a:pt x="257" y="60"/>
                </a:lnTo>
                <a:lnTo>
                  <a:pt x="263" y="72"/>
                </a:lnTo>
                <a:lnTo>
                  <a:pt x="269" y="72"/>
                </a:lnTo>
                <a:lnTo>
                  <a:pt x="275" y="95"/>
                </a:lnTo>
                <a:lnTo>
                  <a:pt x="275" y="95"/>
                </a:lnTo>
                <a:lnTo>
                  <a:pt x="263" y="101"/>
                </a:lnTo>
                <a:lnTo>
                  <a:pt x="263" y="107"/>
                </a:lnTo>
                <a:lnTo>
                  <a:pt x="275" y="107"/>
                </a:lnTo>
                <a:lnTo>
                  <a:pt x="275" y="113"/>
                </a:lnTo>
                <a:lnTo>
                  <a:pt x="275" y="125"/>
                </a:lnTo>
                <a:lnTo>
                  <a:pt x="275" y="125"/>
                </a:lnTo>
                <a:lnTo>
                  <a:pt x="275" y="131"/>
                </a:lnTo>
                <a:lnTo>
                  <a:pt x="281" y="143"/>
                </a:lnTo>
                <a:lnTo>
                  <a:pt x="293" y="155"/>
                </a:lnTo>
                <a:lnTo>
                  <a:pt x="299" y="155"/>
                </a:lnTo>
                <a:lnTo>
                  <a:pt x="299" y="149"/>
                </a:lnTo>
                <a:lnTo>
                  <a:pt x="305" y="149"/>
                </a:lnTo>
                <a:lnTo>
                  <a:pt x="311" y="149"/>
                </a:lnTo>
                <a:lnTo>
                  <a:pt x="311" y="155"/>
                </a:lnTo>
                <a:lnTo>
                  <a:pt x="317" y="167"/>
                </a:lnTo>
                <a:lnTo>
                  <a:pt x="317" y="173"/>
                </a:lnTo>
                <a:lnTo>
                  <a:pt x="317" y="179"/>
                </a:lnTo>
                <a:lnTo>
                  <a:pt x="329" y="179"/>
                </a:lnTo>
                <a:lnTo>
                  <a:pt x="329" y="179"/>
                </a:lnTo>
                <a:lnTo>
                  <a:pt x="335" y="173"/>
                </a:lnTo>
                <a:lnTo>
                  <a:pt x="364" y="161"/>
                </a:lnTo>
                <a:lnTo>
                  <a:pt x="364" y="161"/>
                </a:lnTo>
                <a:lnTo>
                  <a:pt x="364" y="149"/>
                </a:lnTo>
                <a:lnTo>
                  <a:pt x="370" y="119"/>
                </a:lnTo>
                <a:lnTo>
                  <a:pt x="370" y="113"/>
                </a:lnTo>
                <a:lnTo>
                  <a:pt x="317" y="125"/>
                </a:lnTo>
                <a:lnTo>
                  <a:pt x="281" y="0"/>
                </a:lnTo>
                <a:lnTo>
                  <a:pt x="281" y="0"/>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03" name="NJ"/>
          <p:cNvSpPr>
            <a:spLocks/>
          </p:cNvSpPr>
          <p:nvPr/>
        </p:nvSpPr>
        <p:spPr bwMode="auto">
          <a:xfrm rot="21394386">
            <a:off x="9846271" y="2171396"/>
            <a:ext cx="255070" cy="580438"/>
          </a:xfrm>
          <a:custGeom>
            <a:avLst/>
            <a:gdLst/>
            <a:ahLst/>
            <a:cxnLst>
              <a:cxn ang="0">
                <a:pos x="0" y="185"/>
              </a:cxn>
              <a:cxn ang="0">
                <a:pos x="0" y="191"/>
              </a:cxn>
              <a:cxn ang="0">
                <a:pos x="12" y="209"/>
              </a:cxn>
              <a:cxn ang="0">
                <a:pos x="35" y="221"/>
              </a:cxn>
              <a:cxn ang="0">
                <a:pos x="53" y="227"/>
              </a:cxn>
              <a:cxn ang="0">
                <a:pos x="59" y="239"/>
              </a:cxn>
              <a:cxn ang="0">
                <a:pos x="65" y="251"/>
              </a:cxn>
              <a:cxn ang="0">
                <a:pos x="77" y="233"/>
              </a:cxn>
              <a:cxn ang="0">
                <a:pos x="83" y="209"/>
              </a:cxn>
              <a:cxn ang="0">
                <a:pos x="101" y="179"/>
              </a:cxn>
              <a:cxn ang="0">
                <a:pos x="107" y="155"/>
              </a:cxn>
              <a:cxn ang="0">
                <a:pos x="107" y="113"/>
              </a:cxn>
              <a:cxn ang="0">
                <a:pos x="95" y="77"/>
              </a:cxn>
              <a:cxn ang="0">
                <a:pos x="83" y="83"/>
              </a:cxn>
              <a:cxn ang="0">
                <a:pos x="77" y="83"/>
              </a:cxn>
              <a:cxn ang="0">
                <a:pos x="71" y="83"/>
              </a:cxn>
              <a:cxn ang="0">
                <a:pos x="77" y="65"/>
              </a:cxn>
              <a:cxn ang="0">
                <a:pos x="83" y="65"/>
              </a:cxn>
              <a:cxn ang="0">
                <a:pos x="83" y="48"/>
              </a:cxn>
              <a:cxn ang="0">
                <a:pos x="95" y="36"/>
              </a:cxn>
              <a:cxn ang="0">
                <a:pos x="24" y="0"/>
              </a:cxn>
              <a:cxn ang="0">
                <a:pos x="12" y="12"/>
              </a:cxn>
              <a:cxn ang="0">
                <a:pos x="12" y="30"/>
              </a:cxn>
              <a:cxn ang="0">
                <a:pos x="0" y="42"/>
              </a:cxn>
              <a:cxn ang="0">
                <a:pos x="6" y="54"/>
              </a:cxn>
              <a:cxn ang="0">
                <a:pos x="0" y="65"/>
              </a:cxn>
              <a:cxn ang="0">
                <a:pos x="6" y="89"/>
              </a:cxn>
              <a:cxn ang="0">
                <a:pos x="18" y="101"/>
              </a:cxn>
              <a:cxn ang="0">
                <a:pos x="30" y="107"/>
              </a:cxn>
              <a:cxn ang="0">
                <a:pos x="41" y="113"/>
              </a:cxn>
              <a:cxn ang="0">
                <a:pos x="47" y="125"/>
              </a:cxn>
              <a:cxn ang="0">
                <a:pos x="24" y="143"/>
              </a:cxn>
              <a:cxn ang="0">
                <a:pos x="0" y="167"/>
              </a:cxn>
            </a:cxnLst>
            <a:rect l="0" t="0" r="r" b="b"/>
            <a:pathLst>
              <a:path w="107" h="251">
                <a:moveTo>
                  <a:pt x="0" y="167"/>
                </a:moveTo>
                <a:lnTo>
                  <a:pt x="0" y="185"/>
                </a:lnTo>
                <a:lnTo>
                  <a:pt x="0" y="191"/>
                </a:lnTo>
                <a:lnTo>
                  <a:pt x="0" y="191"/>
                </a:lnTo>
                <a:lnTo>
                  <a:pt x="6" y="197"/>
                </a:lnTo>
                <a:lnTo>
                  <a:pt x="12" y="209"/>
                </a:lnTo>
                <a:lnTo>
                  <a:pt x="18" y="215"/>
                </a:lnTo>
                <a:lnTo>
                  <a:pt x="35" y="221"/>
                </a:lnTo>
                <a:lnTo>
                  <a:pt x="41" y="227"/>
                </a:lnTo>
                <a:lnTo>
                  <a:pt x="53" y="227"/>
                </a:lnTo>
                <a:lnTo>
                  <a:pt x="59" y="227"/>
                </a:lnTo>
                <a:lnTo>
                  <a:pt x="59" y="239"/>
                </a:lnTo>
                <a:lnTo>
                  <a:pt x="59" y="245"/>
                </a:lnTo>
                <a:lnTo>
                  <a:pt x="65" y="251"/>
                </a:lnTo>
                <a:lnTo>
                  <a:pt x="71" y="245"/>
                </a:lnTo>
                <a:lnTo>
                  <a:pt x="77" y="233"/>
                </a:lnTo>
                <a:lnTo>
                  <a:pt x="77" y="221"/>
                </a:lnTo>
                <a:lnTo>
                  <a:pt x="83" y="209"/>
                </a:lnTo>
                <a:lnTo>
                  <a:pt x="89" y="197"/>
                </a:lnTo>
                <a:lnTo>
                  <a:pt x="101" y="179"/>
                </a:lnTo>
                <a:lnTo>
                  <a:pt x="107" y="167"/>
                </a:lnTo>
                <a:lnTo>
                  <a:pt x="107" y="155"/>
                </a:lnTo>
                <a:lnTo>
                  <a:pt x="107" y="149"/>
                </a:lnTo>
                <a:lnTo>
                  <a:pt x="107" y="113"/>
                </a:lnTo>
                <a:lnTo>
                  <a:pt x="101" y="89"/>
                </a:lnTo>
                <a:lnTo>
                  <a:pt x="95" y="77"/>
                </a:lnTo>
                <a:lnTo>
                  <a:pt x="89" y="83"/>
                </a:lnTo>
                <a:lnTo>
                  <a:pt x="83" y="83"/>
                </a:lnTo>
                <a:lnTo>
                  <a:pt x="77" y="83"/>
                </a:lnTo>
                <a:lnTo>
                  <a:pt x="77" y="83"/>
                </a:lnTo>
                <a:lnTo>
                  <a:pt x="71" y="83"/>
                </a:lnTo>
                <a:lnTo>
                  <a:pt x="71" y="83"/>
                </a:lnTo>
                <a:lnTo>
                  <a:pt x="71" y="77"/>
                </a:lnTo>
                <a:lnTo>
                  <a:pt x="77" y="65"/>
                </a:lnTo>
                <a:lnTo>
                  <a:pt x="83" y="65"/>
                </a:lnTo>
                <a:lnTo>
                  <a:pt x="83" y="65"/>
                </a:lnTo>
                <a:lnTo>
                  <a:pt x="83" y="54"/>
                </a:lnTo>
                <a:lnTo>
                  <a:pt x="83" y="48"/>
                </a:lnTo>
                <a:lnTo>
                  <a:pt x="89" y="42"/>
                </a:lnTo>
                <a:lnTo>
                  <a:pt x="95" y="36"/>
                </a:lnTo>
                <a:lnTo>
                  <a:pt x="89" y="24"/>
                </a:lnTo>
                <a:lnTo>
                  <a:pt x="24" y="0"/>
                </a:lnTo>
                <a:lnTo>
                  <a:pt x="18" y="6"/>
                </a:lnTo>
                <a:lnTo>
                  <a:pt x="12" y="12"/>
                </a:lnTo>
                <a:lnTo>
                  <a:pt x="12" y="18"/>
                </a:lnTo>
                <a:lnTo>
                  <a:pt x="12" y="30"/>
                </a:lnTo>
                <a:lnTo>
                  <a:pt x="0" y="42"/>
                </a:lnTo>
                <a:lnTo>
                  <a:pt x="0" y="42"/>
                </a:lnTo>
                <a:lnTo>
                  <a:pt x="0" y="48"/>
                </a:lnTo>
                <a:lnTo>
                  <a:pt x="6" y="54"/>
                </a:lnTo>
                <a:lnTo>
                  <a:pt x="6" y="65"/>
                </a:lnTo>
                <a:lnTo>
                  <a:pt x="0" y="65"/>
                </a:lnTo>
                <a:lnTo>
                  <a:pt x="6" y="83"/>
                </a:lnTo>
                <a:lnTo>
                  <a:pt x="6" y="89"/>
                </a:lnTo>
                <a:lnTo>
                  <a:pt x="12" y="89"/>
                </a:lnTo>
                <a:lnTo>
                  <a:pt x="18" y="101"/>
                </a:lnTo>
                <a:lnTo>
                  <a:pt x="24" y="101"/>
                </a:lnTo>
                <a:lnTo>
                  <a:pt x="30" y="107"/>
                </a:lnTo>
                <a:lnTo>
                  <a:pt x="35" y="107"/>
                </a:lnTo>
                <a:lnTo>
                  <a:pt x="41" y="113"/>
                </a:lnTo>
                <a:lnTo>
                  <a:pt x="53" y="119"/>
                </a:lnTo>
                <a:lnTo>
                  <a:pt x="47" y="125"/>
                </a:lnTo>
                <a:lnTo>
                  <a:pt x="35" y="131"/>
                </a:lnTo>
                <a:lnTo>
                  <a:pt x="24" y="143"/>
                </a:lnTo>
                <a:lnTo>
                  <a:pt x="24" y="155"/>
                </a:lnTo>
                <a:lnTo>
                  <a:pt x="0" y="167"/>
                </a:lnTo>
                <a:lnTo>
                  <a:pt x="0" y="167"/>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04" name="CT"/>
          <p:cNvSpPr>
            <a:spLocks/>
          </p:cNvSpPr>
          <p:nvPr/>
        </p:nvSpPr>
        <p:spPr bwMode="auto">
          <a:xfrm rot="21394386">
            <a:off x="10062414" y="1878333"/>
            <a:ext cx="329383" cy="319340"/>
          </a:xfrm>
          <a:custGeom>
            <a:avLst/>
            <a:gdLst/>
            <a:ahLst/>
            <a:cxnLst>
              <a:cxn ang="0">
                <a:pos x="0" y="30"/>
              </a:cxn>
              <a:cxn ang="0">
                <a:pos x="42" y="18"/>
              </a:cxn>
              <a:cxn ang="0">
                <a:pos x="48" y="24"/>
              </a:cxn>
              <a:cxn ang="0">
                <a:pos x="48" y="24"/>
              </a:cxn>
              <a:cxn ang="0">
                <a:pos x="54" y="18"/>
              </a:cxn>
              <a:cxn ang="0">
                <a:pos x="120" y="0"/>
              </a:cxn>
              <a:cxn ang="0">
                <a:pos x="138" y="60"/>
              </a:cxn>
              <a:cxn ang="0">
                <a:pos x="138" y="66"/>
              </a:cxn>
              <a:cxn ang="0">
                <a:pos x="132" y="66"/>
              </a:cxn>
              <a:cxn ang="0">
                <a:pos x="138" y="72"/>
              </a:cxn>
              <a:cxn ang="0">
                <a:pos x="138" y="72"/>
              </a:cxn>
              <a:cxn ang="0">
                <a:pos x="126" y="72"/>
              </a:cxn>
              <a:cxn ang="0">
                <a:pos x="102" y="84"/>
              </a:cxn>
              <a:cxn ang="0">
                <a:pos x="96" y="84"/>
              </a:cxn>
              <a:cxn ang="0">
                <a:pos x="96" y="84"/>
              </a:cxn>
              <a:cxn ang="0">
                <a:pos x="96" y="90"/>
              </a:cxn>
              <a:cxn ang="0">
                <a:pos x="90" y="90"/>
              </a:cxn>
              <a:cxn ang="0">
                <a:pos x="78" y="96"/>
              </a:cxn>
              <a:cxn ang="0">
                <a:pos x="60" y="102"/>
              </a:cxn>
              <a:cxn ang="0">
                <a:pos x="54" y="102"/>
              </a:cxn>
              <a:cxn ang="0">
                <a:pos x="48" y="114"/>
              </a:cxn>
              <a:cxn ang="0">
                <a:pos x="18" y="132"/>
              </a:cxn>
              <a:cxn ang="0">
                <a:pos x="6" y="138"/>
              </a:cxn>
              <a:cxn ang="0">
                <a:pos x="0" y="132"/>
              </a:cxn>
              <a:cxn ang="0">
                <a:pos x="12" y="120"/>
              </a:cxn>
              <a:cxn ang="0">
                <a:pos x="12" y="114"/>
              </a:cxn>
              <a:cxn ang="0">
                <a:pos x="6" y="108"/>
              </a:cxn>
              <a:cxn ang="0">
                <a:pos x="0" y="30"/>
              </a:cxn>
              <a:cxn ang="0">
                <a:pos x="0" y="30"/>
              </a:cxn>
            </a:cxnLst>
            <a:rect l="0" t="0" r="r" b="b"/>
            <a:pathLst>
              <a:path w="138" h="138">
                <a:moveTo>
                  <a:pt x="0" y="30"/>
                </a:moveTo>
                <a:lnTo>
                  <a:pt x="42" y="18"/>
                </a:lnTo>
                <a:lnTo>
                  <a:pt x="48" y="24"/>
                </a:lnTo>
                <a:lnTo>
                  <a:pt x="48" y="24"/>
                </a:lnTo>
                <a:lnTo>
                  <a:pt x="54" y="18"/>
                </a:lnTo>
                <a:lnTo>
                  <a:pt x="120" y="0"/>
                </a:lnTo>
                <a:lnTo>
                  <a:pt x="138" y="60"/>
                </a:lnTo>
                <a:lnTo>
                  <a:pt x="138" y="66"/>
                </a:lnTo>
                <a:lnTo>
                  <a:pt x="132" y="66"/>
                </a:lnTo>
                <a:lnTo>
                  <a:pt x="138" y="72"/>
                </a:lnTo>
                <a:lnTo>
                  <a:pt x="138" y="72"/>
                </a:lnTo>
                <a:lnTo>
                  <a:pt x="126" y="72"/>
                </a:lnTo>
                <a:lnTo>
                  <a:pt x="102" y="84"/>
                </a:lnTo>
                <a:lnTo>
                  <a:pt x="96" y="84"/>
                </a:lnTo>
                <a:lnTo>
                  <a:pt x="96" y="84"/>
                </a:lnTo>
                <a:lnTo>
                  <a:pt x="96" y="90"/>
                </a:lnTo>
                <a:lnTo>
                  <a:pt x="90" y="90"/>
                </a:lnTo>
                <a:lnTo>
                  <a:pt x="78" y="96"/>
                </a:lnTo>
                <a:lnTo>
                  <a:pt x="60" y="102"/>
                </a:lnTo>
                <a:lnTo>
                  <a:pt x="54" y="102"/>
                </a:lnTo>
                <a:lnTo>
                  <a:pt x="48" y="114"/>
                </a:lnTo>
                <a:lnTo>
                  <a:pt x="18" y="132"/>
                </a:lnTo>
                <a:lnTo>
                  <a:pt x="6" y="138"/>
                </a:lnTo>
                <a:lnTo>
                  <a:pt x="0" y="132"/>
                </a:lnTo>
                <a:lnTo>
                  <a:pt x="12" y="120"/>
                </a:lnTo>
                <a:lnTo>
                  <a:pt x="12" y="114"/>
                </a:lnTo>
                <a:lnTo>
                  <a:pt x="6" y="108"/>
                </a:lnTo>
                <a:lnTo>
                  <a:pt x="0" y="30"/>
                </a:lnTo>
                <a:lnTo>
                  <a:pt x="0" y="30"/>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05" name="MA"/>
          <p:cNvSpPr>
            <a:spLocks/>
          </p:cNvSpPr>
          <p:nvPr/>
        </p:nvSpPr>
        <p:spPr bwMode="auto">
          <a:xfrm rot="21394386">
            <a:off x="10034412" y="1635291"/>
            <a:ext cx="640693" cy="331390"/>
          </a:xfrm>
          <a:custGeom>
            <a:avLst/>
            <a:gdLst/>
            <a:ahLst/>
            <a:cxnLst>
              <a:cxn ang="0">
                <a:pos x="54" y="48"/>
              </a:cxn>
              <a:cxn ang="0">
                <a:pos x="144" y="24"/>
              </a:cxn>
              <a:cxn ang="0">
                <a:pos x="150" y="24"/>
              </a:cxn>
              <a:cxn ang="0">
                <a:pos x="150" y="18"/>
              </a:cxn>
              <a:cxn ang="0">
                <a:pos x="162" y="0"/>
              </a:cxn>
              <a:cxn ang="0">
                <a:pos x="174" y="0"/>
              </a:cxn>
              <a:cxn ang="0">
                <a:pos x="186" y="24"/>
              </a:cxn>
              <a:cxn ang="0">
                <a:pos x="192" y="30"/>
              </a:cxn>
              <a:cxn ang="0">
                <a:pos x="180" y="42"/>
              </a:cxn>
              <a:cxn ang="0">
                <a:pos x="174" y="60"/>
              </a:cxn>
              <a:cxn ang="0">
                <a:pos x="198" y="66"/>
              </a:cxn>
              <a:cxn ang="0">
                <a:pos x="216" y="89"/>
              </a:cxn>
              <a:cxn ang="0">
                <a:pos x="245" y="101"/>
              </a:cxn>
              <a:cxn ang="0">
                <a:pos x="263" y="83"/>
              </a:cxn>
              <a:cxn ang="0">
                <a:pos x="251" y="78"/>
              </a:cxn>
              <a:cxn ang="0">
                <a:pos x="240" y="66"/>
              </a:cxn>
              <a:cxn ang="0">
                <a:pos x="251" y="66"/>
              </a:cxn>
              <a:cxn ang="0">
                <a:pos x="269" y="101"/>
              </a:cxn>
              <a:cxn ang="0">
                <a:pos x="263" y="101"/>
              </a:cxn>
              <a:cxn ang="0">
                <a:pos x="240" y="119"/>
              </a:cxn>
              <a:cxn ang="0">
                <a:pos x="222" y="125"/>
              </a:cxn>
              <a:cxn ang="0">
                <a:pos x="222" y="119"/>
              </a:cxn>
              <a:cxn ang="0">
                <a:pos x="216" y="113"/>
              </a:cxn>
              <a:cxn ang="0">
                <a:pos x="204" y="137"/>
              </a:cxn>
              <a:cxn ang="0">
                <a:pos x="192" y="131"/>
              </a:cxn>
              <a:cxn ang="0">
                <a:pos x="192" y="131"/>
              </a:cxn>
              <a:cxn ang="0">
                <a:pos x="180" y="125"/>
              </a:cxn>
              <a:cxn ang="0">
                <a:pos x="168" y="119"/>
              </a:cxn>
              <a:cxn ang="0">
                <a:pos x="162" y="107"/>
              </a:cxn>
              <a:cxn ang="0">
                <a:pos x="126" y="101"/>
              </a:cxn>
              <a:cxn ang="0">
                <a:pos x="54" y="125"/>
              </a:cxn>
              <a:cxn ang="0">
                <a:pos x="48" y="119"/>
              </a:cxn>
              <a:cxn ang="0">
                <a:pos x="0" y="131"/>
              </a:cxn>
              <a:cxn ang="0">
                <a:pos x="0" y="60"/>
              </a:cxn>
            </a:cxnLst>
            <a:rect l="0" t="0" r="r" b="b"/>
            <a:pathLst>
              <a:path w="269" h="143">
                <a:moveTo>
                  <a:pt x="0" y="60"/>
                </a:moveTo>
                <a:lnTo>
                  <a:pt x="54" y="48"/>
                </a:lnTo>
                <a:lnTo>
                  <a:pt x="144" y="24"/>
                </a:lnTo>
                <a:lnTo>
                  <a:pt x="144" y="24"/>
                </a:lnTo>
                <a:lnTo>
                  <a:pt x="150" y="24"/>
                </a:lnTo>
                <a:lnTo>
                  <a:pt x="150" y="24"/>
                </a:lnTo>
                <a:lnTo>
                  <a:pt x="150" y="24"/>
                </a:lnTo>
                <a:lnTo>
                  <a:pt x="150" y="18"/>
                </a:lnTo>
                <a:lnTo>
                  <a:pt x="156" y="12"/>
                </a:lnTo>
                <a:lnTo>
                  <a:pt x="162" y="0"/>
                </a:lnTo>
                <a:lnTo>
                  <a:pt x="168" y="0"/>
                </a:lnTo>
                <a:lnTo>
                  <a:pt x="174" y="0"/>
                </a:lnTo>
                <a:lnTo>
                  <a:pt x="180" y="18"/>
                </a:lnTo>
                <a:lnTo>
                  <a:pt x="186" y="24"/>
                </a:lnTo>
                <a:lnTo>
                  <a:pt x="192" y="30"/>
                </a:lnTo>
                <a:lnTo>
                  <a:pt x="192" y="30"/>
                </a:lnTo>
                <a:lnTo>
                  <a:pt x="186" y="36"/>
                </a:lnTo>
                <a:lnTo>
                  <a:pt x="180" y="42"/>
                </a:lnTo>
                <a:lnTo>
                  <a:pt x="174" y="54"/>
                </a:lnTo>
                <a:lnTo>
                  <a:pt x="174" y="60"/>
                </a:lnTo>
                <a:lnTo>
                  <a:pt x="186" y="60"/>
                </a:lnTo>
                <a:lnTo>
                  <a:pt x="198" y="66"/>
                </a:lnTo>
                <a:lnTo>
                  <a:pt x="216" y="83"/>
                </a:lnTo>
                <a:lnTo>
                  <a:pt x="216" y="89"/>
                </a:lnTo>
                <a:lnTo>
                  <a:pt x="228" y="101"/>
                </a:lnTo>
                <a:lnTo>
                  <a:pt x="245" y="101"/>
                </a:lnTo>
                <a:lnTo>
                  <a:pt x="257" y="95"/>
                </a:lnTo>
                <a:lnTo>
                  <a:pt x="263" y="83"/>
                </a:lnTo>
                <a:lnTo>
                  <a:pt x="257" y="83"/>
                </a:lnTo>
                <a:lnTo>
                  <a:pt x="251" y="78"/>
                </a:lnTo>
                <a:lnTo>
                  <a:pt x="240" y="72"/>
                </a:lnTo>
                <a:lnTo>
                  <a:pt x="240" y="66"/>
                </a:lnTo>
                <a:lnTo>
                  <a:pt x="251" y="66"/>
                </a:lnTo>
                <a:lnTo>
                  <a:pt x="251" y="66"/>
                </a:lnTo>
                <a:lnTo>
                  <a:pt x="263" y="83"/>
                </a:lnTo>
                <a:lnTo>
                  <a:pt x="269" y="101"/>
                </a:lnTo>
                <a:lnTo>
                  <a:pt x="269" y="107"/>
                </a:lnTo>
                <a:lnTo>
                  <a:pt x="263" y="101"/>
                </a:lnTo>
                <a:lnTo>
                  <a:pt x="257" y="113"/>
                </a:lnTo>
                <a:lnTo>
                  <a:pt x="240" y="119"/>
                </a:lnTo>
                <a:lnTo>
                  <a:pt x="228" y="125"/>
                </a:lnTo>
                <a:lnTo>
                  <a:pt x="222" y="125"/>
                </a:lnTo>
                <a:lnTo>
                  <a:pt x="222" y="125"/>
                </a:lnTo>
                <a:lnTo>
                  <a:pt x="222" y="119"/>
                </a:lnTo>
                <a:lnTo>
                  <a:pt x="222" y="113"/>
                </a:lnTo>
                <a:lnTo>
                  <a:pt x="216" y="113"/>
                </a:lnTo>
                <a:lnTo>
                  <a:pt x="210" y="125"/>
                </a:lnTo>
                <a:lnTo>
                  <a:pt x="204" y="137"/>
                </a:lnTo>
                <a:lnTo>
                  <a:pt x="198" y="143"/>
                </a:lnTo>
                <a:lnTo>
                  <a:pt x="192" y="131"/>
                </a:lnTo>
                <a:lnTo>
                  <a:pt x="192" y="131"/>
                </a:lnTo>
                <a:lnTo>
                  <a:pt x="192" y="131"/>
                </a:lnTo>
                <a:lnTo>
                  <a:pt x="186" y="125"/>
                </a:lnTo>
                <a:lnTo>
                  <a:pt x="180" y="125"/>
                </a:lnTo>
                <a:lnTo>
                  <a:pt x="180" y="119"/>
                </a:lnTo>
                <a:lnTo>
                  <a:pt x="168" y="119"/>
                </a:lnTo>
                <a:lnTo>
                  <a:pt x="162" y="107"/>
                </a:lnTo>
                <a:lnTo>
                  <a:pt x="162" y="107"/>
                </a:lnTo>
                <a:lnTo>
                  <a:pt x="156" y="95"/>
                </a:lnTo>
                <a:lnTo>
                  <a:pt x="126" y="101"/>
                </a:lnTo>
                <a:lnTo>
                  <a:pt x="60" y="119"/>
                </a:lnTo>
                <a:lnTo>
                  <a:pt x="54" y="125"/>
                </a:lnTo>
                <a:lnTo>
                  <a:pt x="54" y="125"/>
                </a:lnTo>
                <a:lnTo>
                  <a:pt x="48" y="119"/>
                </a:lnTo>
                <a:lnTo>
                  <a:pt x="6" y="131"/>
                </a:lnTo>
                <a:lnTo>
                  <a:pt x="0" y="131"/>
                </a:lnTo>
                <a:lnTo>
                  <a:pt x="0" y="60"/>
                </a:lnTo>
                <a:lnTo>
                  <a:pt x="0" y="60"/>
                </a:lnTo>
                <a:close/>
              </a:path>
            </a:pathLst>
          </a:custGeom>
          <a:no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06" name="RI"/>
          <p:cNvSpPr>
            <a:spLocks/>
          </p:cNvSpPr>
          <p:nvPr/>
        </p:nvSpPr>
        <p:spPr bwMode="auto">
          <a:xfrm rot="21394386">
            <a:off x="10342259" y="1852058"/>
            <a:ext cx="172726" cy="180759"/>
          </a:xfrm>
          <a:custGeom>
            <a:avLst/>
            <a:gdLst/>
            <a:ahLst/>
            <a:cxnLst>
              <a:cxn ang="0">
                <a:pos x="0" y="6"/>
              </a:cxn>
              <a:cxn ang="0">
                <a:pos x="18" y="66"/>
              </a:cxn>
              <a:cxn ang="0">
                <a:pos x="18" y="72"/>
              </a:cxn>
              <a:cxn ang="0">
                <a:pos x="12" y="72"/>
              </a:cxn>
              <a:cxn ang="0">
                <a:pos x="18" y="78"/>
              </a:cxn>
              <a:cxn ang="0">
                <a:pos x="18" y="78"/>
              </a:cxn>
              <a:cxn ang="0">
                <a:pos x="18" y="78"/>
              </a:cxn>
              <a:cxn ang="0">
                <a:pos x="36" y="72"/>
              </a:cxn>
              <a:cxn ang="0">
                <a:pos x="42" y="60"/>
              </a:cxn>
              <a:cxn ang="0">
                <a:pos x="42" y="54"/>
              </a:cxn>
              <a:cxn ang="0">
                <a:pos x="42" y="48"/>
              </a:cxn>
              <a:cxn ang="0">
                <a:pos x="42" y="42"/>
              </a:cxn>
              <a:cxn ang="0">
                <a:pos x="48" y="36"/>
              </a:cxn>
              <a:cxn ang="0">
                <a:pos x="48" y="36"/>
              </a:cxn>
              <a:cxn ang="0">
                <a:pos x="48" y="42"/>
              </a:cxn>
              <a:cxn ang="0">
                <a:pos x="48" y="54"/>
              </a:cxn>
              <a:cxn ang="0">
                <a:pos x="54" y="60"/>
              </a:cxn>
              <a:cxn ang="0">
                <a:pos x="54" y="60"/>
              </a:cxn>
              <a:cxn ang="0">
                <a:pos x="54" y="54"/>
              </a:cxn>
              <a:cxn ang="0">
                <a:pos x="60" y="54"/>
              </a:cxn>
              <a:cxn ang="0">
                <a:pos x="66" y="48"/>
              </a:cxn>
              <a:cxn ang="0">
                <a:pos x="72" y="48"/>
              </a:cxn>
              <a:cxn ang="0">
                <a:pos x="72" y="48"/>
              </a:cxn>
              <a:cxn ang="0">
                <a:pos x="66" y="36"/>
              </a:cxn>
              <a:cxn ang="0">
                <a:pos x="66" y="36"/>
              </a:cxn>
              <a:cxn ang="0">
                <a:pos x="66" y="36"/>
              </a:cxn>
              <a:cxn ang="0">
                <a:pos x="60" y="30"/>
              </a:cxn>
              <a:cxn ang="0">
                <a:pos x="54" y="30"/>
              </a:cxn>
              <a:cxn ang="0">
                <a:pos x="54" y="24"/>
              </a:cxn>
              <a:cxn ang="0">
                <a:pos x="42" y="24"/>
              </a:cxn>
              <a:cxn ang="0">
                <a:pos x="36" y="12"/>
              </a:cxn>
              <a:cxn ang="0">
                <a:pos x="36" y="12"/>
              </a:cxn>
              <a:cxn ang="0">
                <a:pos x="30" y="0"/>
              </a:cxn>
              <a:cxn ang="0">
                <a:pos x="0" y="6"/>
              </a:cxn>
              <a:cxn ang="0">
                <a:pos x="0" y="6"/>
              </a:cxn>
            </a:cxnLst>
            <a:rect l="0" t="0" r="r" b="b"/>
            <a:pathLst>
              <a:path w="72" h="78">
                <a:moveTo>
                  <a:pt x="0" y="6"/>
                </a:moveTo>
                <a:lnTo>
                  <a:pt x="18" y="66"/>
                </a:lnTo>
                <a:lnTo>
                  <a:pt x="18" y="72"/>
                </a:lnTo>
                <a:lnTo>
                  <a:pt x="12" y="72"/>
                </a:lnTo>
                <a:lnTo>
                  <a:pt x="18" y="78"/>
                </a:lnTo>
                <a:lnTo>
                  <a:pt x="18" y="78"/>
                </a:lnTo>
                <a:lnTo>
                  <a:pt x="18" y="78"/>
                </a:lnTo>
                <a:lnTo>
                  <a:pt x="36" y="72"/>
                </a:lnTo>
                <a:lnTo>
                  <a:pt x="42" y="60"/>
                </a:lnTo>
                <a:lnTo>
                  <a:pt x="42" y="54"/>
                </a:lnTo>
                <a:lnTo>
                  <a:pt x="42" y="48"/>
                </a:lnTo>
                <a:lnTo>
                  <a:pt x="42" y="42"/>
                </a:lnTo>
                <a:lnTo>
                  <a:pt x="48" y="36"/>
                </a:lnTo>
                <a:lnTo>
                  <a:pt x="48" y="36"/>
                </a:lnTo>
                <a:lnTo>
                  <a:pt x="48" y="42"/>
                </a:lnTo>
                <a:lnTo>
                  <a:pt x="48" y="54"/>
                </a:lnTo>
                <a:lnTo>
                  <a:pt x="54" y="60"/>
                </a:lnTo>
                <a:lnTo>
                  <a:pt x="54" y="60"/>
                </a:lnTo>
                <a:lnTo>
                  <a:pt x="54" y="54"/>
                </a:lnTo>
                <a:lnTo>
                  <a:pt x="60" y="54"/>
                </a:lnTo>
                <a:lnTo>
                  <a:pt x="66" y="48"/>
                </a:lnTo>
                <a:lnTo>
                  <a:pt x="72" y="48"/>
                </a:lnTo>
                <a:lnTo>
                  <a:pt x="72" y="48"/>
                </a:lnTo>
                <a:lnTo>
                  <a:pt x="66" y="36"/>
                </a:lnTo>
                <a:lnTo>
                  <a:pt x="66" y="36"/>
                </a:lnTo>
                <a:lnTo>
                  <a:pt x="66" y="36"/>
                </a:lnTo>
                <a:lnTo>
                  <a:pt x="60" y="30"/>
                </a:lnTo>
                <a:lnTo>
                  <a:pt x="54" y="30"/>
                </a:lnTo>
                <a:lnTo>
                  <a:pt x="54" y="24"/>
                </a:lnTo>
                <a:lnTo>
                  <a:pt x="42" y="24"/>
                </a:lnTo>
                <a:lnTo>
                  <a:pt x="36" y="12"/>
                </a:lnTo>
                <a:lnTo>
                  <a:pt x="36" y="12"/>
                </a:lnTo>
                <a:lnTo>
                  <a:pt x="30" y="0"/>
                </a:lnTo>
                <a:lnTo>
                  <a:pt x="0" y="6"/>
                </a:lnTo>
                <a:lnTo>
                  <a:pt x="0" y="6"/>
                </a:lnTo>
                <a:close/>
              </a:path>
            </a:pathLst>
          </a:custGeom>
          <a:no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07" name="VT"/>
          <p:cNvSpPr>
            <a:spLocks/>
          </p:cNvSpPr>
          <p:nvPr/>
        </p:nvSpPr>
        <p:spPr bwMode="auto">
          <a:xfrm rot="21394386">
            <a:off x="9872961" y="1197785"/>
            <a:ext cx="329383" cy="594499"/>
          </a:xfrm>
          <a:custGeom>
            <a:avLst/>
            <a:gdLst/>
            <a:ahLst/>
            <a:cxnLst>
              <a:cxn ang="0">
                <a:pos x="0" y="30"/>
              </a:cxn>
              <a:cxn ang="0">
                <a:pos x="0" y="42"/>
              </a:cxn>
              <a:cxn ang="0">
                <a:pos x="0" y="48"/>
              </a:cxn>
              <a:cxn ang="0">
                <a:pos x="6" y="54"/>
              </a:cxn>
              <a:cxn ang="0">
                <a:pos x="6" y="54"/>
              </a:cxn>
              <a:cxn ang="0">
                <a:pos x="18" y="83"/>
              </a:cxn>
              <a:cxn ang="0">
                <a:pos x="18" y="107"/>
              </a:cxn>
              <a:cxn ang="0">
                <a:pos x="12" y="119"/>
              </a:cxn>
              <a:cxn ang="0">
                <a:pos x="18" y="125"/>
              </a:cxn>
              <a:cxn ang="0">
                <a:pos x="30" y="155"/>
              </a:cxn>
              <a:cxn ang="0">
                <a:pos x="24" y="167"/>
              </a:cxn>
              <a:cxn ang="0">
                <a:pos x="30" y="173"/>
              </a:cxn>
              <a:cxn ang="0">
                <a:pos x="30" y="173"/>
              </a:cxn>
              <a:cxn ang="0">
                <a:pos x="30" y="173"/>
              </a:cxn>
              <a:cxn ang="0">
                <a:pos x="36" y="167"/>
              </a:cxn>
              <a:cxn ang="0">
                <a:pos x="42" y="179"/>
              </a:cxn>
              <a:cxn ang="0">
                <a:pos x="48" y="209"/>
              </a:cxn>
              <a:cxn ang="0">
                <a:pos x="48" y="221"/>
              </a:cxn>
              <a:cxn ang="0">
                <a:pos x="54" y="239"/>
              </a:cxn>
              <a:cxn ang="0">
                <a:pos x="60" y="257"/>
              </a:cxn>
              <a:cxn ang="0">
                <a:pos x="114" y="245"/>
              </a:cxn>
              <a:cxn ang="0">
                <a:pos x="114" y="239"/>
              </a:cxn>
              <a:cxn ang="0">
                <a:pos x="108" y="233"/>
              </a:cxn>
              <a:cxn ang="0">
                <a:pos x="108" y="221"/>
              </a:cxn>
              <a:cxn ang="0">
                <a:pos x="114" y="215"/>
              </a:cxn>
              <a:cxn ang="0">
                <a:pos x="108" y="209"/>
              </a:cxn>
              <a:cxn ang="0">
                <a:pos x="102" y="167"/>
              </a:cxn>
              <a:cxn ang="0">
                <a:pos x="102" y="155"/>
              </a:cxn>
              <a:cxn ang="0">
                <a:pos x="108" y="131"/>
              </a:cxn>
              <a:cxn ang="0">
                <a:pos x="114" y="113"/>
              </a:cxn>
              <a:cxn ang="0">
                <a:pos x="114" y="101"/>
              </a:cxn>
              <a:cxn ang="0">
                <a:pos x="108" y="95"/>
              </a:cxn>
              <a:cxn ang="0">
                <a:pos x="108" y="83"/>
              </a:cxn>
              <a:cxn ang="0">
                <a:pos x="114" y="77"/>
              </a:cxn>
              <a:cxn ang="0">
                <a:pos x="132" y="66"/>
              </a:cxn>
              <a:cxn ang="0">
                <a:pos x="138" y="42"/>
              </a:cxn>
              <a:cxn ang="0">
                <a:pos x="132" y="30"/>
              </a:cxn>
              <a:cxn ang="0">
                <a:pos x="126" y="24"/>
              </a:cxn>
              <a:cxn ang="0">
                <a:pos x="132" y="18"/>
              </a:cxn>
              <a:cxn ang="0">
                <a:pos x="132" y="12"/>
              </a:cxn>
              <a:cxn ang="0">
                <a:pos x="126" y="0"/>
              </a:cxn>
              <a:cxn ang="0">
                <a:pos x="0" y="30"/>
              </a:cxn>
              <a:cxn ang="0">
                <a:pos x="0" y="30"/>
              </a:cxn>
            </a:cxnLst>
            <a:rect l="0" t="0" r="r" b="b"/>
            <a:pathLst>
              <a:path w="138" h="257">
                <a:moveTo>
                  <a:pt x="0" y="30"/>
                </a:moveTo>
                <a:lnTo>
                  <a:pt x="0" y="42"/>
                </a:lnTo>
                <a:lnTo>
                  <a:pt x="0" y="48"/>
                </a:lnTo>
                <a:lnTo>
                  <a:pt x="6" y="54"/>
                </a:lnTo>
                <a:lnTo>
                  <a:pt x="6" y="54"/>
                </a:lnTo>
                <a:lnTo>
                  <a:pt x="18" y="83"/>
                </a:lnTo>
                <a:lnTo>
                  <a:pt x="18" y="107"/>
                </a:lnTo>
                <a:lnTo>
                  <a:pt x="12" y="119"/>
                </a:lnTo>
                <a:lnTo>
                  <a:pt x="18" y="125"/>
                </a:lnTo>
                <a:lnTo>
                  <a:pt x="30" y="155"/>
                </a:lnTo>
                <a:lnTo>
                  <a:pt x="24" y="167"/>
                </a:lnTo>
                <a:lnTo>
                  <a:pt x="30" y="173"/>
                </a:lnTo>
                <a:lnTo>
                  <a:pt x="30" y="173"/>
                </a:lnTo>
                <a:lnTo>
                  <a:pt x="30" y="173"/>
                </a:lnTo>
                <a:lnTo>
                  <a:pt x="36" y="167"/>
                </a:lnTo>
                <a:lnTo>
                  <a:pt x="42" y="179"/>
                </a:lnTo>
                <a:lnTo>
                  <a:pt x="48" y="209"/>
                </a:lnTo>
                <a:lnTo>
                  <a:pt x="48" y="221"/>
                </a:lnTo>
                <a:lnTo>
                  <a:pt x="54" y="239"/>
                </a:lnTo>
                <a:lnTo>
                  <a:pt x="60" y="257"/>
                </a:lnTo>
                <a:lnTo>
                  <a:pt x="114" y="245"/>
                </a:lnTo>
                <a:lnTo>
                  <a:pt x="114" y="239"/>
                </a:lnTo>
                <a:lnTo>
                  <a:pt x="108" y="233"/>
                </a:lnTo>
                <a:lnTo>
                  <a:pt x="108" y="221"/>
                </a:lnTo>
                <a:lnTo>
                  <a:pt x="114" y="215"/>
                </a:lnTo>
                <a:lnTo>
                  <a:pt x="108" y="209"/>
                </a:lnTo>
                <a:lnTo>
                  <a:pt x="102" y="167"/>
                </a:lnTo>
                <a:lnTo>
                  <a:pt x="102" y="155"/>
                </a:lnTo>
                <a:lnTo>
                  <a:pt x="108" y="131"/>
                </a:lnTo>
                <a:lnTo>
                  <a:pt x="114" y="113"/>
                </a:lnTo>
                <a:lnTo>
                  <a:pt x="114" y="101"/>
                </a:lnTo>
                <a:lnTo>
                  <a:pt x="108" y="95"/>
                </a:lnTo>
                <a:lnTo>
                  <a:pt x="108" y="83"/>
                </a:lnTo>
                <a:lnTo>
                  <a:pt x="114" y="77"/>
                </a:lnTo>
                <a:lnTo>
                  <a:pt x="132" y="66"/>
                </a:lnTo>
                <a:lnTo>
                  <a:pt x="138" y="42"/>
                </a:lnTo>
                <a:lnTo>
                  <a:pt x="132" y="30"/>
                </a:lnTo>
                <a:lnTo>
                  <a:pt x="126" y="24"/>
                </a:lnTo>
                <a:lnTo>
                  <a:pt x="132" y="18"/>
                </a:lnTo>
                <a:lnTo>
                  <a:pt x="132" y="12"/>
                </a:lnTo>
                <a:lnTo>
                  <a:pt x="126" y="0"/>
                </a:lnTo>
                <a:lnTo>
                  <a:pt x="0" y="30"/>
                </a:lnTo>
                <a:lnTo>
                  <a:pt x="0" y="30"/>
                </a:lnTo>
                <a:close/>
              </a:path>
            </a:pathLst>
          </a:custGeom>
          <a:no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08" name="NV"/>
          <p:cNvSpPr>
            <a:spLocks/>
          </p:cNvSpPr>
          <p:nvPr/>
        </p:nvSpPr>
        <p:spPr bwMode="auto">
          <a:xfrm rot="21394386">
            <a:off x="1606416" y="2384984"/>
            <a:ext cx="1239207" cy="1851777"/>
          </a:xfrm>
          <a:custGeom>
            <a:avLst/>
            <a:gdLst/>
            <a:ahLst/>
            <a:cxnLst>
              <a:cxn ang="0">
                <a:pos x="78" y="0"/>
              </a:cxn>
              <a:cxn ang="0">
                <a:pos x="0" y="305"/>
              </a:cxn>
              <a:cxn ang="0">
                <a:pos x="335" y="800"/>
              </a:cxn>
              <a:cxn ang="0">
                <a:pos x="335" y="794"/>
              </a:cxn>
              <a:cxn ang="0">
                <a:pos x="341" y="788"/>
              </a:cxn>
              <a:cxn ang="0">
                <a:pos x="347" y="765"/>
              </a:cxn>
              <a:cxn ang="0">
                <a:pos x="341" y="759"/>
              </a:cxn>
              <a:cxn ang="0">
                <a:pos x="347" y="711"/>
              </a:cxn>
              <a:cxn ang="0">
                <a:pos x="341" y="693"/>
              </a:cxn>
              <a:cxn ang="0">
                <a:pos x="347" y="687"/>
              </a:cxn>
              <a:cxn ang="0">
                <a:pos x="359" y="681"/>
              </a:cxn>
              <a:cxn ang="0">
                <a:pos x="377" y="687"/>
              </a:cxn>
              <a:cxn ang="0">
                <a:pos x="383" y="693"/>
              </a:cxn>
              <a:cxn ang="0">
                <a:pos x="383" y="699"/>
              </a:cxn>
              <a:cxn ang="0">
                <a:pos x="389" y="705"/>
              </a:cxn>
              <a:cxn ang="0">
                <a:pos x="395" y="705"/>
              </a:cxn>
              <a:cxn ang="0">
                <a:pos x="413" y="663"/>
              </a:cxn>
              <a:cxn ang="0">
                <a:pos x="425" y="609"/>
              </a:cxn>
              <a:cxn ang="0">
                <a:pos x="520" y="102"/>
              </a:cxn>
              <a:cxn ang="0">
                <a:pos x="299" y="54"/>
              </a:cxn>
              <a:cxn ang="0">
                <a:pos x="78" y="0"/>
              </a:cxn>
              <a:cxn ang="0">
                <a:pos x="78" y="0"/>
              </a:cxn>
            </a:cxnLst>
            <a:rect l="0" t="0" r="r" b="b"/>
            <a:pathLst>
              <a:path w="520" h="800">
                <a:moveTo>
                  <a:pt x="78" y="0"/>
                </a:moveTo>
                <a:lnTo>
                  <a:pt x="0" y="305"/>
                </a:lnTo>
                <a:lnTo>
                  <a:pt x="335" y="800"/>
                </a:lnTo>
                <a:lnTo>
                  <a:pt x="335" y="794"/>
                </a:lnTo>
                <a:lnTo>
                  <a:pt x="341" y="788"/>
                </a:lnTo>
                <a:lnTo>
                  <a:pt x="347" y="765"/>
                </a:lnTo>
                <a:lnTo>
                  <a:pt x="341" y="759"/>
                </a:lnTo>
                <a:lnTo>
                  <a:pt x="347" y="711"/>
                </a:lnTo>
                <a:lnTo>
                  <a:pt x="341" y="693"/>
                </a:lnTo>
                <a:lnTo>
                  <a:pt x="347" y="687"/>
                </a:lnTo>
                <a:lnTo>
                  <a:pt x="359" y="681"/>
                </a:lnTo>
                <a:lnTo>
                  <a:pt x="377" y="687"/>
                </a:lnTo>
                <a:lnTo>
                  <a:pt x="383" y="693"/>
                </a:lnTo>
                <a:lnTo>
                  <a:pt x="383" y="699"/>
                </a:lnTo>
                <a:lnTo>
                  <a:pt x="389" y="705"/>
                </a:lnTo>
                <a:lnTo>
                  <a:pt x="395" y="705"/>
                </a:lnTo>
                <a:lnTo>
                  <a:pt x="413" y="663"/>
                </a:lnTo>
                <a:lnTo>
                  <a:pt x="425" y="609"/>
                </a:lnTo>
                <a:lnTo>
                  <a:pt x="520" y="102"/>
                </a:lnTo>
                <a:lnTo>
                  <a:pt x="299" y="54"/>
                </a:lnTo>
                <a:lnTo>
                  <a:pt x="78" y="0"/>
                </a:lnTo>
                <a:lnTo>
                  <a:pt x="78" y="0"/>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09" name="WA"/>
          <p:cNvSpPr>
            <a:spLocks/>
          </p:cNvSpPr>
          <p:nvPr/>
        </p:nvSpPr>
        <p:spPr bwMode="auto">
          <a:xfrm rot="21394386">
            <a:off x="1263475" y="688683"/>
            <a:ext cx="1297451" cy="911829"/>
          </a:xfrm>
          <a:custGeom>
            <a:avLst/>
            <a:gdLst/>
            <a:ahLst/>
            <a:cxnLst>
              <a:cxn ang="0">
                <a:pos x="6" y="239"/>
              </a:cxn>
              <a:cxn ang="0">
                <a:pos x="0" y="239"/>
              </a:cxn>
              <a:cxn ang="0">
                <a:pos x="6" y="221"/>
              </a:cxn>
              <a:cxn ang="0">
                <a:pos x="6" y="209"/>
              </a:cxn>
              <a:cxn ang="0">
                <a:pos x="6" y="203"/>
              </a:cxn>
              <a:cxn ang="0">
                <a:pos x="12" y="215"/>
              </a:cxn>
              <a:cxn ang="0">
                <a:pos x="12" y="221"/>
              </a:cxn>
              <a:cxn ang="0">
                <a:pos x="18" y="215"/>
              </a:cxn>
              <a:cxn ang="0">
                <a:pos x="18" y="209"/>
              </a:cxn>
              <a:cxn ang="0">
                <a:pos x="18" y="197"/>
              </a:cxn>
              <a:cxn ang="0">
                <a:pos x="12" y="179"/>
              </a:cxn>
              <a:cxn ang="0">
                <a:pos x="24" y="179"/>
              </a:cxn>
              <a:cxn ang="0">
                <a:pos x="36" y="173"/>
              </a:cxn>
              <a:cxn ang="0">
                <a:pos x="24" y="167"/>
              </a:cxn>
              <a:cxn ang="0">
                <a:pos x="18" y="167"/>
              </a:cxn>
              <a:cxn ang="0">
                <a:pos x="18" y="149"/>
              </a:cxn>
              <a:cxn ang="0">
                <a:pos x="18" y="131"/>
              </a:cxn>
              <a:cxn ang="0">
                <a:pos x="18" y="96"/>
              </a:cxn>
              <a:cxn ang="0">
                <a:pos x="12" y="60"/>
              </a:cxn>
              <a:cxn ang="0">
                <a:pos x="18" y="30"/>
              </a:cxn>
              <a:cxn ang="0">
                <a:pos x="72" y="54"/>
              </a:cxn>
              <a:cxn ang="0">
                <a:pos x="114" y="72"/>
              </a:cxn>
              <a:cxn ang="0">
                <a:pos x="138" y="84"/>
              </a:cxn>
              <a:cxn ang="0">
                <a:pos x="150" y="90"/>
              </a:cxn>
              <a:cxn ang="0">
                <a:pos x="150" y="119"/>
              </a:cxn>
              <a:cxn ang="0">
                <a:pos x="138" y="137"/>
              </a:cxn>
              <a:cxn ang="0">
                <a:pos x="138" y="149"/>
              </a:cxn>
              <a:cxn ang="0">
                <a:pos x="132" y="161"/>
              </a:cxn>
              <a:cxn ang="0">
                <a:pos x="138" y="167"/>
              </a:cxn>
              <a:cxn ang="0">
                <a:pos x="156" y="137"/>
              </a:cxn>
              <a:cxn ang="0">
                <a:pos x="162" y="125"/>
              </a:cxn>
              <a:cxn ang="0">
                <a:pos x="174" y="107"/>
              </a:cxn>
              <a:cxn ang="0">
                <a:pos x="162" y="60"/>
              </a:cxn>
              <a:cxn ang="0">
                <a:pos x="162" y="54"/>
              </a:cxn>
              <a:cxn ang="0">
                <a:pos x="174" y="42"/>
              </a:cxn>
              <a:cxn ang="0">
                <a:pos x="168" y="24"/>
              </a:cxn>
              <a:cxn ang="0">
                <a:pos x="162" y="0"/>
              </a:cxn>
              <a:cxn ang="0">
                <a:pos x="371" y="54"/>
              </a:cxn>
              <a:cxn ang="0">
                <a:pos x="545" y="90"/>
              </a:cxn>
              <a:cxn ang="0">
                <a:pos x="485" y="352"/>
              </a:cxn>
              <a:cxn ang="0">
                <a:pos x="479" y="358"/>
              </a:cxn>
              <a:cxn ang="0">
                <a:pos x="485" y="364"/>
              </a:cxn>
              <a:cxn ang="0">
                <a:pos x="485" y="376"/>
              </a:cxn>
              <a:cxn ang="0">
                <a:pos x="485" y="382"/>
              </a:cxn>
              <a:cxn ang="0">
                <a:pos x="485" y="394"/>
              </a:cxn>
              <a:cxn ang="0">
                <a:pos x="329" y="364"/>
              </a:cxn>
              <a:cxn ang="0">
                <a:pos x="317" y="364"/>
              </a:cxn>
              <a:cxn ang="0">
                <a:pos x="299" y="358"/>
              </a:cxn>
              <a:cxn ang="0">
                <a:pos x="287" y="364"/>
              </a:cxn>
              <a:cxn ang="0">
                <a:pos x="263" y="358"/>
              </a:cxn>
              <a:cxn ang="0">
                <a:pos x="246" y="364"/>
              </a:cxn>
              <a:cxn ang="0">
                <a:pos x="228" y="358"/>
              </a:cxn>
              <a:cxn ang="0">
                <a:pos x="180" y="358"/>
              </a:cxn>
              <a:cxn ang="0">
                <a:pos x="150" y="340"/>
              </a:cxn>
              <a:cxn ang="0">
                <a:pos x="120" y="340"/>
              </a:cxn>
              <a:cxn ang="0">
                <a:pos x="72" y="328"/>
              </a:cxn>
              <a:cxn ang="0">
                <a:pos x="72" y="299"/>
              </a:cxn>
              <a:cxn ang="0">
                <a:pos x="72" y="275"/>
              </a:cxn>
              <a:cxn ang="0">
                <a:pos x="42" y="263"/>
              </a:cxn>
              <a:cxn ang="0">
                <a:pos x="36" y="251"/>
              </a:cxn>
              <a:cxn ang="0">
                <a:pos x="24" y="245"/>
              </a:cxn>
            </a:cxnLst>
            <a:rect l="0" t="0" r="r" b="b"/>
            <a:pathLst>
              <a:path w="545" h="394">
                <a:moveTo>
                  <a:pt x="24" y="245"/>
                </a:moveTo>
                <a:lnTo>
                  <a:pt x="6" y="239"/>
                </a:lnTo>
                <a:lnTo>
                  <a:pt x="6" y="239"/>
                </a:lnTo>
                <a:lnTo>
                  <a:pt x="0" y="239"/>
                </a:lnTo>
                <a:lnTo>
                  <a:pt x="0" y="233"/>
                </a:lnTo>
                <a:lnTo>
                  <a:pt x="6" y="221"/>
                </a:lnTo>
                <a:lnTo>
                  <a:pt x="6" y="215"/>
                </a:lnTo>
                <a:lnTo>
                  <a:pt x="6" y="209"/>
                </a:lnTo>
                <a:lnTo>
                  <a:pt x="6" y="209"/>
                </a:lnTo>
                <a:lnTo>
                  <a:pt x="6" y="203"/>
                </a:lnTo>
                <a:lnTo>
                  <a:pt x="12" y="209"/>
                </a:lnTo>
                <a:lnTo>
                  <a:pt x="12" y="215"/>
                </a:lnTo>
                <a:lnTo>
                  <a:pt x="12" y="215"/>
                </a:lnTo>
                <a:lnTo>
                  <a:pt x="12" y="221"/>
                </a:lnTo>
                <a:lnTo>
                  <a:pt x="12" y="221"/>
                </a:lnTo>
                <a:lnTo>
                  <a:pt x="18" y="215"/>
                </a:lnTo>
                <a:lnTo>
                  <a:pt x="18" y="209"/>
                </a:lnTo>
                <a:lnTo>
                  <a:pt x="18" y="209"/>
                </a:lnTo>
                <a:lnTo>
                  <a:pt x="24" y="203"/>
                </a:lnTo>
                <a:lnTo>
                  <a:pt x="18" y="197"/>
                </a:lnTo>
                <a:lnTo>
                  <a:pt x="12" y="191"/>
                </a:lnTo>
                <a:lnTo>
                  <a:pt x="12" y="179"/>
                </a:lnTo>
                <a:lnTo>
                  <a:pt x="18" y="179"/>
                </a:lnTo>
                <a:lnTo>
                  <a:pt x="24" y="179"/>
                </a:lnTo>
                <a:lnTo>
                  <a:pt x="24" y="179"/>
                </a:lnTo>
                <a:lnTo>
                  <a:pt x="36" y="173"/>
                </a:lnTo>
                <a:lnTo>
                  <a:pt x="24" y="167"/>
                </a:lnTo>
                <a:lnTo>
                  <a:pt x="24" y="167"/>
                </a:lnTo>
                <a:lnTo>
                  <a:pt x="24" y="161"/>
                </a:lnTo>
                <a:lnTo>
                  <a:pt x="18" y="167"/>
                </a:lnTo>
                <a:lnTo>
                  <a:pt x="18" y="155"/>
                </a:lnTo>
                <a:lnTo>
                  <a:pt x="18" y="149"/>
                </a:lnTo>
                <a:lnTo>
                  <a:pt x="18" y="137"/>
                </a:lnTo>
                <a:lnTo>
                  <a:pt x="18" y="131"/>
                </a:lnTo>
                <a:lnTo>
                  <a:pt x="18" y="119"/>
                </a:lnTo>
                <a:lnTo>
                  <a:pt x="18" y="96"/>
                </a:lnTo>
                <a:lnTo>
                  <a:pt x="24" y="90"/>
                </a:lnTo>
                <a:lnTo>
                  <a:pt x="12" y="60"/>
                </a:lnTo>
                <a:lnTo>
                  <a:pt x="12" y="42"/>
                </a:lnTo>
                <a:lnTo>
                  <a:pt x="18" y="30"/>
                </a:lnTo>
                <a:lnTo>
                  <a:pt x="18" y="18"/>
                </a:lnTo>
                <a:lnTo>
                  <a:pt x="72" y="54"/>
                </a:lnTo>
                <a:lnTo>
                  <a:pt x="96" y="66"/>
                </a:lnTo>
                <a:lnTo>
                  <a:pt x="114" y="72"/>
                </a:lnTo>
                <a:lnTo>
                  <a:pt x="126" y="84"/>
                </a:lnTo>
                <a:lnTo>
                  <a:pt x="138" y="84"/>
                </a:lnTo>
                <a:lnTo>
                  <a:pt x="144" y="84"/>
                </a:lnTo>
                <a:lnTo>
                  <a:pt x="150" y="90"/>
                </a:lnTo>
                <a:lnTo>
                  <a:pt x="150" y="113"/>
                </a:lnTo>
                <a:lnTo>
                  <a:pt x="150" y="119"/>
                </a:lnTo>
                <a:lnTo>
                  <a:pt x="138" y="125"/>
                </a:lnTo>
                <a:lnTo>
                  <a:pt x="138" y="137"/>
                </a:lnTo>
                <a:lnTo>
                  <a:pt x="138" y="143"/>
                </a:lnTo>
                <a:lnTo>
                  <a:pt x="138" y="149"/>
                </a:lnTo>
                <a:lnTo>
                  <a:pt x="138" y="155"/>
                </a:lnTo>
                <a:lnTo>
                  <a:pt x="132" y="161"/>
                </a:lnTo>
                <a:lnTo>
                  <a:pt x="132" y="161"/>
                </a:lnTo>
                <a:lnTo>
                  <a:pt x="138" y="167"/>
                </a:lnTo>
                <a:lnTo>
                  <a:pt x="150" y="161"/>
                </a:lnTo>
                <a:lnTo>
                  <a:pt x="156" y="137"/>
                </a:lnTo>
                <a:lnTo>
                  <a:pt x="162" y="137"/>
                </a:lnTo>
                <a:lnTo>
                  <a:pt x="162" y="125"/>
                </a:lnTo>
                <a:lnTo>
                  <a:pt x="174" y="113"/>
                </a:lnTo>
                <a:lnTo>
                  <a:pt x="174" y="107"/>
                </a:lnTo>
                <a:lnTo>
                  <a:pt x="174" y="84"/>
                </a:lnTo>
                <a:lnTo>
                  <a:pt x="162" y="60"/>
                </a:lnTo>
                <a:lnTo>
                  <a:pt x="162" y="54"/>
                </a:lnTo>
                <a:lnTo>
                  <a:pt x="162" y="54"/>
                </a:lnTo>
                <a:lnTo>
                  <a:pt x="168" y="54"/>
                </a:lnTo>
                <a:lnTo>
                  <a:pt x="174" y="42"/>
                </a:lnTo>
                <a:lnTo>
                  <a:pt x="174" y="24"/>
                </a:lnTo>
                <a:lnTo>
                  <a:pt x="168" y="24"/>
                </a:lnTo>
                <a:lnTo>
                  <a:pt x="162" y="18"/>
                </a:lnTo>
                <a:lnTo>
                  <a:pt x="162" y="0"/>
                </a:lnTo>
                <a:lnTo>
                  <a:pt x="269" y="24"/>
                </a:lnTo>
                <a:lnTo>
                  <a:pt x="371" y="54"/>
                </a:lnTo>
                <a:lnTo>
                  <a:pt x="545" y="90"/>
                </a:lnTo>
                <a:lnTo>
                  <a:pt x="545" y="90"/>
                </a:lnTo>
                <a:lnTo>
                  <a:pt x="485" y="352"/>
                </a:lnTo>
                <a:lnTo>
                  <a:pt x="485" y="352"/>
                </a:lnTo>
                <a:lnTo>
                  <a:pt x="485" y="352"/>
                </a:lnTo>
                <a:lnTo>
                  <a:pt x="479" y="358"/>
                </a:lnTo>
                <a:lnTo>
                  <a:pt x="485" y="364"/>
                </a:lnTo>
                <a:lnTo>
                  <a:pt x="485" y="364"/>
                </a:lnTo>
                <a:lnTo>
                  <a:pt x="485" y="370"/>
                </a:lnTo>
                <a:lnTo>
                  <a:pt x="485" y="376"/>
                </a:lnTo>
                <a:lnTo>
                  <a:pt x="485" y="376"/>
                </a:lnTo>
                <a:lnTo>
                  <a:pt x="485" y="382"/>
                </a:lnTo>
                <a:lnTo>
                  <a:pt x="485" y="388"/>
                </a:lnTo>
                <a:lnTo>
                  <a:pt x="485" y="394"/>
                </a:lnTo>
                <a:lnTo>
                  <a:pt x="341" y="358"/>
                </a:lnTo>
                <a:lnTo>
                  <a:pt x="329" y="364"/>
                </a:lnTo>
                <a:lnTo>
                  <a:pt x="323" y="364"/>
                </a:lnTo>
                <a:lnTo>
                  <a:pt x="317" y="364"/>
                </a:lnTo>
                <a:lnTo>
                  <a:pt x="305" y="364"/>
                </a:lnTo>
                <a:lnTo>
                  <a:pt x="299" y="358"/>
                </a:lnTo>
                <a:lnTo>
                  <a:pt x="293" y="358"/>
                </a:lnTo>
                <a:lnTo>
                  <a:pt x="287" y="364"/>
                </a:lnTo>
                <a:lnTo>
                  <a:pt x="275" y="358"/>
                </a:lnTo>
                <a:lnTo>
                  <a:pt x="263" y="358"/>
                </a:lnTo>
                <a:lnTo>
                  <a:pt x="258" y="364"/>
                </a:lnTo>
                <a:lnTo>
                  <a:pt x="246" y="364"/>
                </a:lnTo>
                <a:lnTo>
                  <a:pt x="228" y="364"/>
                </a:lnTo>
                <a:lnTo>
                  <a:pt x="228" y="358"/>
                </a:lnTo>
                <a:lnTo>
                  <a:pt x="216" y="358"/>
                </a:lnTo>
                <a:lnTo>
                  <a:pt x="180" y="358"/>
                </a:lnTo>
                <a:lnTo>
                  <a:pt x="174" y="352"/>
                </a:lnTo>
                <a:lnTo>
                  <a:pt x="150" y="340"/>
                </a:lnTo>
                <a:lnTo>
                  <a:pt x="132" y="340"/>
                </a:lnTo>
                <a:lnTo>
                  <a:pt x="120" y="340"/>
                </a:lnTo>
                <a:lnTo>
                  <a:pt x="96" y="340"/>
                </a:lnTo>
                <a:lnTo>
                  <a:pt x="72" y="328"/>
                </a:lnTo>
                <a:lnTo>
                  <a:pt x="66" y="322"/>
                </a:lnTo>
                <a:lnTo>
                  <a:pt x="72" y="299"/>
                </a:lnTo>
                <a:lnTo>
                  <a:pt x="72" y="293"/>
                </a:lnTo>
                <a:lnTo>
                  <a:pt x="72" y="275"/>
                </a:lnTo>
                <a:lnTo>
                  <a:pt x="54" y="263"/>
                </a:lnTo>
                <a:lnTo>
                  <a:pt x="42" y="263"/>
                </a:lnTo>
                <a:lnTo>
                  <a:pt x="42" y="257"/>
                </a:lnTo>
                <a:lnTo>
                  <a:pt x="36" y="251"/>
                </a:lnTo>
                <a:lnTo>
                  <a:pt x="24" y="245"/>
                </a:lnTo>
                <a:lnTo>
                  <a:pt x="24" y="245"/>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10" name="DE"/>
          <p:cNvSpPr>
            <a:spLocks/>
          </p:cNvSpPr>
          <p:nvPr/>
        </p:nvSpPr>
        <p:spPr bwMode="auto">
          <a:xfrm rot="21394386">
            <a:off x="9805780" y="2561229"/>
            <a:ext cx="210889" cy="331390"/>
          </a:xfrm>
          <a:custGeom>
            <a:avLst/>
            <a:gdLst/>
            <a:ahLst/>
            <a:cxnLst>
              <a:cxn ang="0">
                <a:pos x="89" y="131"/>
              </a:cxn>
              <a:cxn ang="0">
                <a:pos x="89" y="125"/>
              </a:cxn>
              <a:cxn ang="0">
                <a:pos x="83" y="107"/>
              </a:cxn>
              <a:cxn ang="0">
                <a:pos x="71" y="101"/>
              </a:cxn>
              <a:cxn ang="0">
                <a:pos x="59" y="90"/>
              </a:cxn>
              <a:cxn ang="0">
                <a:pos x="54" y="84"/>
              </a:cxn>
              <a:cxn ang="0">
                <a:pos x="48" y="78"/>
              </a:cxn>
              <a:cxn ang="0">
                <a:pos x="36" y="60"/>
              </a:cxn>
              <a:cxn ang="0">
                <a:pos x="36" y="48"/>
              </a:cxn>
              <a:cxn ang="0">
                <a:pos x="24" y="36"/>
              </a:cxn>
              <a:cxn ang="0">
                <a:pos x="24" y="30"/>
              </a:cxn>
              <a:cxn ang="0">
                <a:pos x="18" y="24"/>
              </a:cxn>
              <a:cxn ang="0">
                <a:pos x="24" y="24"/>
              </a:cxn>
              <a:cxn ang="0">
                <a:pos x="24" y="18"/>
              </a:cxn>
              <a:cxn ang="0">
                <a:pos x="24" y="0"/>
              </a:cxn>
              <a:cxn ang="0">
                <a:pos x="18" y="0"/>
              </a:cxn>
              <a:cxn ang="0">
                <a:pos x="12" y="0"/>
              </a:cxn>
              <a:cxn ang="0">
                <a:pos x="6" y="12"/>
              </a:cxn>
              <a:cxn ang="0">
                <a:pos x="0" y="18"/>
              </a:cxn>
              <a:cxn ang="0">
                <a:pos x="0" y="18"/>
              </a:cxn>
              <a:cxn ang="0">
                <a:pos x="0" y="18"/>
              </a:cxn>
              <a:cxn ang="0">
                <a:pos x="36" y="143"/>
              </a:cxn>
              <a:cxn ang="0">
                <a:pos x="89" y="131"/>
              </a:cxn>
              <a:cxn ang="0">
                <a:pos x="89" y="131"/>
              </a:cxn>
            </a:cxnLst>
            <a:rect l="0" t="0" r="r" b="b"/>
            <a:pathLst>
              <a:path w="89" h="143">
                <a:moveTo>
                  <a:pt x="89" y="131"/>
                </a:moveTo>
                <a:lnTo>
                  <a:pt x="89" y="125"/>
                </a:lnTo>
                <a:lnTo>
                  <a:pt x="83" y="107"/>
                </a:lnTo>
                <a:lnTo>
                  <a:pt x="71" y="101"/>
                </a:lnTo>
                <a:lnTo>
                  <a:pt x="59" y="90"/>
                </a:lnTo>
                <a:lnTo>
                  <a:pt x="54" y="84"/>
                </a:lnTo>
                <a:lnTo>
                  <a:pt x="48" y="78"/>
                </a:lnTo>
                <a:lnTo>
                  <a:pt x="36" y="60"/>
                </a:lnTo>
                <a:lnTo>
                  <a:pt x="36" y="48"/>
                </a:lnTo>
                <a:lnTo>
                  <a:pt x="24" y="36"/>
                </a:lnTo>
                <a:lnTo>
                  <a:pt x="24" y="30"/>
                </a:lnTo>
                <a:lnTo>
                  <a:pt x="18" y="24"/>
                </a:lnTo>
                <a:lnTo>
                  <a:pt x="24" y="24"/>
                </a:lnTo>
                <a:lnTo>
                  <a:pt x="24" y="18"/>
                </a:lnTo>
                <a:lnTo>
                  <a:pt x="24" y="0"/>
                </a:lnTo>
                <a:lnTo>
                  <a:pt x="18" y="0"/>
                </a:lnTo>
                <a:lnTo>
                  <a:pt x="12" y="0"/>
                </a:lnTo>
                <a:lnTo>
                  <a:pt x="6" y="12"/>
                </a:lnTo>
                <a:lnTo>
                  <a:pt x="0" y="18"/>
                </a:lnTo>
                <a:lnTo>
                  <a:pt x="0" y="18"/>
                </a:lnTo>
                <a:lnTo>
                  <a:pt x="0" y="18"/>
                </a:lnTo>
                <a:lnTo>
                  <a:pt x="36" y="143"/>
                </a:lnTo>
                <a:lnTo>
                  <a:pt x="89" y="131"/>
                </a:lnTo>
                <a:lnTo>
                  <a:pt x="89" y="131"/>
                </a:lnTo>
                <a:close/>
              </a:path>
            </a:pathLst>
          </a:custGeom>
          <a:no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11" name="OR"/>
          <p:cNvSpPr>
            <a:spLocks/>
          </p:cNvSpPr>
          <p:nvPr/>
        </p:nvSpPr>
        <p:spPr bwMode="auto">
          <a:xfrm rot="21394386">
            <a:off x="952973" y="1266931"/>
            <a:ext cx="1566580" cy="1271340"/>
          </a:xfrm>
          <a:custGeom>
            <a:avLst/>
            <a:gdLst/>
            <a:ahLst/>
            <a:cxnLst>
              <a:cxn ang="0">
                <a:pos x="6" y="406"/>
              </a:cxn>
              <a:cxn ang="0">
                <a:pos x="6" y="376"/>
              </a:cxn>
              <a:cxn ang="0">
                <a:pos x="12" y="352"/>
              </a:cxn>
              <a:cxn ang="0">
                <a:pos x="18" y="310"/>
              </a:cxn>
              <a:cxn ang="0">
                <a:pos x="24" y="304"/>
              </a:cxn>
              <a:cxn ang="0">
                <a:pos x="36" y="286"/>
              </a:cxn>
              <a:cxn ang="0">
                <a:pos x="36" y="274"/>
              </a:cxn>
              <a:cxn ang="0">
                <a:pos x="66" y="227"/>
              </a:cxn>
              <a:cxn ang="0">
                <a:pos x="102" y="143"/>
              </a:cxn>
              <a:cxn ang="0">
                <a:pos x="125" y="83"/>
              </a:cxn>
              <a:cxn ang="0">
                <a:pos x="149" y="24"/>
              </a:cxn>
              <a:cxn ang="0">
                <a:pos x="149" y="6"/>
              </a:cxn>
              <a:cxn ang="0">
                <a:pos x="167" y="6"/>
              </a:cxn>
              <a:cxn ang="0">
                <a:pos x="185" y="6"/>
              </a:cxn>
              <a:cxn ang="0">
                <a:pos x="191" y="18"/>
              </a:cxn>
              <a:cxn ang="0">
                <a:pos x="221" y="30"/>
              </a:cxn>
              <a:cxn ang="0">
                <a:pos x="221" y="54"/>
              </a:cxn>
              <a:cxn ang="0">
                <a:pos x="221" y="83"/>
              </a:cxn>
              <a:cxn ang="0">
                <a:pos x="269" y="95"/>
              </a:cxn>
              <a:cxn ang="0">
                <a:pos x="299" y="95"/>
              </a:cxn>
              <a:cxn ang="0">
                <a:pos x="329" y="113"/>
              </a:cxn>
              <a:cxn ang="0">
                <a:pos x="377" y="113"/>
              </a:cxn>
              <a:cxn ang="0">
                <a:pos x="395" y="119"/>
              </a:cxn>
              <a:cxn ang="0">
                <a:pos x="412" y="113"/>
              </a:cxn>
              <a:cxn ang="0">
                <a:pos x="436" y="119"/>
              </a:cxn>
              <a:cxn ang="0">
                <a:pos x="448" y="113"/>
              </a:cxn>
              <a:cxn ang="0">
                <a:pos x="466" y="119"/>
              </a:cxn>
              <a:cxn ang="0">
                <a:pos x="478" y="119"/>
              </a:cxn>
              <a:cxn ang="0">
                <a:pos x="634" y="149"/>
              </a:cxn>
              <a:cxn ang="0">
                <a:pos x="640" y="167"/>
              </a:cxn>
              <a:cxn ang="0">
                <a:pos x="658" y="173"/>
              </a:cxn>
              <a:cxn ang="0">
                <a:pos x="622" y="245"/>
              </a:cxn>
              <a:cxn ang="0">
                <a:pos x="616" y="257"/>
              </a:cxn>
              <a:cxn ang="0">
                <a:pos x="598" y="268"/>
              </a:cxn>
              <a:cxn ang="0">
                <a:pos x="574" y="310"/>
              </a:cxn>
              <a:cxn ang="0">
                <a:pos x="586" y="322"/>
              </a:cxn>
              <a:cxn ang="0">
                <a:pos x="592" y="334"/>
              </a:cxn>
              <a:cxn ang="0">
                <a:pos x="586" y="340"/>
              </a:cxn>
              <a:cxn ang="0">
                <a:pos x="574" y="364"/>
              </a:cxn>
              <a:cxn ang="0">
                <a:pos x="317" y="495"/>
              </a:cxn>
              <a:cxn ang="0">
                <a:pos x="12" y="412"/>
              </a:cxn>
            </a:cxnLst>
            <a:rect l="0" t="0" r="r" b="b"/>
            <a:pathLst>
              <a:path w="658" h="549">
                <a:moveTo>
                  <a:pt x="12" y="412"/>
                </a:moveTo>
                <a:lnTo>
                  <a:pt x="6" y="406"/>
                </a:lnTo>
                <a:lnTo>
                  <a:pt x="0" y="388"/>
                </a:lnTo>
                <a:lnTo>
                  <a:pt x="6" y="376"/>
                </a:lnTo>
                <a:lnTo>
                  <a:pt x="6" y="370"/>
                </a:lnTo>
                <a:lnTo>
                  <a:pt x="12" y="352"/>
                </a:lnTo>
                <a:lnTo>
                  <a:pt x="12" y="322"/>
                </a:lnTo>
                <a:lnTo>
                  <a:pt x="18" y="310"/>
                </a:lnTo>
                <a:lnTo>
                  <a:pt x="24" y="310"/>
                </a:lnTo>
                <a:lnTo>
                  <a:pt x="24" y="304"/>
                </a:lnTo>
                <a:lnTo>
                  <a:pt x="30" y="292"/>
                </a:lnTo>
                <a:lnTo>
                  <a:pt x="36" y="286"/>
                </a:lnTo>
                <a:lnTo>
                  <a:pt x="36" y="274"/>
                </a:lnTo>
                <a:lnTo>
                  <a:pt x="36" y="274"/>
                </a:lnTo>
                <a:lnTo>
                  <a:pt x="60" y="251"/>
                </a:lnTo>
                <a:lnTo>
                  <a:pt x="66" y="227"/>
                </a:lnTo>
                <a:lnTo>
                  <a:pt x="84" y="197"/>
                </a:lnTo>
                <a:lnTo>
                  <a:pt x="102" y="143"/>
                </a:lnTo>
                <a:lnTo>
                  <a:pt x="113" y="119"/>
                </a:lnTo>
                <a:lnTo>
                  <a:pt x="125" y="83"/>
                </a:lnTo>
                <a:lnTo>
                  <a:pt x="143" y="36"/>
                </a:lnTo>
                <a:lnTo>
                  <a:pt x="149" y="24"/>
                </a:lnTo>
                <a:lnTo>
                  <a:pt x="149" y="6"/>
                </a:lnTo>
                <a:lnTo>
                  <a:pt x="149" y="6"/>
                </a:lnTo>
                <a:lnTo>
                  <a:pt x="155" y="0"/>
                </a:lnTo>
                <a:lnTo>
                  <a:pt x="167" y="6"/>
                </a:lnTo>
                <a:lnTo>
                  <a:pt x="173" y="0"/>
                </a:lnTo>
                <a:lnTo>
                  <a:pt x="185" y="6"/>
                </a:lnTo>
                <a:lnTo>
                  <a:pt x="191" y="12"/>
                </a:lnTo>
                <a:lnTo>
                  <a:pt x="191" y="18"/>
                </a:lnTo>
                <a:lnTo>
                  <a:pt x="203" y="18"/>
                </a:lnTo>
                <a:lnTo>
                  <a:pt x="221" y="30"/>
                </a:lnTo>
                <a:lnTo>
                  <a:pt x="221" y="48"/>
                </a:lnTo>
                <a:lnTo>
                  <a:pt x="221" y="54"/>
                </a:lnTo>
                <a:lnTo>
                  <a:pt x="215" y="77"/>
                </a:lnTo>
                <a:lnTo>
                  <a:pt x="221" y="83"/>
                </a:lnTo>
                <a:lnTo>
                  <a:pt x="245" y="95"/>
                </a:lnTo>
                <a:lnTo>
                  <a:pt x="269" y="95"/>
                </a:lnTo>
                <a:lnTo>
                  <a:pt x="281" y="95"/>
                </a:lnTo>
                <a:lnTo>
                  <a:pt x="299" y="95"/>
                </a:lnTo>
                <a:lnTo>
                  <a:pt x="323" y="107"/>
                </a:lnTo>
                <a:lnTo>
                  <a:pt x="329" y="113"/>
                </a:lnTo>
                <a:lnTo>
                  <a:pt x="365" y="113"/>
                </a:lnTo>
                <a:lnTo>
                  <a:pt x="377" y="113"/>
                </a:lnTo>
                <a:lnTo>
                  <a:pt x="377" y="119"/>
                </a:lnTo>
                <a:lnTo>
                  <a:pt x="395" y="119"/>
                </a:lnTo>
                <a:lnTo>
                  <a:pt x="407" y="119"/>
                </a:lnTo>
                <a:lnTo>
                  <a:pt x="412" y="113"/>
                </a:lnTo>
                <a:lnTo>
                  <a:pt x="424" y="113"/>
                </a:lnTo>
                <a:lnTo>
                  <a:pt x="436" y="119"/>
                </a:lnTo>
                <a:lnTo>
                  <a:pt x="442" y="113"/>
                </a:lnTo>
                <a:lnTo>
                  <a:pt x="448" y="113"/>
                </a:lnTo>
                <a:lnTo>
                  <a:pt x="454" y="119"/>
                </a:lnTo>
                <a:lnTo>
                  <a:pt x="466" y="119"/>
                </a:lnTo>
                <a:lnTo>
                  <a:pt x="472" y="119"/>
                </a:lnTo>
                <a:lnTo>
                  <a:pt x="478" y="119"/>
                </a:lnTo>
                <a:lnTo>
                  <a:pt x="490" y="113"/>
                </a:lnTo>
                <a:lnTo>
                  <a:pt x="634" y="149"/>
                </a:lnTo>
                <a:lnTo>
                  <a:pt x="634" y="155"/>
                </a:lnTo>
                <a:lnTo>
                  <a:pt x="640" y="167"/>
                </a:lnTo>
                <a:lnTo>
                  <a:pt x="646" y="167"/>
                </a:lnTo>
                <a:lnTo>
                  <a:pt x="658" y="173"/>
                </a:lnTo>
                <a:lnTo>
                  <a:pt x="658" y="191"/>
                </a:lnTo>
                <a:lnTo>
                  <a:pt x="622" y="245"/>
                </a:lnTo>
                <a:lnTo>
                  <a:pt x="616" y="251"/>
                </a:lnTo>
                <a:lnTo>
                  <a:pt x="616" y="257"/>
                </a:lnTo>
                <a:lnTo>
                  <a:pt x="610" y="268"/>
                </a:lnTo>
                <a:lnTo>
                  <a:pt x="598" y="268"/>
                </a:lnTo>
                <a:lnTo>
                  <a:pt x="580" y="298"/>
                </a:lnTo>
                <a:lnTo>
                  <a:pt x="574" y="310"/>
                </a:lnTo>
                <a:lnTo>
                  <a:pt x="580" y="316"/>
                </a:lnTo>
                <a:lnTo>
                  <a:pt x="586" y="322"/>
                </a:lnTo>
                <a:lnTo>
                  <a:pt x="592" y="328"/>
                </a:lnTo>
                <a:lnTo>
                  <a:pt x="592" y="334"/>
                </a:lnTo>
                <a:lnTo>
                  <a:pt x="592" y="340"/>
                </a:lnTo>
                <a:lnTo>
                  <a:pt x="586" y="340"/>
                </a:lnTo>
                <a:lnTo>
                  <a:pt x="586" y="352"/>
                </a:lnTo>
                <a:lnTo>
                  <a:pt x="574" y="364"/>
                </a:lnTo>
                <a:lnTo>
                  <a:pt x="538" y="549"/>
                </a:lnTo>
                <a:lnTo>
                  <a:pt x="317" y="495"/>
                </a:lnTo>
                <a:lnTo>
                  <a:pt x="12" y="412"/>
                </a:lnTo>
                <a:lnTo>
                  <a:pt x="12" y="412"/>
                </a:lnTo>
                <a:close/>
              </a:path>
            </a:pathLst>
          </a:custGeom>
          <a:no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12" name="NM"/>
          <p:cNvSpPr>
            <a:spLocks/>
          </p:cNvSpPr>
          <p:nvPr/>
        </p:nvSpPr>
        <p:spPr bwMode="auto">
          <a:xfrm rot="21394386">
            <a:off x="3448675" y="3822084"/>
            <a:ext cx="1353685" cy="1367745"/>
          </a:xfrm>
          <a:custGeom>
            <a:avLst/>
            <a:gdLst/>
            <a:ahLst/>
            <a:cxnLst>
              <a:cxn ang="0">
                <a:pos x="83" y="0"/>
              </a:cxn>
              <a:cxn ang="0">
                <a:pos x="0" y="579"/>
              </a:cxn>
              <a:cxn ang="0">
                <a:pos x="0" y="579"/>
              </a:cxn>
              <a:cxn ang="0">
                <a:pos x="77" y="591"/>
              </a:cxn>
              <a:cxn ang="0">
                <a:pos x="83" y="543"/>
              </a:cxn>
              <a:cxn ang="0">
                <a:pos x="221" y="561"/>
              </a:cxn>
              <a:cxn ang="0">
                <a:pos x="221" y="561"/>
              </a:cxn>
              <a:cxn ang="0">
                <a:pos x="215" y="555"/>
              </a:cxn>
              <a:cxn ang="0">
                <a:pos x="221" y="549"/>
              </a:cxn>
              <a:cxn ang="0">
                <a:pos x="221" y="543"/>
              </a:cxn>
              <a:cxn ang="0">
                <a:pos x="215" y="543"/>
              </a:cxn>
              <a:cxn ang="0">
                <a:pos x="221" y="537"/>
              </a:cxn>
              <a:cxn ang="0">
                <a:pos x="526" y="567"/>
              </a:cxn>
              <a:cxn ang="0">
                <a:pos x="562" y="108"/>
              </a:cxn>
              <a:cxn ang="0">
                <a:pos x="568" y="108"/>
              </a:cxn>
              <a:cxn ang="0">
                <a:pos x="568" y="54"/>
              </a:cxn>
              <a:cxn ang="0">
                <a:pos x="83" y="0"/>
              </a:cxn>
              <a:cxn ang="0">
                <a:pos x="83" y="0"/>
              </a:cxn>
            </a:cxnLst>
            <a:rect l="0" t="0" r="r" b="b"/>
            <a:pathLst>
              <a:path w="568" h="591">
                <a:moveTo>
                  <a:pt x="83" y="0"/>
                </a:moveTo>
                <a:lnTo>
                  <a:pt x="0" y="579"/>
                </a:lnTo>
                <a:lnTo>
                  <a:pt x="0" y="579"/>
                </a:lnTo>
                <a:lnTo>
                  <a:pt x="77" y="591"/>
                </a:lnTo>
                <a:lnTo>
                  <a:pt x="83" y="543"/>
                </a:lnTo>
                <a:lnTo>
                  <a:pt x="221" y="561"/>
                </a:lnTo>
                <a:lnTo>
                  <a:pt x="221" y="561"/>
                </a:lnTo>
                <a:lnTo>
                  <a:pt x="215" y="555"/>
                </a:lnTo>
                <a:lnTo>
                  <a:pt x="221" y="549"/>
                </a:lnTo>
                <a:lnTo>
                  <a:pt x="221" y="543"/>
                </a:lnTo>
                <a:lnTo>
                  <a:pt x="215" y="543"/>
                </a:lnTo>
                <a:lnTo>
                  <a:pt x="221" y="537"/>
                </a:lnTo>
                <a:lnTo>
                  <a:pt x="526" y="567"/>
                </a:lnTo>
                <a:lnTo>
                  <a:pt x="562" y="108"/>
                </a:lnTo>
                <a:lnTo>
                  <a:pt x="568" y="108"/>
                </a:lnTo>
                <a:lnTo>
                  <a:pt x="568" y="54"/>
                </a:lnTo>
                <a:lnTo>
                  <a:pt x="83" y="0"/>
                </a:lnTo>
                <a:lnTo>
                  <a:pt x="83" y="0"/>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13" name="IA"/>
          <p:cNvSpPr>
            <a:spLocks/>
          </p:cNvSpPr>
          <p:nvPr/>
        </p:nvSpPr>
        <p:spPr bwMode="auto">
          <a:xfrm rot="21394386">
            <a:off x="5948301" y="2266995"/>
            <a:ext cx="1166904" cy="743121"/>
          </a:xfrm>
          <a:custGeom>
            <a:avLst/>
            <a:gdLst/>
            <a:ahLst/>
            <a:cxnLst>
              <a:cxn ang="0">
                <a:pos x="395" y="0"/>
              </a:cxn>
              <a:cxn ang="0">
                <a:pos x="413" y="18"/>
              </a:cxn>
              <a:cxn ang="0">
                <a:pos x="407" y="36"/>
              </a:cxn>
              <a:cxn ang="0">
                <a:pos x="413" y="78"/>
              </a:cxn>
              <a:cxn ang="0">
                <a:pos x="449" y="90"/>
              </a:cxn>
              <a:cxn ang="0">
                <a:pos x="455" y="108"/>
              </a:cxn>
              <a:cxn ang="0">
                <a:pos x="466" y="125"/>
              </a:cxn>
              <a:cxn ang="0">
                <a:pos x="490" y="155"/>
              </a:cxn>
              <a:cxn ang="0">
                <a:pos x="484" y="173"/>
              </a:cxn>
              <a:cxn ang="0">
                <a:pos x="478" y="185"/>
              </a:cxn>
              <a:cxn ang="0">
                <a:pos x="455" y="209"/>
              </a:cxn>
              <a:cxn ang="0">
                <a:pos x="431" y="209"/>
              </a:cxn>
              <a:cxn ang="0">
                <a:pos x="419" y="227"/>
              </a:cxn>
              <a:cxn ang="0">
                <a:pos x="431" y="245"/>
              </a:cxn>
              <a:cxn ang="0">
                <a:pos x="431" y="269"/>
              </a:cxn>
              <a:cxn ang="0">
                <a:pos x="407" y="299"/>
              </a:cxn>
              <a:cxn ang="0">
                <a:pos x="407" y="316"/>
              </a:cxn>
              <a:cxn ang="0">
                <a:pos x="377" y="299"/>
              </a:cxn>
              <a:cxn ang="0">
                <a:pos x="60" y="305"/>
              </a:cxn>
              <a:cxn ang="0">
                <a:pos x="60" y="287"/>
              </a:cxn>
              <a:cxn ang="0">
                <a:pos x="54" y="269"/>
              </a:cxn>
              <a:cxn ang="0">
                <a:pos x="54" y="257"/>
              </a:cxn>
              <a:cxn ang="0">
                <a:pos x="48" y="233"/>
              </a:cxn>
              <a:cxn ang="0">
                <a:pos x="48" y="215"/>
              </a:cxn>
              <a:cxn ang="0">
                <a:pos x="36" y="197"/>
              </a:cxn>
              <a:cxn ang="0">
                <a:pos x="30" y="185"/>
              </a:cxn>
              <a:cxn ang="0">
                <a:pos x="18" y="161"/>
              </a:cxn>
              <a:cxn ang="0">
                <a:pos x="18" y="137"/>
              </a:cxn>
              <a:cxn ang="0">
                <a:pos x="12" y="119"/>
              </a:cxn>
              <a:cxn ang="0">
                <a:pos x="6" y="108"/>
              </a:cxn>
              <a:cxn ang="0">
                <a:pos x="6" y="72"/>
              </a:cxn>
              <a:cxn ang="0">
                <a:pos x="12" y="54"/>
              </a:cxn>
              <a:cxn ang="0">
                <a:pos x="6" y="36"/>
              </a:cxn>
              <a:cxn ang="0">
                <a:pos x="6" y="18"/>
              </a:cxn>
              <a:cxn ang="0">
                <a:pos x="6" y="12"/>
              </a:cxn>
              <a:cxn ang="0">
                <a:pos x="12" y="12"/>
              </a:cxn>
            </a:cxnLst>
            <a:rect l="0" t="0" r="r" b="b"/>
            <a:pathLst>
              <a:path w="490" h="322">
                <a:moveTo>
                  <a:pt x="12" y="12"/>
                </a:moveTo>
                <a:lnTo>
                  <a:pt x="395" y="0"/>
                </a:lnTo>
                <a:lnTo>
                  <a:pt x="401" y="12"/>
                </a:lnTo>
                <a:lnTo>
                  <a:pt x="413" y="18"/>
                </a:lnTo>
                <a:lnTo>
                  <a:pt x="413" y="30"/>
                </a:lnTo>
                <a:lnTo>
                  <a:pt x="407" y="36"/>
                </a:lnTo>
                <a:lnTo>
                  <a:pt x="407" y="48"/>
                </a:lnTo>
                <a:lnTo>
                  <a:pt x="413" y="78"/>
                </a:lnTo>
                <a:lnTo>
                  <a:pt x="437" y="84"/>
                </a:lnTo>
                <a:lnTo>
                  <a:pt x="449" y="90"/>
                </a:lnTo>
                <a:lnTo>
                  <a:pt x="449" y="102"/>
                </a:lnTo>
                <a:lnTo>
                  <a:pt x="455" y="108"/>
                </a:lnTo>
                <a:lnTo>
                  <a:pt x="466" y="119"/>
                </a:lnTo>
                <a:lnTo>
                  <a:pt x="466" y="125"/>
                </a:lnTo>
                <a:lnTo>
                  <a:pt x="484" y="137"/>
                </a:lnTo>
                <a:lnTo>
                  <a:pt x="490" y="155"/>
                </a:lnTo>
                <a:lnTo>
                  <a:pt x="490" y="161"/>
                </a:lnTo>
                <a:lnTo>
                  <a:pt x="484" y="173"/>
                </a:lnTo>
                <a:lnTo>
                  <a:pt x="478" y="179"/>
                </a:lnTo>
                <a:lnTo>
                  <a:pt x="478" y="185"/>
                </a:lnTo>
                <a:lnTo>
                  <a:pt x="466" y="203"/>
                </a:lnTo>
                <a:lnTo>
                  <a:pt x="455" y="209"/>
                </a:lnTo>
                <a:lnTo>
                  <a:pt x="449" y="209"/>
                </a:lnTo>
                <a:lnTo>
                  <a:pt x="431" y="209"/>
                </a:lnTo>
                <a:lnTo>
                  <a:pt x="425" y="215"/>
                </a:lnTo>
                <a:lnTo>
                  <a:pt x="419" y="227"/>
                </a:lnTo>
                <a:lnTo>
                  <a:pt x="419" y="233"/>
                </a:lnTo>
                <a:lnTo>
                  <a:pt x="431" y="245"/>
                </a:lnTo>
                <a:lnTo>
                  <a:pt x="431" y="251"/>
                </a:lnTo>
                <a:lnTo>
                  <a:pt x="431" y="269"/>
                </a:lnTo>
                <a:lnTo>
                  <a:pt x="419" y="293"/>
                </a:lnTo>
                <a:lnTo>
                  <a:pt x="407" y="299"/>
                </a:lnTo>
                <a:lnTo>
                  <a:pt x="401" y="311"/>
                </a:lnTo>
                <a:lnTo>
                  <a:pt x="407" y="316"/>
                </a:lnTo>
                <a:lnTo>
                  <a:pt x="401" y="322"/>
                </a:lnTo>
                <a:lnTo>
                  <a:pt x="377" y="299"/>
                </a:lnTo>
                <a:lnTo>
                  <a:pt x="66" y="311"/>
                </a:lnTo>
                <a:lnTo>
                  <a:pt x="60" y="305"/>
                </a:lnTo>
                <a:lnTo>
                  <a:pt x="60" y="293"/>
                </a:lnTo>
                <a:lnTo>
                  <a:pt x="60" y="287"/>
                </a:lnTo>
                <a:lnTo>
                  <a:pt x="54" y="281"/>
                </a:lnTo>
                <a:lnTo>
                  <a:pt x="54" y="269"/>
                </a:lnTo>
                <a:lnTo>
                  <a:pt x="60" y="263"/>
                </a:lnTo>
                <a:lnTo>
                  <a:pt x="54" y="257"/>
                </a:lnTo>
                <a:lnTo>
                  <a:pt x="48" y="251"/>
                </a:lnTo>
                <a:lnTo>
                  <a:pt x="48" y="233"/>
                </a:lnTo>
                <a:lnTo>
                  <a:pt x="48" y="227"/>
                </a:lnTo>
                <a:lnTo>
                  <a:pt x="48" y="215"/>
                </a:lnTo>
                <a:lnTo>
                  <a:pt x="36" y="209"/>
                </a:lnTo>
                <a:lnTo>
                  <a:pt x="36" y="197"/>
                </a:lnTo>
                <a:lnTo>
                  <a:pt x="36" y="191"/>
                </a:lnTo>
                <a:lnTo>
                  <a:pt x="30" y="185"/>
                </a:lnTo>
                <a:lnTo>
                  <a:pt x="24" y="167"/>
                </a:lnTo>
                <a:lnTo>
                  <a:pt x="18" y="161"/>
                </a:lnTo>
                <a:lnTo>
                  <a:pt x="18" y="143"/>
                </a:lnTo>
                <a:lnTo>
                  <a:pt x="18" y="137"/>
                </a:lnTo>
                <a:lnTo>
                  <a:pt x="12" y="131"/>
                </a:lnTo>
                <a:lnTo>
                  <a:pt x="12" y="119"/>
                </a:lnTo>
                <a:lnTo>
                  <a:pt x="12" y="119"/>
                </a:lnTo>
                <a:lnTo>
                  <a:pt x="6" y="108"/>
                </a:lnTo>
                <a:lnTo>
                  <a:pt x="0" y="90"/>
                </a:lnTo>
                <a:lnTo>
                  <a:pt x="6" y="72"/>
                </a:lnTo>
                <a:lnTo>
                  <a:pt x="6" y="60"/>
                </a:lnTo>
                <a:lnTo>
                  <a:pt x="12" y="54"/>
                </a:lnTo>
                <a:lnTo>
                  <a:pt x="6" y="42"/>
                </a:lnTo>
                <a:lnTo>
                  <a:pt x="6" y="36"/>
                </a:lnTo>
                <a:lnTo>
                  <a:pt x="6" y="24"/>
                </a:lnTo>
                <a:lnTo>
                  <a:pt x="6" y="18"/>
                </a:lnTo>
                <a:lnTo>
                  <a:pt x="0" y="12"/>
                </a:lnTo>
                <a:lnTo>
                  <a:pt x="6" y="12"/>
                </a:lnTo>
                <a:lnTo>
                  <a:pt x="12" y="12"/>
                </a:lnTo>
                <a:lnTo>
                  <a:pt x="12" y="12"/>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14" name="WI"/>
          <p:cNvSpPr>
            <a:spLocks/>
          </p:cNvSpPr>
          <p:nvPr/>
        </p:nvSpPr>
        <p:spPr bwMode="auto">
          <a:xfrm rot="21394386">
            <a:off x="6548424" y="1419080"/>
            <a:ext cx="1012253" cy="1050411"/>
          </a:xfrm>
          <a:custGeom>
            <a:avLst/>
            <a:gdLst/>
            <a:ahLst/>
            <a:cxnLst>
              <a:cxn ang="0">
                <a:pos x="180" y="442"/>
              </a:cxn>
              <a:cxn ang="0">
                <a:pos x="144" y="430"/>
              </a:cxn>
              <a:cxn ang="0">
                <a:pos x="138" y="388"/>
              </a:cxn>
              <a:cxn ang="0">
                <a:pos x="144" y="370"/>
              </a:cxn>
              <a:cxn ang="0">
                <a:pos x="126" y="352"/>
              </a:cxn>
              <a:cxn ang="0">
                <a:pos x="126" y="322"/>
              </a:cxn>
              <a:cxn ang="0">
                <a:pos x="102" y="298"/>
              </a:cxn>
              <a:cxn ang="0">
                <a:pos x="72" y="268"/>
              </a:cxn>
              <a:cxn ang="0">
                <a:pos x="48" y="257"/>
              </a:cxn>
              <a:cxn ang="0">
                <a:pos x="42" y="245"/>
              </a:cxn>
              <a:cxn ang="0">
                <a:pos x="18" y="239"/>
              </a:cxn>
              <a:cxn ang="0">
                <a:pos x="6" y="227"/>
              </a:cxn>
              <a:cxn ang="0">
                <a:pos x="12" y="185"/>
              </a:cxn>
              <a:cxn ang="0">
                <a:pos x="18" y="161"/>
              </a:cxn>
              <a:cxn ang="0">
                <a:pos x="0" y="143"/>
              </a:cxn>
              <a:cxn ang="0">
                <a:pos x="6" y="125"/>
              </a:cxn>
              <a:cxn ang="0">
                <a:pos x="30" y="101"/>
              </a:cxn>
              <a:cxn ang="0">
                <a:pos x="42" y="89"/>
              </a:cxn>
              <a:cxn ang="0">
                <a:pos x="42" y="30"/>
              </a:cxn>
              <a:cxn ang="0">
                <a:pos x="54" y="30"/>
              </a:cxn>
              <a:cxn ang="0">
                <a:pos x="78" y="30"/>
              </a:cxn>
              <a:cxn ang="0">
                <a:pos x="132" y="0"/>
              </a:cxn>
              <a:cxn ang="0">
                <a:pos x="144" y="0"/>
              </a:cxn>
              <a:cxn ang="0">
                <a:pos x="138" y="12"/>
              </a:cxn>
              <a:cxn ang="0">
                <a:pos x="132" y="36"/>
              </a:cxn>
              <a:cxn ang="0">
                <a:pos x="156" y="24"/>
              </a:cxn>
              <a:cxn ang="0">
                <a:pos x="174" y="36"/>
              </a:cxn>
              <a:cxn ang="0">
                <a:pos x="186" y="42"/>
              </a:cxn>
              <a:cxn ang="0">
                <a:pos x="191" y="59"/>
              </a:cxn>
              <a:cxn ang="0">
                <a:pos x="263" y="71"/>
              </a:cxn>
              <a:cxn ang="0">
                <a:pos x="287" y="83"/>
              </a:cxn>
              <a:cxn ang="0">
                <a:pos x="299" y="89"/>
              </a:cxn>
              <a:cxn ang="0">
                <a:pos x="311" y="83"/>
              </a:cxn>
              <a:cxn ang="0">
                <a:pos x="335" y="89"/>
              </a:cxn>
              <a:cxn ang="0">
                <a:pos x="341" y="95"/>
              </a:cxn>
              <a:cxn ang="0">
                <a:pos x="347" y="101"/>
              </a:cxn>
              <a:cxn ang="0">
                <a:pos x="365" y="119"/>
              </a:cxn>
              <a:cxn ang="0">
                <a:pos x="365" y="149"/>
              </a:cxn>
              <a:cxn ang="0">
                <a:pos x="377" y="143"/>
              </a:cxn>
              <a:cxn ang="0">
                <a:pos x="371" y="155"/>
              </a:cxn>
              <a:cxn ang="0">
                <a:pos x="383" y="173"/>
              </a:cxn>
              <a:cxn ang="0">
                <a:pos x="371" y="191"/>
              </a:cxn>
              <a:cxn ang="0">
                <a:pos x="353" y="221"/>
              </a:cxn>
              <a:cxn ang="0">
                <a:pos x="359" y="233"/>
              </a:cxn>
              <a:cxn ang="0">
                <a:pos x="383" y="203"/>
              </a:cxn>
              <a:cxn ang="0">
                <a:pos x="401" y="191"/>
              </a:cxn>
              <a:cxn ang="0">
                <a:pos x="407" y="179"/>
              </a:cxn>
              <a:cxn ang="0">
                <a:pos x="407" y="167"/>
              </a:cxn>
              <a:cxn ang="0">
                <a:pos x="413" y="161"/>
              </a:cxn>
              <a:cxn ang="0">
                <a:pos x="419" y="149"/>
              </a:cxn>
              <a:cxn ang="0">
                <a:pos x="425" y="155"/>
              </a:cxn>
              <a:cxn ang="0">
                <a:pos x="413" y="191"/>
              </a:cxn>
              <a:cxn ang="0">
                <a:pos x="407" y="209"/>
              </a:cxn>
              <a:cxn ang="0">
                <a:pos x="401" y="233"/>
              </a:cxn>
              <a:cxn ang="0">
                <a:pos x="395" y="262"/>
              </a:cxn>
              <a:cxn ang="0">
                <a:pos x="383" y="280"/>
              </a:cxn>
              <a:cxn ang="0">
                <a:pos x="389" y="322"/>
              </a:cxn>
              <a:cxn ang="0">
                <a:pos x="377" y="352"/>
              </a:cxn>
              <a:cxn ang="0">
                <a:pos x="395" y="412"/>
              </a:cxn>
              <a:cxn ang="0">
                <a:pos x="389" y="424"/>
              </a:cxn>
              <a:cxn ang="0">
                <a:pos x="389" y="442"/>
              </a:cxn>
              <a:cxn ang="0">
                <a:pos x="180" y="454"/>
              </a:cxn>
            </a:cxnLst>
            <a:rect l="0" t="0" r="r" b="b"/>
            <a:pathLst>
              <a:path w="425" h="454">
                <a:moveTo>
                  <a:pt x="180" y="454"/>
                </a:moveTo>
                <a:lnTo>
                  <a:pt x="180" y="442"/>
                </a:lnTo>
                <a:lnTo>
                  <a:pt x="168" y="436"/>
                </a:lnTo>
                <a:lnTo>
                  <a:pt x="144" y="430"/>
                </a:lnTo>
                <a:lnTo>
                  <a:pt x="138" y="400"/>
                </a:lnTo>
                <a:lnTo>
                  <a:pt x="138" y="388"/>
                </a:lnTo>
                <a:lnTo>
                  <a:pt x="144" y="382"/>
                </a:lnTo>
                <a:lnTo>
                  <a:pt x="144" y="370"/>
                </a:lnTo>
                <a:lnTo>
                  <a:pt x="132" y="364"/>
                </a:lnTo>
                <a:lnTo>
                  <a:pt x="126" y="352"/>
                </a:lnTo>
                <a:lnTo>
                  <a:pt x="126" y="334"/>
                </a:lnTo>
                <a:lnTo>
                  <a:pt x="126" y="322"/>
                </a:lnTo>
                <a:lnTo>
                  <a:pt x="126" y="316"/>
                </a:lnTo>
                <a:lnTo>
                  <a:pt x="102" y="298"/>
                </a:lnTo>
                <a:lnTo>
                  <a:pt x="78" y="280"/>
                </a:lnTo>
                <a:lnTo>
                  <a:pt x="72" y="268"/>
                </a:lnTo>
                <a:lnTo>
                  <a:pt x="48" y="257"/>
                </a:lnTo>
                <a:lnTo>
                  <a:pt x="48" y="257"/>
                </a:lnTo>
                <a:lnTo>
                  <a:pt x="42" y="251"/>
                </a:lnTo>
                <a:lnTo>
                  <a:pt x="42" y="245"/>
                </a:lnTo>
                <a:lnTo>
                  <a:pt x="24" y="245"/>
                </a:lnTo>
                <a:lnTo>
                  <a:pt x="18" y="239"/>
                </a:lnTo>
                <a:lnTo>
                  <a:pt x="12" y="233"/>
                </a:lnTo>
                <a:lnTo>
                  <a:pt x="6" y="227"/>
                </a:lnTo>
                <a:lnTo>
                  <a:pt x="6" y="203"/>
                </a:lnTo>
                <a:lnTo>
                  <a:pt x="12" y="185"/>
                </a:lnTo>
                <a:lnTo>
                  <a:pt x="12" y="173"/>
                </a:lnTo>
                <a:lnTo>
                  <a:pt x="18" y="161"/>
                </a:lnTo>
                <a:lnTo>
                  <a:pt x="6" y="149"/>
                </a:lnTo>
                <a:lnTo>
                  <a:pt x="0" y="143"/>
                </a:lnTo>
                <a:lnTo>
                  <a:pt x="0" y="125"/>
                </a:lnTo>
                <a:lnTo>
                  <a:pt x="6" y="125"/>
                </a:lnTo>
                <a:lnTo>
                  <a:pt x="6" y="119"/>
                </a:lnTo>
                <a:lnTo>
                  <a:pt x="30" y="101"/>
                </a:lnTo>
                <a:lnTo>
                  <a:pt x="36" y="95"/>
                </a:lnTo>
                <a:lnTo>
                  <a:pt x="42" y="89"/>
                </a:lnTo>
                <a:lnTo>
                  <a:pt x="36" y="36"/>
                </a:lnTo>
                <a:lnTo>
                  <a:pt x="42" y="30"/>
                </a:lnTo>
                <a:lnTo>
                  <a:pt x="48" y="24"/>
                </a:lnTo>
                <a:lnTo>
                  <a:pt x="54" y="30"/>
                </a:lnTo>
                <a:lnTo>
                  <a:pt x="66" y="30"/>
                </a:lnTo>
                <a:lnTo>
                  <a:pt x="78" y="30"/>
                </a:lnTo>
                <a:lnTo>
                  <a:pt x="96" y="18"/>
                </a:lnTo>
                <a:lnTo>
                  <a:pt x="132" y="0"/>
                </a:lnTo>
                <a:lnTo>
                  <a:pt x="138" y="0"/>
                </a:lnTo>
                <a:lnTo>
                  <a:pt x="144" y="0"/>
                </a:lnTo>
                <a:lnTo>
                  <a:pt x="144" y="6"/>
                </a:lnTo>
                <a:lnTo>
                  <a:pt x="138" y="12"/>
                </a:lnTo>
                <a:lnTo>
                  <a:pt x="138" y="18"/>
                </a:lnTo>
                <a:lnTo>
                  <a:pt x="132" y="36"/>
                </a:lnTo>
                <a:lnTo>
                  <a:pt x="150" y="24"/>
                </a:lnTo>
                <a:lnTo>
                  <a:pt x="156" y="24"/>
                </a:lnTo>
                <a:lnTo>
                  <a:pt x="162" y="36"/>
                </a:lnTo>
                <a:lnTo>
                  <a:pt x="174" y="36"/>
                </a:lnTo>
                <a:lnTo>
                  <a:pt x="174" y="42"/>
                </a:lnTo>
                <a:lnTo>
                  <a:pt x="186" y="42"/>
                </a:lnTo>
                <a:lnTo>
                  <a:pt x="191" y="42"/>
                </a:lnTo>
                <a:lnTo>
                  <a:pt x="191" y="59"/>
                </a:lnTo>
                <a:lnTo>
                  <a:pt x="197" y="59"/>
                </a:lnTo>
                <a:lnTo>
                  <a:pt x="263" y="71"/>
                </a:lnTo>
                <a:lnTo>
                  <a:pt x="275" y="71"/>
                </a:lnTo>
                <a:lnTo>
                  <a:pt x="287" y="83"/>
                </a:lnTo>
                <a:lnTo>
                  <a:pt x="299" y="83"/>
                </a:lnTo>
                <a:lnTo>
                  <a:pt x="299" y="89"/>
                </a:lnTo>
                <a:lnTo>
                  <a:pt x="305" y="83"/>
                </a:lnTo>
                <a:lnTo>
                  <a:pt x="311" y="83"/>
                </a:lnTo>
                <a:lnTo>
                  <a:pt x="323" y="89"/>
                </a:lnTo>
                <a:lnTo>
                  <a:pt x="335" y="89"/>
                </a:lnTo>
                <a:lnTo>
                  <a:pt x="341" y="95"/>
                </a:lnTo>
                <a:lnTo>
                  <a:pt x="341" y="95"/>
                </a:lnTo>
                <a:lnTo>
                  <a:pt x="341" y="101"/>
                </a:lnTo>
                <a:lnTo>
                  <a:pt x="347" y="101"/>
                </a:lnTo>
                <a:lnTo>
                  <a:pt x="365" y="113"/>
                </a:lnTo>
                <a:lnTo>
                  <a:pt x="365" y="119"/>
                </a:lnTo>
                <a:lnTo>
                  <a:pt x="359" y="143"/>
                </a:lnTo>
                <a:lnTo>
                  <a:pt x="365" y="149"/>
                </a:lnTo>
                <a:lnTo>
                  <a:pt x="377" y="143"/>
                </a:lnTo>
                <a:lnTo>
                  <a:pt x="377" y="143"/>
                </a:lnTo>
                <a:lnTo>
                  <a:pt x="377" y="149"/>
                </a:lnTo>
                <a:lnTo>
                  <a:pt x="371" y="155"/>
                </a:lnTo>
                <a:lnTo>
                  <a:pt x="377" y="167"/>
                </a:lnTo>
                <a:lnTo>
                  <a:pt x="383" y="173"/>
                </a:lnTo>
                <a:lnTo>
                  <a:pt x="383" y="173"/>
                </a:lnTo>
                <a:lnTo>
                  <a:pt x="371" y="191"/>
                </a:lnTo>
                <a:lnTo>
                  <a:pt x="359" y="209"/>
                </a:lnTo>
                <a:lnTo>
                  <a:pt x="353" y="221"/>
                </a:lnTo>
                <a:lnTo>
                  <a:pt x="353" y="233"/>
                </a:lnTo>
                <a:lnTo>
                  <a:pt x="359" y="233"/>
                </a:lnTo>
                <a:lnTo>
                  <a:pt x="371" y="227"/>
                </a:lnTo>
                <a:lnTo>
                  <a:pt x="383" y="203"/>
                </a:lnTo>
                <a:lnTo>
                  <a:pt x="395" y="197"/>
                </a:lnTo>
                <a:lnTo>
                  <a:pt x="401" y="191"/>
                </a:lnTo>
                <a:lnTo>
                  <a:pt x="401" y="185"/>
                </a:lnTo>
                <a:lnTo>
                  <a:pt x="407" y="179"/>
                </a:lnTo>
                <a:lnTo>
                  <a:pt x="413" y="173"/>
                </a:lnTo>
                <a:lnTo>
                  <a:pt x="407" y="167"/>
                </a:lnTo>
                <a:lnTo>
                  <a:pt x="413" y="161"/>
                </a:lnTo>
                <a:lnTo>
                  <a:pt x="413" y="161"/>
                </a:lnTo>
                <a:lnTo>
                  <a:pt x="419" y="149"/>
                </a:lnTo>
                <a:lnTo>
                  <a:pt x="419" y="149"/>
                </a:lnTo>
                <a:lnTo>
                  <a:pt x="425" y="149"/>
                </a:lnTo>
                <a:lnTo>
                  <a:pt x="425" y="155"/>
                </a:lnTo>
                <a:lnTo>
                  <a:pt x="425" y="167"/>
                </a:lnTo>
                <a:lnTo>
                  <a:pt x="413" y="191"/>
                </a:lnTo>
                <a:lnTo>
                  <a:pt x="407" y="197"/>
                </a:lnTo>
                <a:lnTo>
                  <a:pt x="407" y="209"/>
                </a:lnTo>
                <a:lnTo>
                  <a:pt x="407" y="215"/>
                </a:lnTo>
                <a:lnTo>
                  <a:pt x="401" y="233"/>
                </a:lnTo>
                <a:lnTo>
                  <a:pt x="401" y="251"/>
                </a:lnTo>
                <a:lnTo>
                  <a:pt x="395" y="262"/>
                </a:lnTo>
                <a:lnTo>
                  <a:pt x="389" y="274"/>
                </a:lnTo>
                <a:lnTo>
                  <a:pt x="383" y="280"/>
                </a:lnTo>
                <a:lnTo>
                  <a:pt x="389" y="292"/>
                </a:lnTo>
                <a:lnTo>
                  <a:pt x="389" y="322"/>
                </a:lnTo>
                <a:lnTo>
                  <a:pt x="383" y="328"/>
                </a:lnTo>
                <a:lnTo>
                  <a:pt x="377" y="352"/>
                </a:lnTo>
                <a:lnTo>
                  <a:pt x="383" y="388"/>
                </a:lnTo>
                <a:lnTo>
                  <a:pt x="395" y="412"/>
                </a:lnTo>
                <a:lnTo>
                  <a:pt x="389" y="418"/>
                </a:lnTo>
                <a:lnTo>
                  <a:pt x="389" y="424"/>
                </a:lnTo>
                <a:lnTo>
                  <a:pt x="389" y="430"/>
                </a:lnTo>
                <a:lnTo>
                  <a:pt x="389" y="442"/>
                </a:lnTo>
                <a:lnTo>
                  <a:pt x="180" y="454"/>
                </a:lnTo>
                <a:lnTo>
                  <a:pt x="180" y="454"/>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grpSp>
        <p:nvGrpSpPr>
          <p:cNvPr id="315" name="Group 314"/>
          <p:cNvGrpSpPr/>
          <p:nvPr/>
        </p:nvGrpSpPr>
        <p:grpSpPr>
          <a:xfrm rot="21394386">
            <a:off x="6960130" y="1214532"/>
            <a:ext cx="1452099" cy="1353686"/>
            <a:chOff x="5448300" y="1717457"/>
            <a:chExt cx="1147763" cy="1069975"/>
          </a:xfrm>
          <a:solidFill>
            <a:schemeClr val="bg1"/>
          </a:solidFill>
        </p:grpSpPr>
        <p:sp>
          <p:nvSpPr>
            <p:cNvPr id="316" name="Great Lakes"/>
            <p:cNvSpPr>
              <a:spLocks/>
            </p:cNvSpPr>
            <p:nvPr/>
          </p:nvSpPr>
          <p:spPr bwMode="auto">
            <a:xfrm>
              <a:off x="5448300" y="1717457"/>
              <a:ext cx="922338" cy="447675"/>
            </a:xfrm>
            <a:custGeom>
              <a:avLst/>
              <a:gdLst/>
              <a:ahLst/>
              <a:cxnLst>
                <a:cxn ang="0">
                  <a:pos x="17" y="96"/>
                </a:cxn>
                <a:cxn ang="0">
                  <a:pos x="47" y="78"/>
                </a:cxn>
                <a:cxn ang="0">
                  <a:pos x="113" y="36"/>
                </a:cxn>
                <a:cxn ang="0">
                  <a:pos x="149" y="6"/>
                </a:cxn>
                <a:cxn ang="0">
                  <a:pos x="179" y="6"/>
                </a:cxn>
                <a:cxn ang="0">
                  <a:pos x="161" y="24"/>
                </a:cxn>
                <a:cxn ang="0">
                  <a:pos x="137" y="54"/>
                </a:cxn>
                <a:cxn ang="0">
                  <a:pos x="137" y="72"/>
                </a:cxn>
                <a:cxn ang="0">
                  <a:pos x="161" y="60"/>
                </a:cxn>
                <a:cxn ang="0">
                  <a:pos x="233" y="96"/>
                </a:cxn>
                <a:cxn ang="0">
                  <a:pos x="251" y="102"/>
                </a:cxn>
                <a:cxn ang="0">
                  <a:pos x="263" y="102"/>
                </a:cxn>
                <a:cxn ang="0">
                  <a:pos x="287" y="78"/>
                </a:cxn>
                <a:cxn ang="0">
                  <a:pos x="376" y="54"/>
                </a:cxn>
                <a:cxn ang="0">
                  <a:pos x="376" y="72"/>
                </a:cxn>
                <a:cxn ang="0">
                  <a:pos x="394" y="84"/>
                </a:cxn>
                <a:cxn ang="0">
                  <a:pos x="430" y="78"/>
                </a:cxn>
                <a:cxn ang="0">
                  <a:pos x="454" y="108"/>
                </a:cxn>
                <a:cxn ang="0">
                  <a:pos x="490" y="114"/>
                </a:cxn>
                <a:cxn ang="0">
                  <a:pos x="484" y="126"/>
                </a:cxn>
                <a:cxn ang="0">
                  <a:pos x="466" y="126"/>
                </a:cxn>
                <a:cxn ang="0">
                  <a:pos x="448" y="126"/>
                </a:cxn>
                <a:cxn ang="0">
                  <a:pos x="412" y="126"/>
                </a:cxn>
                <a:cxn ang="0">
                  <a:pos x="406" y="143"/>
                </a:cxn>
                <a:cxn ang="0">
                  <a:pos x="364" y="131"/>
                </a:cxn>
                <a:cxn ang="0">
                  <a:pos x="334" y="143"/>
                </a:cxn>
                <a:cxn ang="0">
                  <a:pos x="322" y="149"/>
                </a:cxn>
                <a:cxn ang="0">
                  <a:pos x="299" y="149"/>
                </a:cxn>
                <a:cxn ang="0">
                  <a:pos x="269" y="185"/>
                </a:cxn>
                <a:cxn ang="0">
                  <a:pos x="275" y="167"/>
                </a:cxn>
                <a:cxn ang="0">
                  <a:pos x="257" y="173"/>
                </a:cxn>
                <a:cxn ang="0">
                  <a:pos x="245" y="161"/>
                </a:cxn>
                <a:cxn ang="0">
                  <a:pos x="233" y="191"/>
                </a:cxn>
                <a:cxn ang="0">
                  <a:pos x="215" y="233"/>
                </a:cxn>
                <a:cxn ang="0">
                  <a:pos x="203" y="239"/>
                </a:cxn>
                <a:cxn ang="0">
                  <a:pos x="203" y="215"/>
                </a:cxn>
                <a:cxn ang="0">
                  <a:pos x="185" y="215"/>
                </a:cxn>
                <a:cxn ang="0">
                  <a:pos x="173" y="173"/>
                </a:cxn>
                <a:cxn ang="0">
                  <a:pos x="167" y="167"/>
                </a:cxn>
                <a:cxn ang="0">
                  <a:pos x="137" y="155"/>
                </a:cxn>
                <a:cxn ang="0">
                  <a:pos x="125" y="155"/>
                </a:cxn>
                <a:cxn ang="0">
                  <a:pos x="89" y="143"/>
                </a:cxn>
                <a:cxn ang="0">
                  <a:pos x="17" y="114"/>
                </a:cxn>
                <a:cxn ang="0">
                  <a:pos x="0" y="108"/>
                </a:cxn>
              </a:cxnLst>
              <a:rect l="0" t="0" r="r" b="b"/>
              <a:pathLst>
                <a:path w="490" h="245">
                  <a:moveTo>
                    <a:pt x="0" y="108"/>
                  </a:moveTo>
                  <a:lnTo>
                    <a:pt x="12" y="102"/>
                  </a:lnTo>
                  <a:lnTo>
                    <a:pt x="17" y="96"/>
                  </a:lnTo>
                  <a:lnTo>
                    <a:pt x="35" y="90"/>
                  </a:lnTo>
                  <a:lnTo>
                    <a:pt x="35" y="78"/>
                  </a:lnTo>
                  <a:lnTo>
                    <a:pt x="47" y="78"/>
                  </a:lnTo>
                  <a:lnTo>
                    <a:pt x="71" y="66"/>
                  </a:lnTo>
                  <a:lnTo>
                    <a:pt x="89" y="60"/>
                  </a:lnTo>
                  <a:lnTo>
                    <a:pt x="113" y="36"/>
                  </a:lnTo>
                  <a:lnTo>
                    <a:pt x="119" y="30"/>
                  </a:lnTo>
                  <a:lnTo>
                    <a:pt x="137" y="12"/>
                  </a:lnTo>
                  <a:lnTo>
                    <a:pt x="149" y="6"/>
                  </a:lnTo>
                  <a:lnTo>
                    <a:pt x="173" y="0"/>
                  </a:lnTo>
                  <a:lnTo>
                    <a:pt x="179" y="6"/>
                  </a:lnTo>
                  <a:lnTo>
                    <a:pt x="179" y="6"/>
                  </a:lnTo>
                  <a:lnTo>
                    <a:pt x="167" y="12"/>
                  </a:lnTo>
                  <a:lnTo>
                    <a:pt x="167" y="12"/>
                  </a:lnTo>
                  <a:lnTo>
                    <a:pt x="161" y="24"/>
                  </a:lnTo>
                  <a:lnTo>
                    <a:pt x="143" y="42"/>
                  </a:lnTo>
                  <a:lnTo>
                    <a:pt x="137" y="48"/>
                  </a:lnTo>
                  <a:lnTo>
                    <a:pt x="137" y="54"/>
                  </a:lnTo>
                  <a:lnTo>
                    <a:pt x="131" y="66"/>
                  </a:lnTo>
                  <a:lnTo>
                    <a:pt x="131" y="78"/>
                  </a:lnTo>
                  <a:lnTo>
                    <a:pt x="137" y="72"/>
                  </a:lnTo>
                  <a:lnTo>
                    <a:pt x="149" y="60"/>
                  </a:lnTo>
                  <a:lnTo>
                    <a:pt x="161" y="60"/>
                  </a:lnTo>
                  <a:lnTo>
                    <a:pt x="161" y="60"/>
                  </a:lnTo>
                  <a:lnTo>
                    <a:pt x="191" y="72"/>
                  </a:lnTo>
                  <a:lnTo>
                    <a:pt x="215" y="96"/>
                  </a:lnTo>
                  <a:lnTo>
                    <a:pt x="233" y="96"/>
                  </a:lnTo>
                  <a:lnTo>
                    <a:pt x="239" y="96"/>
                  </a:lnTo>
                  <a:lnTo>
                    <a:pt x="245" y="96"/>
                  </a:lnTo>
                  <a:lnTo>
                    <a:pt x="251" y="102"/>
                  </a:lnTo>
                  <a:lnTo>
                    <a:pt x="257" y="96"/>
                  </a:lnTo>
                  <a:lnTo>
                    <a:pt x="263" y="102"/>
                  </a:lnTo>
                  <a:lnTo>
                    <a:pt x="263" y="102"/>
                  </a:lnTo>
                  <a:lnTo>
                    <a:pt x="263" y="102"/>
                  </a:lnTo>
                  <a:lnTo>
                    <a:pt x="269" y="96"/>
                  </a:lnTo>
                  <a:lnTo>
                    <a:pt x="287" y="78"/>
                  </a:lnTo>
                  <a:lnTo>
                    <a:pt x="352" y="66"/>
                  </a:lnTo>
                  <a:lnTo>
                    <a:pt x="370" y="54"/>
                  </a:lnTo>
                  <a:lnTo>
                    <a:pt x="376" y="54"/>
                  </a:lnTo>
                  <a:lnTo>
                    <a:pt x="382" y="54"/>
                  </a:lnTo>
                  <a:lnTo>
                    <a:pt x="376" y="66"/>
                  </a:lnTo>
                  <a:lnTo>
                    <a:pt x="376" y="72"/>
                  </a:lnTo>
                  <a:lnTo>
                    <a:pt x="382" y="84"/>
                  </a:lnTo>
                  <a:lnTo>
                    <a:pt x="388" y="90"/>
                  </a:lnTo>
                  <a:lnTo>
                    <a:pt x="394" y="84"/>
                  </a:lnTo>
                  <a:lnTo>
                    <a:pt x="400" y="84"/>
                  </a:lnTo>
                  <a:lnTo>
                    <a:pt x="406" y="84"/>
                  </a:lnTo>
                  <a:lnTo>
                    <a:pt x="430" y="78"/>
                  </a:lnTo>
                  <a:lnTo>
                    <a:pt x="436" y="84"/>
                  </a:lnTo>
                  <a:lnTo>
                    <a:pt x="442" y="102"/>
                  </a:lnTo>
                  <a:lnTo>
                    <a:pt x="454" y="108"/>
                  </a:lnTo>
                  <a:lnTo>
                    <a:pt x="466" y="114"/>
                  </a:lnTo>
                  <a:lnTo>
                    <a:pt x="484" y="114"/>
                  </a:lnTo>
                  <a:lnTo>
                    <a:pt x="490" y="114"/>
                  </a:lnTo>
                  <a:lnTo>
                    <a:pt x="490" y="114"/>
                  </a:lnTo>
                  <a:lnTo>
                    <a:pt x="490" y="120"/>
                  </a:lnTo>
                  <a:lnTo>
                    <a:pt x="484" y="126"/>
                  </a:lnTo>
                  <a:lnTo>
                    <a:pt x="478" y="131"/>
                  </a:lnTo>
                  <a:lnTo>
                    <a:pt x="472" y="126"/>
                  </a:lnTo>
                  <a:lnTo>
                    <a:pt x="466" y="126"/>
                  </a:lnTo>
                  <a:lnTo>
                    <a:pt x="466" y="126"/>
                  </a:lnTo>
                  <a:lnTo>
                    <a:pt x="454" y="131"/>
                  </a:lnTo>
                  <a:lnTo>
                    <a:pt x="448" y="126"/>
                  </a:lnTo>
                  <a:lnTo>
                    <a:pt x="442" y="126"/>
                  </a:lnTo>
                  <a:lnTo>
                    <a:pt x="424" y="131"/>
                  </a:lnTo>
                  <a:lnTo>
                    <a:pt x="412" y="126"/>
                  </a:lnTo>
                  <a:lnTo>
                    <a:pt x="406" y="131"/>
                  </a:lnTo>
                  <a:lnTo>
                    <a:pt x="412" y="137"/>
                  </a:lnTo>
                  <a:lnTo>
                    <a:pt x="406" y="143"/>
                  </a:lnTo>
                  <a:lnTo>
                    <a:pt x="406" y="143"/>
                  </a:lnTo>
                  <a:lnTo>
                    <a:pt x="394" y="131"/>
                  </a:lnTo>
                  <a:lnTo>
                    <a:pt x="364" y="131"/>
                  </a:lnTo>
                  <a:lnTo>
                    <a:pt x="364" y="131"/>
                  </a:lnTo>
                  <a:lnTo>
                    <a:pt x="352" y="131"/>
                  </a:lnTo>
                  <a:lnTo>
                    <a:pt x="334" y="143"/>
                  </a:lnTo>
                  <a:lnTo>
                    <a:pt x="334" y="143"/>
                  </a:lnTo>
                  <a:lnTo>
                    <a:pt x="328" y="143"/>
                  </a:lnTo>
                  <a:lnTo>
                    <a:pt x="322" y="149"/>
                  </a:lnTo>
                  <a:lnTo>
                    <a:pt x="317" y="149"/>
                  </a:lnTo>
                  <a:lnTo>
                    <a:pt x="311" y="149"/>
                  </a:lnTo>
                  <a:lnTo>
                    <a:pt x="299" y="149"/>
                  </a:lnTo>
                  <a:lnTo>
                    <a:pt x="299" y="161"/>
                  </a:lnTo>
                  <a:lnTo>
                    <a:pt x="293" y="161"/>
                  </a:lnTo>
                  <a:lnTo>
                    <a:pt x="269" y="185"/>
                  </a:lnTo>
                  <a:lnTo>
                    <a:pt x="269" y="185"/>
                  </a:lnTo>
                  <a:lnTo>
                    <a:pt x="269" y="179"/>
                  </a:lnTo>
                  <a:lnTo>
                    <a:pt x="275" y="167"/>
                  </a:lnTo>
                  <a:lnTo>
                    <a:pt x="275" y="161"/>
                  </a:lnTo>
                  <a:lnTo>
                    <a:pt x="263" y="161"/>
                  </a:lnTo>
                  <a:lnTo>
                    <a:pt x="257" y="173"/>
                  </a:lnTo>
                  <a:lnTo>
                    <a:pt x="251" y="179"/>
                  </a:lnTo>
                  <a:lnTo>
                    <a:pt x="251" y="173"/>
                  </a:lnTo>
                  <a:lnTo>
                    <a:pt x="245" y="161"/>
                  </a:lnTo>
                  <a:lnTo>
                    <a:pt x="245" y="161"/>
                  </a:lnTo>
                  <a:lnTo>
                    <a:pt x="245" y="179"/>
                  </a:lnTo>
                  <a:lnTo>
                    <a:pt x="233" y="191"/>
                  </a:lnTo>
                  <a:lnTo>
                    <a:pt x="227" y="203"/>
                  </a:lnTo>
                  <a:lnTo>
                    <a:pt x="227" y="215"/>
                  </a:lnTo>
                  <a:lnTo>
                    <a:pt x="215" y="233"/>
                  </a:lnTo>
                  <a:lnTo>
                    <a:pt x="215" y="239"/>
                  </a:lnTo>
                  <a:lnTo>
                    <a:pt x="209" y="245"/>
                  </a:lnTo>
                  <a:lnTo>
                    <a:pt x="203" y="239"/>
                  </a:lnTo>
                  <a:lnTo>
                    <a:pt x="197" y="227"/>
                  </a:lnTo>
                  <a:lnTo>
                    <a:pt x="203" y="221"/>
                  </a:lnTo>
                  <a:lnTo>
                    <a:pt x="203" y="215"/>
                  </a:lnTo>
                  <a:lnTo>
                    <a:pt x="203" y="215"/>
                  </a:lnTo>
                  <a:lnTo>
                    <a:pt x="191" y="221"/>
                  </a:lnTo>
                  <a:lnTo>
                    <a:pt x="185" y="215"/>
                  </a:lnTo>
                  <a:lnTo>
                    <a:pt x="191" y="191"/>
                  </a:lnTo>
                  <a:lnTo>
                    <a:pt x="191" y="185"/>
                  </a:lnTo>
                  <a:lnTo>
                    <a:pt x="173" y="173"/>
                  </a:lnTo>
                  <a:lnTo>
                    <a:pt x="167" y="173"/>
                  </a:lnTo>
                  <a:lnTo>
                    <a:pt x="167" y="167"/>
                  </a:lnTo>
                  <a:lnTo>
                    <a:pt x="167" y="167"/>
                  </a:lnTo>
                  <a:lnTo>
                    <a:pt x="161" y="161"/>
                  </a:lnTo>
                  <a:lnTo>
                    <a:pt x="149" y="161"/>
                  </a:lnTo>
                  <a:lnTo>
                    <a:pt x="137" y="155"/>
                  </a:lnTo>
                  <a:lnTo>
                    <a:pt x="131" y="155"/>
                  </a:lnTo>
                  <a:lnTo>
                    <a:pt x="125" y="161"/>
                  </a:lnTo>
                  <a:lnTo>
                    <a:pt x="125" y="155"/>
                  </a:lnTo>
                  <a:lnTo>
                    <a:pt x="113" y="155"/>
                  </a:lnTo>
                  <a:lnTo>
                    <a:pt x="101" y="143"/>
                  </a:lnTo>
                  <a:lnTo>
                    <a:pt x="89" y="143"/>
                  </a:lnTo>
                  <a:lnTo>
                    <a:pt x="23" y="131"/>
                  </a:lnTo>
                  <a:lnTo>
                    <a:pt x="17" y="131"/>
                  </a:lnTo>
                  <a:lnTo>
                    <a:pt x="17" y="114"/>
                  </a:lnTo>
                  <a:lnTo>
                    <a:pt x="12" y="114"/>
                  </a:lnTo>
                  <a:lnTo>
                    <a:pt x="0" y="114"/>
                  </a:lnTo>
                  <a:lnTo>
                    <a:pt x="0" y="108"/>
                  </a:lnTo>
                  <a:lnTo>
                    <a:pt x="0" y="108"/>
                  </a:lnTo>
                  <a:close/>
                </a:path>
              </a:pathLst>
            </a:custGeom>
            <a:grp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17" name="MI"/>
            <p:cNvSpPr>
              <a:spLocks/>
            </p:cNvSpPr>
            <p:nvPr/>
          </p:nvSpPr>
          <p:spPr bwMode="auto">
            <a:xfrm>
              <a:off x="5999163" y="1990507"/>
              <a:ext cx="596900" cy="796925"/>
            </a:xfrm>
            <a:custGeom>
              <a:avLst/>
              <a:gdLst/>
              <a:ahLst/>
              <a:cxnLst>
                <a:cxn ang="0">
                  <a:pos x="161" y="412"/>
                </a:cxn>
                <a:cxn ang="0">
                  <a:pos x="263" y="406"/>
                </a:cxn>
                <a:cxn ang="0">
                  <a:pos x="275" y="377"/>
                </a:cxn>
                <a:cxn ang="0">
                  <a:pos x="275" y="353"/>
                </a:cxn>
                <a:cxn ang="0">
                  <a:pos x="293" y="329"/>
                </a:cxn>
                <a:cxn ang="0">
                  <a:pos x="299" y="317"/>
                </a:cxn>
                <a:cxn ang="0">
                  <a:pos x="305" y="299"/>
                </a:cxn>
                <a:cxn ang="0">
                  <a:pos x="311" y="311"/>
                </a:cxn>
                <a:cxn ang="0">
                  <a:pos x="317" y="305"/>
                </a:cxn>
                <a:cxn ang="0">
                  <a:pos x="317" y="281"/>
                </a:cxn>
                <a:cxn ang="0">
                  <a:pos x="311" y="251"/>
                </a:cxn>
                <a:cxn ang="0">
                  <a:pos x="287" y="168"/>
                </a:cxn>
                <a:cxn ang="0">
                  <a:pos x="257" y="168"/>
                </a:cxn>
                <a:cxn ang="0">
                  <a:pos x="221" y="215"/>
                </a:cxn>
                <a:cxn ang="0">
                  <a:pos x="215" y="215"/>
                </a:cxn>
                <a:cxn ang="0">
                  <a:pos x="197" y="209"/>
                </a:cxn>
                <a:cxn ang="0">
                  <a:pos x="197" y="185"/>
                </a:cxn>
                <a:cxn ang="0">
                  <a:pos x="215" y="168"/>
                </a:cxn>
                <a:cxn ang="0">
                  <a:pos x="221" y="156"/>
                </a:cxn>
                <a:cxn ang="0">
                  <a:pos x="227" y="144"/>
                </a:cxn>
                <a:cxn ang="0">
                  <a:pos x="233" y="108"/>
                </a:cxn>
                <a:cxn ang="0">
                  <a:pos x="227" y="84"/>
                </a:cxn>
                <a:cxn ang="0">
                  <a:pos x="215" y="72"/>
                </a:cxn>
                <a:cxn ang="0">
                  <a:pos x="227" y="66"/>
                </a:cxn>
                <a:cxn ang="0">
                  <a:pos x="215" y="42"/>
                </a:cxn>
                <a:cxn ang="0">
                  <a:pos x="185" y="24"/>
                </a:cxn>
                <a:cxn ang="0">
                  <a:pos x="155" y="18"/>
                </a:cxn>
                <a:cxn ang="0">
                  <a:pos x="125" y="6"/>
                </a:cxn>
                <a:cxn ang="0">
                  <a:pos x="113" y="6"/>
                </a:cxn>
                <a:cxn ang="0">
                  <a:pos x="95" y="24"/>
                </a:cxn>
                <a:cxn ang="0">
                  <a:pos x="95" y="42"/>
                </a:cxn>
                <a:cxn ang="0">
                  <a:pos x="101" y="42"/>
                </a:cxn>
                <a:cxn ang="0">
                  <a:pos x="89" y="48"/>
                </a:cxn>
                <a:cxn ang="0">
                  <a:pos x="77" y="60"/>
                </a:cxn>
                <a:cxn ang="0">
                  <a:pos x="77" y="84"/>
                </a:cxn>
                <a:cxn ang="0">
                  <a:pos x="71" y="102"/>
                </a:cxn>
                <a:cxn ang="0">
                  <a:pos x="59" y="102"/>
                </a:cxn>
                <a:cxn ang="0">
                  <a:pos x="59" y="78"/>
                </a:cxn>
                <a:cxn ang="0">
                  <a:pos x="59" y="72"/>
                </a:cxn>
                <a:cxn ang="0">
                  <a:pos x="53" y="84"/>
                </a:cxn>
                <a:cxn ang="0">
                  <a:pos x="47" y="96"/>
                </a:cxn>
                <a:cxn ang="0">
                  <a:pos x="35" y="102"/>
                </a:cxn>
                <a:cxn ang="0">
                  <a:pos x="29" y="120"/>
                </a:cxn>
                <a:cxn ang="0">
                  <a:pos x="18" y="144"/>
                </a:cxn>
                <a:cxn ang="0">
                  <a:pos x="18" y="174"/>
                </a:cxn>
                <a:cxn ang="0">
                  <a:pos x="6" y="197"/>
                </a:cxn>
                <a:cxn ang="0">
                  <a:pos x="12" y="227"/>
                </a:cxn>
                <a:cxn ang="0">
                  <a:pos x="18" y="251"/>
                </a:cxn>
                <a:cxn ang="0">
                  <a:pos x="41" y="305"/>
                </a:cxn>
                <a:cxn ang="0">
                  <a:pos x="47" y="329"/>
                </a:cxn>
                <a:cxn ang="0">
                  <a:pos x="41" y="341"/>
                </a:cxn>
                <a:cxn ang="0">
                  <a:pos x="35" y="377"/>
                </a:cxn>
                <a:cxn ang="0">
                  <a:pos x="18" y="418"/>
                </a:cxn>
                <a:cxn ang="0">
                  <a:pos x="0" y="436"/>
                </a:cxn>
              </a:cxnLst>
              <a:rect l="0" t="0" r="r" b="b"/>
              <a:pathLst>
                <a:path w="317" h="436">
                  <a:moveTo>
                    <a:pt x="0" y="436"/>
                  </a:moveTo>
                  <a:lnTo>
                    <a:pt x="161" y="412"/>
                  </a:lnTo>
                  <a:lnTo>
                    <a:pt x="161" y="418"/>
                  </a:lnTo>
                  <a:lnTo>
                    <a:pt x="263" y="406"/>
                  </a:lnTo>
                  <a:lnTo>
                    <a:pt x="263" y="400"/>
                  </a:lnTo>
                  <a:lnTo>
                    <a:pt x="275" y="377"/>
                  </a:lnTo>
                  <a:lnTo>
                    <a:pt x="275" y="371"/>
                  </a:lnTo>
                  <a:lnTo>
                    <a:pt x="275" y="353"/>
                  </a:lnTo>
                  <a:lnTo>
                    <a:pt x="281" y="341"/>
                  </a:lnTo>
                  <a:lnTo>
                    <a:pt x="293" y="329"/>
                  </a:lnTo>
                  <a:lnTo>
                    <a:pt x="293" y="317"/>
                  </a:lnTo>
                  <a:lnTo>
                    <a:pt x="299" y="317"/>
                  </a:lnTo>
                  <a:lnTo>
                    <a:pt x="299" y="311"/>
                  </a:lnTo>
                  <a:lnTo>
                    <a:pt x="305" y="299"/>
                  </a:lnTo>
                  <a:lnTo>
                    <a:pt x="305" y="311"/>
                  </a:lnTo>
                  <a:lnTo>
                    <a:pt x="311" y="311"/>
                  </a:lnTo>
                  <a:lnTo>
                    <a:pt x="317" y="305"/>
                  </a:lnTo>
                  <a:lnTo>
                    <a:pt x="317" y="305"/>
                  </a:lnTo>
                  <a:lnTo>
                    <a:pt x="317" y="293"/>
                  </a:lnTo>
                  <a:lnTo>
                    <a:pt x="317" y="281"/>
                  </a:lnTo>
                  <a:lnTo>
                    <a:pt x="317" y="263"/>
                  </a:lnTo>
                  <a:lnTo>
                    <a:pt x="311" y="251"/>
                  </a:lnTo>
                  <a:lnTo>
                    <a:pt x="311" y="227"/>
                  </a:lnTo>
                  <a:lnTo>
                    <a:pt x="287" y="168"/>
                  </a:lnTo>
                  <a:lnTo>
                    <a:pt x="263" y="162"/>
                  </a:lnTo>
                  <a:lnTo>
                    <a:pt x="257" y="168"/>
                  </a:lnTo>
                  <a:lnTo>
                    <a:pt x="245" y="180"/>
                  </a:lnTo>
                  <a:lnTo>
                    <a:pt x="221" y="215"/>
                  </a:lnTo>
                  <a:lnTo>
                    <a:pt x="215" y="215"/>
                  </a:lnTo>
                  <a:lnTo>
                    <a:pt x="215" y="215"/>
                  </a:lnTo>
                  <a:lnTo>
                    <a:pt x="203" y="215"/>
                  </a:lnTo>
                  <a:lnTo>
                    <a:pt x="197" y="209"/>
                  </a:lnTo>
                  <a:lnTo>
                    <a:pt x="197" y="203"/>
                  </a:lnTo>
                  <a:lnTo>
                    <a:pt x="197" y="185"/>
                  </a:lnTo>
                  <a:lnTo>
                    <a:pt x="203" y="180"/>
                  </a:lnTo>
                  <a:lnTo>
                    <a:pt x="215" y="168"/>
                  </a:lnTo>
                  <a:lnTo>
                    <a:pt x="221" y="162"/>
                  </a:lnTo>
                  <a:lnTo>
                    <a:pt x="221" y="156"/>
                  </a:lnTo>
                  <a:lnTo>
                    <a:pt x="221" y="150"/>
                  </a:lnTo>
                  <a:lnTo>
                    <a:pt x="227" y="144"/>
                  </a:lnTo>
                  <a:lnTo>
                    <a:pt x="233" y="132"/>
                  </a:lnTo>
                  <a:lnTo>
                    <a:pt x="233" y="108"/>
                  </a:lnTo>
                  <a:lnTo>
                    <a:pt x="233" y="96"/>
                  </a:lnTo>
                  <a:lnTo>
                    <a:pt x="227" y="84"/>
                  </a:lnTo>
                  <a:lnTo>
                    <a:pt x="221" y="78"/>
                  </a:lnTo>
                  <a:lnTo>
                    <a:pt x="215" y="72"/>
                  </a:lnTo>
                  <a:lnTo>
                    <a:pt x="215" y="66"/>
                  </a:lnTo>
                  <a:lnTo>
                    <a:pt x="227" y="66"/>
                  </a:lnTo>
                  <a:lnTo>
                    <a:pt x="227" y="60"/>
                  </a:lnTo>
                  <a:lnTo>
                    <a:pt x="215" y="42"/>
                  </a:lnTo>
                  <a:lnTo>
                    <a:pt x="209" y="36"/>
                  </a:lnTo>
                  <a:lnTo>
                    <a:pt x="185" y="24"/>
                  </a:lnTo>
                  <a:lnTo>
                    <a:pt x="161" y="24"/>
                  </a:lnTo>
                  <a:lnTo>
                    <a:pt x="155" y="18"/>
                  </a:lnTo>
                  <a:lnTo>
                    <a:pt x="143" y="12"/>
                  </a:lnTo>
                  <a:lnTo>
                    <a:pt x="125" y="6"/>
                  </a:lnTo>
                  <a:lnTo>
                    <a:pt x="119" y="0"/>
                  </a:lnTo>
                  <a:lnTo>
                    <a:pt x="113" y="6"/>
                  </a:lnTo>
                  <a:lnTo>
                    <a:pt x="101" y="6"/>
                  </a:lnTo>
                  <a:lnTo>
                    <a:pt x="95" y="24"/>
                  </a:lnTo>
                  <a:lnTo>
                    <a:pt x="95" y="36"/>
                  </a:lnTo>
                  <a:lnTo>
                    <a:pt x="95" y="42"/>
                  </a:lnTo>
                  <a:lnTo>
                    <a:pt x="101" y="42"/>
                  </a:lnTo>
                  <a:lnTo>
                    <a:pt x="101" y="42"/>
                  </a:lnTo>
                  <a:lnTo>
                    <a:pt x="95" y="48"/>
                  </a:lnTo>
                  <a:lnTo>
                    <a:pt x="89" y="48"/>
                  </a:lnTo>
                  <a:lnTo>
                    <a:pt x="89" y="54"/>
                  </a:lnTo>
                  <a:lnTo>
                    <a:pt x="77" y="60"/>
                  </a:lnTo>
                  <a:lnTo>
                    <a:pt x="77" y="72"/>
                  </a:lnTo>
                  <a:lnTo>
                    <a:pt x="77" y="84"/>
                  </a:lnTo>
                  <a:lnTo>
                    <a:pt x="77" y="90"/>
                  </a:lnTo>
                  <a:lnTo>
                    <a:pt x="71" y="102"/>
                  </a:lnTo>
                  <a:lnTo>
                    <a:pt x="65" y="108"/>
                  </a:lnTo>
                  <a:lnTo>
                    <a:pt x="59" y="102"/>
                  </a:lnTo>
                  <a:lnTo>
                    <a:pt x="65" y="90"/>
                  </a:lnTo>
                  <a:lnTo>
                    <a:pt x="59" y="78"/>
                  </a:lnTo>
                  <a:lnTo>
                    <a:pt x="65" y="72"/>
                  </a:lnTo>
                  <a:lnTo>
                    <a:pt x="59" y="72"/>
                  </a:lnTo>
                  <a:lnTo>
                    <a:pt x="59" y="72"/>
                  </a:lnTo>
                  <a:lnTo>
                    <a:pt x="53" y="84"/>
                  </a:lnTo>
                  <a:lnTo>
                    <a:pt x="53" y="90"/>
                  </a:lnTo>
                  <a:lnTo>
                    <a:pt x="47" y="96"/>
                  </a:lnTo>
                  <a:lnTo>
                    <a:pt x="41" y="96"/>
                  </a:lnTo>
                  <a:lnTo>
                    <a:pt x="35" y="102"/>
                  </a:lnTo>
                  <a:lnTo>
                    <a:pt x="29" y="114"/>
                  </a:lnTo>
                  <a:lnTo>
                    <a:pt x="29" y="120"/>
                  </a:lnTo>
                  <a:lnTo>
                    <a:pt x="24" y="126"/>
                  </a:lnTo>
                  <a:lnTo>
                    <a:pt x="18" y="144"/>
                  </a:lnTo>
                  <a:lnTo>
                    <a:pt x="18" y="162"/>
                  </a:lnTo>
                  <a:lnTo>
                    <a:pt x="18" y="174"/>
                  </a:lnTo>
                  <a:lnTo>
                    <a:pt x="12" y="185"/>
                  </a:lnTo>
                  <a:lnTo>
                    <a:pt x="6" y="197"/>
                  </a:lnTo>
                  <a:lnTo>
                    <a:pt x="6" y="203"/>
                  </a:lnTo>
                  <a:lnTo>
                    <a:pt x="12" y="227"/>
                  </a:lnTo>
                  <a:lnTo>
                    <a:pt x="12" y="239"/>
                  </a:lnTo>
                  <a:lnTo>
                    <a:pt x="18" y="251"/>
                  </a:lnTo>
                  <a:lnTo>
                    <a:pt x="29" y="281"/>
                  </a:lnTo>
                  <a:lnTo>
                    <a:pt x="41" y="305"/>
                  </a:lnTo>
                  <a:lnTo>
                    <a:pt x="41" y="329"/>
                  </a:lnTo>
                  <a:lnTo>
                    <a:pt x="47" y="329"/>
                  </a:lnTo>
                  <a:lnTo>
                    <a:pt x="47" y="335"/>
                  </a:lnTo>
                  <a:lnTo>
                    <a:pt x="41" y="341"/>
                  </a:lnTo>
                  <a:lnTo>
                    <a:pt x="41" y="359"/>
                  </a:lnTo>
                  <a:lnTo>
                    <a:pt x="35" y="377"/>
                  </a:lnTo>
                  <a:lnTo>
                    <a:pt x="29" y="388"/>
                  </a:lnTo>
                  <a:lnTo>
                    <a:pt x="18" y="418"/>
                  </a:lnTo>
                  <a:lnTo>
                    <a:pt x="6" y="430"/>
                  </a:lnTo>
                  <a:lnTo>
                    <a:pt x="0" y="436"/>
                  </a:lnTo>
                  <a:lnTo>
                    <a:pt x="0" y="436"/>
                  </a:lnTo>
                  <a:close/>
                </a:path>
              </a:pathLst>
            </a:custGeom>
            <a:grp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grpSp>
      <p:sp>
        <p:nvSpPr>
          <p:cNvPr id="318" name="OH"/>
          <p:cNvSpPr>
            <a:spLocks/>
          </p:cNvSpPr>
          <p:nvPr/>
        </p:nvSpPr>
        <p:spPr bwMode="auto">
          <a:xfrm rot="21394386">
            <a:off x="8094653" y="2328250"/>
            <a:ext cx="813417" cy="883712"/>
          </a:xfrm>
          <a:custGeom>
            <a:avLst/>
            <a:gdLst/>
            <a:ahLst/>
            <a:cxnLst>
              <a:cxn ang="0">
                <a:pos x="30" y="334"/>
              </a:cxn>
              <a:cxn ang="0">
                <a:pos x="42" y="334"/>
              </a:cxn>
              <a:cxn ang="0">
                <a:pos x="60" y="334"/>
              </a:cxn>
              <a:cxn ang="0">
                <a:pos x="78" y="358"/>
              </a:cxn>
              <a:cxn ang="0">
                <a:pos x="108" y="364"/>
              </a:cxn>
              <a:cxn ang="0">
                <a:pos x="132" y="364"/>
              </a:cxn>
              <a:cxn ang="0">
                <a:pos x="150" y="370"/>
              </a:cxn>
              <a:cxn ang="0">
                <a:pos x="168" y="364"/>
              </a:cxn>
              <a:cxn ang="0">
                <a:pos x="173" y="358"/>
              </a:cxn>
              <a:cxn ang="0">
                <a:pos x="185" y="358"/>
              </a:cxn>
              <a:cxn ang="0">
                <a:pos x="203" y="370"/>
              </a:cxn>
              <a:cxn ang="0">
                <a:pos x="215" y="382"/>
              </a:cxn>
              <a:cxn ang="0">
                <a:pos x="233" y="364"/>
              </a:cxn>
              <a:cxn ang="0">
                <a:pos x="239" y="352"/>
              </a:cxn>
              <a:cxn ang="0">
                <a:pos x="245" y="316"/>
              </a:cxn>
              <a:cxn ang="0">
                <a:pos x="263" y="328"/>
              </a:cxn>
              <a:cxn ang="0">
                <a:pos x="269" y="304"/>
              </a:cxn>
              <a:cxn ang="0">
                <a:pos x="281" y="280"/>
              </a:cxn>
              <a:cxn ang="0">
                <a:pos x="287" y="268"/>
              </a:cxn>
              <a:cxn ang="0">
                <a:pos x="305" y="268"/>
              </a:cxn>
              <a:cxn ang="0">
                <a:pos x="323" y="244"/>
              </a:cxn>
              <a:cxn ang="0">
                <a:pos x="335" y="238"/>
              </a:cxn>
              <a:cxn ang="0">
                <a:pos x="329" y="221"/>
              </a:cxn>
              <a:cxn ang="0">
                <a:pos x="335" y="203"/>
              </a:cxn>
              <a:cxn ang="0">
                <a:pos x="323" y="155"/>
              </a:cxn>
              <a:cxn ang="0">
                <a:pos x="335" y="137"/>
              </a:cxn>
              <a:cxn ang="0">
                <a:pos x="341" y="131"/>
              </a:cxn>
              <a:cxn ang="0">
                <a:pos x="275" y="18"/>
              </a:cxn>
              <a:cxn ang="0">
                <a:pos x="251" y="35"/>
              </a:cxn>
              <a:cxn ang="0">
                <a:pos x="227" y="59"/>
              </a:cxn>
              <a:cxn ang="0">
                <a:pos x="203" y="59"/>
              </a:cxn>
              <a:cxn ang="0">
                <a:pos x="179" y="77"/>
              </a:cxn>
              <a:cxn ang="0">
                <a:pos x="156" y="71"/>
              </a:cxn>
              <a:cxn ang="0">
                <a:pos x="150" y="71"/>
              </a:cxn>
              <a:cxn ang="0">
                <a:pos x="150" y="65"/>
              </a:cxn>
              <a:cxn ang="0">
                <a:pos x="114" y="53"/>
              </a:cxn>
              <a:cxn ang="0">
                <a:pos x="102" y="59"/>
              </a:cxn>
              <a:cxn ang="0">
                <a:pos x="0" y="65"/>
              </a:cxn>
            </a:cxnLst>
            <a:rect l="0" t="0" r="r" b="b"/>
            <a:pathLst>
              <a:path w="341" h="382">
                <a:moveTo>
                  <a:pt x="0" y="65"/>
                </a:moveTo>
                <a:lnTo>
                  <a:pt x="30" y="334"/>
                </a:lnTo>
                <a:lnTo>
                  <a:pt x="36" y="334"/>
                </a:lnTo>
                <a:lnTo>
                  <a:pt x="42" y="334"/>
                </a:lnTo>
                <a:lnTo>
                  <a:pt x="48" y="334"/>
                </a:lnTo>
                <a:lnTo>
                  <a:pt x="60" y="334"/>
                </a:lnTo>
                <a:lnTo>
                  <a:pt x="72" y="346"/>
                </a:lnTo>
                <a:lnTo>
                  <a:pt x="78" y="358"/>
                </a:lnTo>
                <a:lnTo>
                  <a:pt x="90" y="364"/>
                </a:lnTo>
                <a:lnTo>
                  <a:pt x="108" y="364"/>
                </a:lnTo>
                <a:lnTo>
                  <a:pt x="126" y="376"/>
                </a:lnTo>
                <a:lnTo>
                  <a:pt x="132" y="364"/>
                </a:lnTo>
                <a:lnTo>
                  <a:pt x="138" y="364"/>
                </a:lnTo>
                <a:lnTo>
                  <a:pt x="150" y="370"/>
                </a:lnTo>
                <a:lnTo>
                  <a:pt x="162" y="370"/>
                </a:lnTo>
                <a:lnTo>
                  <a:pt x="168" y="364"/>
                </a:lnTo>
                <a:lnTo>
                  <a:pt x="173" y="364"/>
                </a:lnTo>
                <a:lnTo>
                  <a:pt x="173" y="358"/>
                </a:lnTo>
                <a:lnTo>
                  <a:pt x="185" y="352"/>
                </a:lnTo>
                <a:lnTo>
                  <a:pt x="185" y="358"/>
                </a:lnTo>
                <a:lnTo>
                  <a:pt x="197" y="370"/>
                </a:lnTo>
                <a:lnTo>
                  <a:pt x="203" y="370"/>
                </a:lnTo>
                <a:lnTo>
                  <a:pt x="215" y="376"/>
                </a:lnTo>
                <a:lnTo>
                  <a:pt x="215" y="382"/>
                </a:lnTo>
                <a:lnTo>
                  <a:pt x="227" y="382"/>
                </a:lnTo>
                <a:lnTo>
                  <a:pt x="233" y="364"/>
                </a:lnTo>
                <a:lnTo>
                  <a:pt x="239" y="364"/>
                </a:lnTo>
                <a:lnTo>
                  <a:pt x="239" y="352"/>
                </a:lnTo>
                <a:lnTo>
                  <a:pt x="239" y="340"/>
                </a:lnTo>
                <a:lnTo>
                  <a:pt x="245" y="316"/>
                </a:lnTo>
                <a:lnTo>
                  <a:pt x="251" y="316"/>
                </a:lnTo>
                <a:lnTo>
                  <a:pt x="263" y="328"/>
                </a:lnTo>
                <a:lnTo>
                  <a:pt x="269" y="316"/>
                </a:lnTo>
                <a:lnTo>
                  <a:pt x="269" y="304"/>
                </a:lnTo>
                <a:lnTo>
                  <a:pt x="275" y="286"/>
                </a:lnTo>
                <a:lnTo>
                  <a:pt x="281" y="280"/>
                </a:lnTo>
                <a:lnTo>
                  <a:pt x="281" y="274"/>
                </a:lnTo>
                <a:lnTo>
                  <a:pt x="287" y="268"/>
                </a:lnTo>
                <a:lnTo>
                  <a:pt x="293" y="268"/>
                </a:lnTo>
                <a:lnTo>
                  <a:pt x="305" y="268"/>
                </a:lnTo>
                <a:lnTo>
                  <a:pt x="305" y="262"/>
                </a:lnTo>
                <a:lnTo>
                  <a:pt x="323" y="244"/>
                </a:lnTo>
                <a:lnTo>
                  <a:pt x="323" y="244"/>
                </a:lnTo>
                <a:lnTo>
                  <a:pt x="335" y="238"/>
                </a:lnTo>
                <a:lnTo>
                  <a:pt x="335" y="227"/>
                </a:lnTo>
                <a:lnTo>
                  <a:pt x="329" y="221"/>
                </a:lnTo>
                <a:lnTo>
                  <a:pt x="329" y="209"/>
                </a:lnTo>
                <a:lnTo>
                  <a:pt x="335" y="203"/>
                </a:lnTo>
                <a:lnTo>
                  <a:pt x="341" y="167"/>
                </a:lnTo>
                <a:lnTo>
                  <a:pt x="323" y="155"/>
                </a:lnTo>
                <a:lnTo>
                  <a:pt x="335" y="149"/>
                </a:lnTo>
                <a:lnTo>
                  <a:pt x="335" y="137"/>
                </a:lnTo>
                <a:lnTo>
                  <a:pt x="335" y="131"/>
                </a:lnTo>
                <a:lnTo>
                  <a:pt x="341" y="131"/>
                </a:lnTo>
                <a:lnTo>
                  <a:pt x="317" y="0"/>
                </a:lnTo>
                <a:lnTo>
                  <a:pt x="275" y="18"/>
                </a:lnTo>
                <a:lnTo>
                  <a:pt x="263" y="30"/>
                </a:lnTo>
                <a:lnTo>
                  <a:pt x="251" y="35"/>
                </a:lnTo>
                <a:lnTo>
                  <a:pt x="233" y="59"/>
                </a:lnTo>
                <a:lnTo>
                  <a:pt x="227" y="59"/>
                </a:lnTo>
                <a:lnTo>
                  <a:pt x="221" y="59"/>
                </a:lnTo>
                <a:lnTo>
                  <a:pt x="203" y="59"/>
                </a:lnTo>
                <a:lnTo>
                  <a:pt x="197" y="65"/>
                </a:lnTo>
                <a:lnTo>
                  <a:pt x="179" y="77"/>
                </a:lnTo>
                <a:lnTo>
                  <a:pt x="173" y="77"/>
                </a:lnTo>
                <a:lnTo>
                  <a:pt x="156" y="71"/>
                </a:lnTo>
                <a:lnTo>
                  <a:pt x="156" y="71"/>
                </a:lnTo>
                <a:lnTo>
                  <a:pt x="150" y="71"/>
                </a:lnTo>
                <a:lnTo>
                  <a:pt x="156" y="65"/>
                </a:lnTo>
                <a:lnTo>
                  <a:pt x="150" y="65"/>
                </a:lnTo>
                <a:lnTo>
                  <a:pt x="138" y="65"/>
                </a:lnTo>
                <a:lnTo>
                  <a:pt x="114" y="53"/>
                </a:lnTo>
                <a:lnTo>
                  <a:pt x="108" y="53"/>
                </a:lnTo>
                <a:lnTo>
                  <a:pt x="102" y="59"/>
                </a:lnTo>
                <a:lnTo>
                  <a:pt x="102" y="53"/>
                </a:lnTo>
                <a:lnTo>
                  <a:pt x="0" y="65"/>
                </a:lnTo>
                <a:lnTo>
                  <a:pt x="0" y="65"/>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19" name="NH"/>
          <p:cNvSpPr>
            <a:spLocks/>
          </p:cNvSpPr>
          <p:nvPr/>
        </p:nvSpPr>
        <p:spPr bwMode="auto">
          <a:xfrm rot="21394386">
            <a:off x="10111901" y="1087442"/>
            <a:ext cx="313317" cy="664793"/>
          </a:xfrm>
          <a:custGeom>
            <a:avLst/>
            <a:gdLst/>
            <a:ahLst/>
            <a:cxnLst>
              <a:cxn ang="0">
                <a:pos x="132" y="239"/>
              </a:cxn>
              <a:cxn ang="0">
                <a:pos x="126" y="239"/>
              </a:cxn>
              <a:cxn ang="0">
                <a:pos x="120" y="239"/>
              </a:cxn>
              <a:cxn ang="0">
                <a:pos x="114" y="251"/>
              </a:cxn>
              <a:cxn ang="0">
                <a:pos x="108" y="257"/>
              </a:cxn>
              <a:cxn ang="0">
                <a:pos x="108" y="263"/>
              </a:cxn>
              <a:cxn ang="0">
                <a:pos x="108" y="263"/>
              </a:cxn>
              <a:cxn ang="0">
                <a:pos x="108" y="263"/>
              </a:cxn>
              <a:cxn ang="0">
                <a:pos x="102" y="263"/>
              </a:cxn>
              <a:cxn ang="0">
                <a:pos x="102" y="263"/>
              </a:cxn>
              <a:cxn ang="0">
                <a:pos x="12" y="287"/>
              </a:cxn>
              <a:cxn ang="0">
                <a:pos x="12" y="281"/>
              </a:cxn>
              <a:cxn ang="0">
                <a:pos x="6" y="275"/>
              </a:cxn>
              <a:cxn ang="0">
                <a:pos x="6" y="263"/>
              </a:cxn>
              <a:cxn ang="0">
                <a:pos x="12" y="257"/>
              </a:cxn>
              <a:cxn ang="0">
                <a:pos x="6" y="251"/>
              </a:cxn>
              <a:cxn ang="0">
                <a:pos x="0" y="209"/>
              </a:cxn>
              <a:cxn ang="0">
                <a:pos x="0" y="197"/>
              </a:cxn>
              <a:cxn ang="0">
                <a:pos x="6" y="173"/>
              </a:cxn>
              <a:cxn ang="0">
                <a:pos x="12" y="155"/>
              </a:cxn>
              <a:cxn ang="0">
                <a:pos x="12" y="143"/>
              </a:cxn>
              <a:cxn ang="0">
                <a:pos x="6" y="137"/>
              </a:cxn>
              <a:cxn ang="0">
                <a:pos x="6" y="125"/>
              </a:cxn>
              <a:cxn ang="0">
                <a:pos x="12" y="119"/>
              </a:cxn>
              <a:cxn ang="0">
                <a:pos x="30" y="108"/>
              </a:cxn>
              <a:cxn ang="0">
                <a:pos x="36" y="84"/>
              </a:cxn>
              <a:cxn ang="0">
                <a:pos x="30" y="72"/>
              </a:cxn>
              <a:cxn ang="0">
                <a:pos x="24" y="66"/>
              </a:cxn>
              <a:cxn ang="0">
                <a:pos x="30" y="60"/>
              </a:cxn>
              <a:cxn ang="0">
                <a:pos x="30" y="54"/>
              </a:cxn>
              <a:cxn ang="0">
                <a:pos x="24" y="42"/>
              </a:cxn>
              <a:cxn ang="0">
                <a:pos x="30" y="24"/>
              </a:cxn>
              <a:cxn ang="0">
                <a:pos x="24" y="18"/>
              </a:cxn>
              <a:cxn ang="0">
                <a:pos x="24" y="12"/>
              </a:cxn>
              <a:cxn ang="0">
                <a:pos x="30" y="12"/>
              </a:cxn>
              <a:cxn ang="0">
                <a:pos x="36" y="6"/>
              </a:cxn>
              <a:cxn ang="0">
                <a:pos x="36" y="6"/>
              </a:cxn>
              <a:cxn ang="0">
                <a:pos x="42" y="6"/>
              </a:cxn>
              <a:cxn ang="0">
                <a:pos x="48" y="0"/>
              </a:cxn>
              <a:cxn ang="0">
                <a:pos x="108" y="179"/>
              </a:cxn>
              <a:cxn ang="0">
                <a:pos x="108" y="179"/>
              </a:cxn>
              <a:cxn ang="0">
                <a:pos x="108" y="185"/>
              </a:cxn>
              <a:cxn ang="0">
                <a:pos x="108" y="191"/>
              </a:cxn>
              <a:cxn ang="0">
                <a:pos x="120" y="203"/>
              </a:cxn>
              <a:cxn ang="0">
                <a:pos x="126" y="203"/>
              </a:cxn>
              <a:cxn ang="0">
                <a:pos x="126" y="209"/>
              </a:cxn>
              <a:cxn ang="0">
                <a:pos x="126" y="209"/>
              </a:cxn>
              <a:cxn ang="0">
                <a:pos x="132" y="227"/>
              </a:cxn>
              <a:cxn ang="0">
                <a:pos x="132" y="227"/>
              </a:cxn>
              <a:cxn ang="0">
                <a:pos x="132" y="239"/>
              </a:cxn>
              <a:cxn ang="0">
                <a:pos x="132" y="239"/>
              </a:cxn>
            </a:cxnLst>
            <a:rect l="0" t="0" r="r" b="b"/>
            <a:pathLst>
              <a:path w="132" h="287">
                <a:moveTo>
                  <a:pt x="132" y="239"/>
                </a:moveTo>
                <a:lnTo>
                  <a:pt x="126" y="239"/>
                </a:lnTo>
                <a:lnTo>
                  <a:pt x="120" y="239"/>
                </a:lnTo>
                <a:lnTo>
                  <a:pt x="114" y="251"/>
                </a:lnTo>
                <a:lnTo>
                  <a:pt x="108" y="257"/>
                </a:lnTo>
                <a:lnTo>
                  <a:pt x="108" y="263"/>
                </a:lnTo>
                <a:lnTo>
                  <a:pt x="108" y="263"/>
                </a:lnTo>
                <a:lnTo>
                  <a:pt x="108" y="263"/>
                </a:lnTo>
                <a:lnTo>
                  <a:pt x="102" y="263"/>
                </a:lnTo>
                <a:lnTo>
                  <a:pt x="102" y="263"/>
                </a:lnTo>
                <a:lnTo>
                  <a:pt x="12" y="287"/>
                </a:lnTo>
                <a:lnTo>
                  <a:pt x="12" y="281"/>
                </a:lnTo>
                <a:lnTo>
                  <a:pt x="6" y="275"/>
                </a:lnTo>
                <a:lnTo>
                  <a:pt x="6" y="263"/>
                </a:lnTo>
                <a:lnTo>
                  <a:pt x="12" y="257"/>
                </a:lnTo>
                <a:lnTo>
                  <a:pt x="6" y="251"/>
                </a:lnTo>
                <a:lnTo>
                  <a:pt x="0" y="209"/>
                </a:lnTo>
                <a:lnTo>
                  <a:pt x="0" y="197"/>
                </a:lnTo>
                <a:lnTo>
                  <a:pt x="6" y="173"/>
                </a:lnTo>
                <a:lnTo>
                  <a:pt x="12" y="155"/>
                </a:lnTo>
                <a:lnTo>
                  <a:pt x="12" y="143"/>
                </a:lnTo>
                <a:lnTo>
                  <a:pt x="6" y="137"/>
                </a:lnTo>
                <a:lnTo>
                  <a:pt x="6" y="125"/>
                </a:lnTo>
                <a:lnTo>
                  <a:pt x="12" y="119"/>
                </a:lnTo>
                <a:lnTo>
                  <a:pt x="30" y="108"/>
                </a:lnTo>
                <a:lnTo>
                  <a:pt x="36" y="84"/>
                </a:lnTo>
                <a:lnTo>
                  <a:pt x="30" y="72"/>
                </a:lnTo>
                <a:lnTo>
                  <a:pt x="24" y="66"/>
                </a:lnTo>
                <a:lnTo>
                  <a:pt x="30" y="60"/>
                </a:lnTo>
                <a:lnTo>
                  <a:pt x="30" y="54"/>
                </a:lnTo>
                <a:lnTo>
                  <a:pt x="24" y="42"/>
                </a:lnTo>
                <a:lnTo>
                  <a:pt x="30" y="24"/>
                </a:lnTo>
                <a:lnTo>
                  <a:pt x="24" y="18"/>
                </a:lnTo>
                <a:lnTo>
                  <a:pt x="24" y="12"/>
                </a:lnTo>
                <a:lnTo>
                  <a:pt x="30" y="12"/>
                </a:lnTo>
                <a:lnTo>
                  <a:pt x="36" y="6"/>
                </a:lnTo>
                <a:lnTo>
                  <a:pt x="36" y="6"/>
                </a:lnTo>
                <a:lnTo>
                  <a:pt x="42" y="6"/>
                </a:lnTo>
                <a:lnTo>
                  <a:pt x="48" y="0"/>
                </a:lnTo>
                <a:lnTo>
                  <a:pt x="108" y="179"/>
                </a:lnTo>
                <a:lnTo>
                  <a:pt x="108" y="179"/>
                </a:lnTo>
                <a:lnTo>
                  <a:pt x="108" y="185"/>
                </a:lnTo>
                <a:lnTo>
                  <a:pt x="108" y="191"/>
                </a:lnTo>
                <a:lnTo>
                  <a:pt x="120" y="203"/>
                </a:lnTo>
                <a:lnTo>
                  <a:pt x="126" y="203"/>
                </a:lnTo>
                <a:lnTo>
                  <a:pt x="126" y="209"/>
                </a:lnTo>
                <a:lnTo>
                  <a:pt x="126" y="209"/>
                </a:lnTo>
                <a:lnTo>
                  <a:pt x="132" y="227"/>
                </a:lnTo>
                <a:lnTo>
                  <a:pt x="132" y="227"/>
                </a:lnTo>
                <a:lnTo>
                  <a:pt x="132" y="239"/>
                </a:lnTo>
                <a:lnTo>
                  <a:pt x="132" y="239"/>
                </a:lnTo>
              </a:path>
            </a:pathLst>
          </a:custGeom>
          <a:solidFill>
            <a:schemeClr val="bg1"/>
          </a:solidFill>
          <a:ln w="19050">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20" name="WV"/>
          <p:cNvSpPr>
            <a:spLocks/>
          </p:cNvSpPr>
          <p:nvPr/>
        </p:nvSpPr>
        <p:spPr bwMode="auto">
          <a:xfrm rot="21394386">
            <a:off x="8622769" y="2598721"/>
            <a:ext cx="869653" cy="843542"/>
          </a:xfrm>
          <a:custGeom>
            <a:avLst/>
            <a:gdLst/>
            <a:ahLst/>
            <a:cxnLst>
              <a:cxn ang="0">
                <a:pos x="120" y="0"/>
              </a:cxn>
              <a:cxn ang="0">
                <a:pos x="120" y="18"/>
              </a:cxn>
              <a:cxn ang="0">
                <a:pos x="126" y="36"/>
              </a:cxn>
              <a:cxn ang="0">
                <a:pos x="114" y="78"/>
              </a:cxn>
              <a:cxn ang="0">
                <a:pos x="120" y="96"/>
              </a:cxn>
              <a:cxn ang="0">
                <a:pos x="108" y="113"/>
              </a:cxn>
              <a:cxn ang="0">
                <a:pos x="90" y="131"/>
              </a:cxn>
              <a:cxn ang="0">
                <a:pos x="78" y="137"/>
              </a:cxn>
              <a:cxn ang="0">
                <a:pos x="66" y="143"/>
              </a:cxn>
              <a:cxn ang="0">
                <a:pos x="60" y="155"/>
              </a:cxn>
              <a:cxn ang="0">
                <a:pos x="54" y="185"/>
              </a:cxn>
              <a:cxn ang="0">
                <a:pos x="36" y="185"/>
              </a:cxn>
              <a:cxn ang="0">
                <a:pos x="24" y="209"/>
              </a:cxn>
              <a:cxn ang="0">
                <a:pos x="24" y="233"/>
              </a:cxn>
              <a:cxn ang="0">
                <a:pos x="12" y="251"/>
              </a:cxn>
              <a:cxn ang="0">
                <a:pos x="0" y="263"/>
              </a:cxn>
              <a:cxn ang="0">
                <a:pos x="0" y="281"/>
              </a:cxn>
              <a:cxn ang="0">
                <a:pos x="24" y="305"/>
              </a:cxn>
              <a:cxn ang="0">
                <a:pos x="36" y="322"/>
              </a:cxn>
              <a:cxn ang="0">
                <a:pos x="48" y="328"/>
              </a:cxn>
              <a:cxn ang="0">
                <a:pos x="48" y="328"/>
              </a:cxn>
              <a:cxn ang="0">
                <a:pos x="60" y="334"/>
              </a:cxn>
              <a:cxn ang="0">
                <a:pos x="60" y="346"/>
              </a:cxn>
              <a:cxn ang="0">
                <a:pos x="90" y="364"/>
              </a:cxn>
              <a:cxn ang="0">
                <a:pos x="108" y="358"/>
              </a:cxn>
              <a:cxn ang="0">
                <a:pos x="120" y="346"/>
              </a:cxn>
              <a:cxn ang="0">
                <a:pos x="126" y="352"/>
              </a:cxn>
              <a:cxn ang="0">
                <a:pos x="156" y="346"/>
              </a:cxn>
              <a:cxn ang="0">
                <a:pos x="162" y="334"/>
              </a:cxn>
              <a:cxn ang="0">
                <a:pos x="180" y="322"/>
              </a:cxn>
              <a:cxn ang="0">
                <a:pos x="198" y="305"/>
              </a:cxn>
              <a:cxn ang="0">
                <a:pos x="198" y="287"/>
              </a:cxn>
              <a:cxn ang="0">
                <a:pos x="228" y="197"/>
              </a:cxn>
              <a:cxn ang="0">
                <a:pos x="240" y="203"/>
              </a:cxn>
              <a:cxn ang="0">
                <a:pos x="246" y="209"/>
              </a:cxn>
              <a:cxn ang="0">
                <a:pos x="263" y="197"/>
              </a:cxn>
              <a:cxn ang="0">
                <a:pos x="275" y="161"/>
              </a:cxn>
              <a:cxn ang="0">
                <a:pos x="293" y="149"/>
              </a:cxn>
              <a:cxn ang="0">
                <a:pos x="305" y="143"/>
              </a:cxn>
              <a:cxn ang="0">
                <a:pos x="311" y="125"/>
              </a:cxn>
              <a:cxn ang="0">
                <a:pos x="311" y="119"/>
              </a:cxn>
              <a:cxn ang="0">
                <a:pos x="317" y="96"/>
              </a:cxn>
              <a:cxn ang="0">
                <a:pos x="353" y="113"/>
              </a:cxn>
              <a:cxn ang="0">
                <a:pos x="365" y="113"/>
              </a:cxn>
              <a:cxn ang="0">
                <a:pos x="359" y="78"/>
              </a:cxn>
              <a:cxn ang="0">
                <a:pos x="353" y="66"/>
              </a:cxn>
              <a:cxn ang="0">
                <a:pos x="335" y="72"/>
              </a:cxn>
              <a:cxn ang="0">
                <a:pos x="305" y="78"/>
              </a:cxn>
              <a:cxn ang="0">
                <a:pos x="293" y="84"/>
              </a:cxn>
              <a:cxn ang="0">
                <a:pos x="281" y="78"/>
              </a:cxn>
              <a:cxn ang="0">
                <a:pos x="269" y="90"/>
              </a:cxn>
              <a:cxn ang="0">
                <a:pos x="258" y="102"/>
              </a:cxn>
              <a:cxn ang="0">
                <a:pos x="234" y="125"/>
              </a:cxn>
              <a:cxn ang="0">
                <a:pos x="222" y="78"/>
              </a:cxn>
              <a:cxn ang="0">
                <a:pos x="126" y="0"/>
              </a:cxn>
            </a:cxnLst>
            <a:rect l="0" t="0" r="r" b="b"/>
            <a:pathLst>
              <a:path w="365" h="364">
                <a:moveTo>
                  <a:pt x="126" y="0"/>
                </a:moveTo>
                <a:lnTo>
                  <a:pt x="120" y="0"/>
                </a:lnTo>
                <a:lnTo>
                  <a:pt x="120" y="6"/>
                </a:lnTo>
                <a:lnTo>
                  <a:pt x="120" y="18"/>
                </a:lnTo>
                <a:lnTo>
                  <a:pt x="108" y="24"/>
                </a:lnTo>
                <a:lnTo>
                  <a:pt x="126" y="36"/>
                </a:lnTo>
                <a:lnTo>
                  <a:pt x="120" y="72"/>
                </a:lnTo>
                <a:lnTo>
                  <a:pt x="114" y="78"/>
                </a:lnTo>
                <a:lnTo>
                  <a:pt x="114" y="90"/>
                </a:lnTo>
                <a:lnTo>
                  <a:pt x="120" y="96"/>
                </a:lnTo>
                <a:lnTo>
                  <a:pt x="120" y="107"/>
                </a:lnTo>
                <a:lnTo>
                  <a:pt x="108" y="113"/>
                </a:lnTo>
                <a:lnTo>
                  <a:pt x="108" y="113"/>
                </a:lnTo>
                <a:lnTo>
                  <a:pt x="90" y="131"/>
                </a:lnTo>
                <a:lnTo>
                  <a:pt x="90" y="137"/>
                </a:lnTo>
                <a:lnTo>
                  <a:pt x="78" y="137"/>
                </a:lnTo>
                <a:lnTo>
                  <a:pt x="72" y="137"/>
                </a:lnTo>
                <a:lnTo>
                  <a:pt x="66" y="143"/>
                </a:lnTo>
                <a:lnTo>
                  <a:pt x="66" y="149"/>
                </a:lnTo>
                <a:lnTo>
                  <a:pt x="60" y="155"/>
                </a:lnTo>
                <a:lnTo>
                  <a:pt x="54" y="173"/>
                </a:lnTo>
                <a:lnTo>
                  <a:pt x="54" y="185"/>
                </a:lnTo>
                <a:lnTo>
                  <a:pt x="48" y="197"/>
                </a:lnTo>
                <a:lnTo>
                  <a:pt x="36" y="185"/>
                </a:lnTo>
                <a:lnTo>
                  <a:pt x="30" y="185"/>
                </a:lnTo>
                <a:lnTo>
                  <a:pt x="24" y="209"/>
                </a:lnTo>
                <a:lnTo>
                  <a:pt x="24" y="221"/>
                </a:lnTo>
                <a:lnTo>
                  <a:pt x="24" y="233"/>
                </a:lnTo>
                <a:lnTo>
                  <a:pt x="18" y="233"/>
                </a:lnTo>
                <a:lnTo>
                  <a:pt x="12" y="251"/>
                </a:lnTo>
                <a:lnTo>
                  <a:pt x="0" y="251"/>
                </a:lnTo>
                <a:lnTo>
                  <a:pt x="0" y="263"/>
                </a:lnTo>
                <a:lnTo>
                  <a:pt x="0" y="269"/>
                </a:lnTo>
                <a:lnTo>
                  <a:pt x="0" y="281"/>
                </a:lnTo>
                <a:lnTo>
                  <a:pt x="6" y="287"/>
                </a:lnTo>
                <a:lnTo>
                  <a:pt x="24" y="305"/>
                </a:lnTo>
                <a:lnTo>
                  <a:pt x="30" y="322"/>
                </a:lnTo>
                <a:lnTo>
                  <a:pt x="36" y="322"/>
                </a:lnTo>
                <a:lnTo>
                  <a:pt x="36" y="322"/>
                </a:lnTo>
                <a:lnTo>
                  <a:pt x="48" y="328"/>
                </a:lnTo>
                <a:lnTo>
                  <a:pt x="48" y="328"/>
                </a:lnTo>
                <a:lnTo>
                  <a:pt x="48" y="328"/>
                </a:lnTo>
                <a:lnTo>
                  <a:pt x="54" y="334"/>
                </a:lnTo>
                <a:lnTo>
                  <a:pt x="60" y="334"/>
                </a:lnTo>
                <a:lnTo>
                  <a:pt x="66" y="334"/>
                </a:lnTo>
                <a:lnTo>
                  <a:pt x="60" y="346"/>
                </a:lnTo>
                <a:lnTo>
                  <a:pt x="72" y="358"/>
                </a:lnTo>
                <a:lnTo>
                  <a:pt x="90" y="364"/>
                </a:lnTo>
                <a:lnTo>
                  <a:pt x="102" y="364"/>
                </a:lnTo>
                <a:lnTo>
                  <a:pt x="108" y="358"/>
                </a:lnTo>
                <a:lnTo>
                  <a:pt x="108" y="352"/>
                </a:lnTo>
                <a:lnTo>
                  <a:pt x="120" y="346"/>
                </a:lnTo>
                <a:lnTo>
                  <a:pt x="126" y="352"/>
                </a:lnTo>
                <a:lnTo>
                  <a:pt x="126" y="352"/>
                </a:lnTo>
                <a:lnTo>
                  <a:pt x="132" y="352"/>
                </a:lnTo>
                <a:lnTo>
                  <a:pt x="156" y="346"/>
                </a:lnTo>
                <a:lnTo>
                  <a:pt x="156" y="334"/>
                </a:lnTo>
                <a:lnTo>
                  <a:pt x="162" y="334"/>
                </a:lnTo>
                <a:lnTo>
                  <a:pt x="162" y="334"/>
                </a:lnTo>
                <a:lnTo>
                  <a:pt x="180" y="322"/>
                </a:lnTo>
                <a:lnTo>
                  <a:pt x="186" y="322"/>
                </a:lnTo>
                <a:lnTo>
                  <a:pt x="198" y="305"/>
                </a:lnTo>
                <a:lnTo>
                  <a:pt x="198" y="299"/>
                </a:lnTo>
                <a:lnTo>
                  <a:pt x="198" y="287"/>
                </a:lnTo>
                <a:lnTo>
                  <a:pt x="210" y="263"/>
                </a:lnTo>
                <a:lnTo>
                  <a:pt x="228" y="197"/>
                </a:lnTo>
                <a:lnTo>
                  <a:pt x="234" y="197"/>
                </a:lnTo>
                <a:lnTo>
                  <a:pt x="240" y="203"/>
                </a:lnTo>
                <a:lnTo>
                  <a:pt x="240" y="203"/>
                </a:lnTo>
                <a:lnTo>
                  <a:pt x="246" y="209"/>
                </a:lnTo>
                <a:lnTo>
                  <a:pt x="258" y="209"/>
                </a:lnTo>
                <a:lnTo>
                  <a:pt x="263" y="197"/>
                </a:lnTo>
                <a:lnTo>
                  <a:pt x="269" y="173"/>
                </a:lnTo>
                <a:lnTo>
                  <a:pt x="275" y="161"/>
                </a:lnTo>
                <a:lnTo>
                  <a:pt x="287" y="167"/>
                </a:lnTo>
                <a:lnTo>
                  <a:pt x="293" y="149"/>
                </a:lnTo>
                <a:lnTo>
                  <a:pt x="299" y="149"/>
                </a:lnTo>
                <a:lnTo>
                  <a:pt x="305" y="143"/>
                </a:lnTo>
                <a:lnTo>
                  <a:pt x="311" y="125"/>
                </a:lnTo>
                <a:lnTo>
                  <a:pt x="311" y="125"/>
                </a:lnTo>
                <a:lnTo>
                  <a:pt x="317" y="119"/>
                </a:lnTo>
                <a:lnTo>
                  <a:pt x="311" y="119"/>
                </a:lnTo>
                <a:lnTo>
                  <a:pt x="311" y="96"/>
                </a:lnTo>
                <a:lnTo>
                  <a:pt x="317" y="96"/>
                </a:lnTo>
                <a:lnTo>
                  <a:pt x="317" y="90"/>
                </a:lnTo>
                <a:lnTo>
                  <a:pt x="353" y="113"/>
                </a:lnTo>
                <a:lnTo>
                  <a:pt x="359" y="119"/>
                </a:lnTo>
                <a:lnTo>
                  <a:pt x="365" y="113"/>
                </a:lnTo>
                <a:lnTo>
                  <a:pt x="365" y="96"/>
                </a:lnTo>
                <a:lnTo>
                  <a:pt x="359" y="78"/>
                </a:lnTo>
                <a:lnTo>
                  <a:pt x="353" y="78"/>
                </a:lnTo>
                <a:lnTo>
                  <a:pt x="353" y="66"/>
                </a:lnTo>
                <a:lnTo>
                  <a:pt x="341" y="72"/>
                </a:lnTo>
                <a:lnTo>
                  <a:pt x="335" y="72"/>
                </a:lnTo>
                <a:lnTo>
                  <a:pt x="329" y="66"/>
                </a:lnTo>
                <a:lnTo>
                  <a:pt x="305" y="78"/>
                </a:lnTo>
                <a:lnTo>
                  <a:pt x="305" y="84"/>
                </a:lnTo>
                <a:lnTo>
                  <a:pt x="293" y="84"/>
                </a:lnTo>
                <a:lnTo>
                  <a:pt x="281" y="84"/>
                </a:lnTo>
                <a:lnTo>
                  <a:pt x="281" y="78"/>
                </a:lnTo>
                <a:lnTo>
                  <a:pt x="275" y="90"/>
                </a:lnTo>
                <a:lnTo>
                  <a:pt x="269" y="90"/>
                </a:lnTo>
                <a:lnTo>
                  <a:pt x="263" y="102"/>
                </a:lnTo>
                <a:lnTo>
                  <a:pt x="258" y="102"/>
                </a:lnTo>
                <a:lnTo>
                  <a:pt x="240" y="119"/>
                </a:lnTo>
                <a:lnTo>
                  <a:pt x="234" y="125"/>
                </a:lnTo>
                <a:lnTo>
                  <a:pt x="234" y="131"/>
                </a:lnTo>
                <a:lnTo>
                  <a:pt x="222" y="78"/>
                </a:lnTo>
                <a:lnTo>
                  <a:pt x="138" y="96"/>
                </a:lnTo>
                <a:lnTo>
                  <a:pt x="126" y="0"/>
                </a:lnTo>
                <a:lnTo>
                  <a:pt x="126" y="0"/>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21" name="MO"/>
          <p:cNvSpPr>
            <a:spLocks/>
          </p:cNvSpPr>
          <p:nvPr/>
        </p:nvSpPr>
        <p:spPr bwMode="auto">
          <a:xfrm rot="21394386">
            <a:off x="6156190" y="2943149"/>
            <a:ext cx="1295443" cy="1088571"/>
          </a:xfrm>
          <a:custGeom>
            <a:avLst/>
            <a:gdLst/>
            <a:ahLst/>
            <a:cxnLst>
              <a:cxn ang="0">
                <a:pos x="454" y="418"/>
              </a:cxn>
              <a:cxn ang="0">
                <a:pos x="460" y="429"/>
              </a:cxn>
              <a:cxn ang="0">
                <a:pos x="466" y="447"/>
              </a:cxn>
              <a:cxn ang="0">
                <a:pos x="442" y="465"/>
              </a:cxn>
              <a:cxn ang="0">
                <a:pos x="496" y="471"/>
              </a:cxn>
              <a:cxn ang="0">
                <a:pos x="502" y="447"/>
              </a:cxn>
              <a:cxn ang="0">
                <a:pos x="508" y="418"/>
              </a:cxn>
              <a:cxn ang="0">
                <a:pos x="526" y="406"/>
              </a:cxn>
              <a:cxn ang="0">
                <a:pos x="538" y="406"/>
              </a:cxn>
              <a:cxn ang="0">
                <a:pos x="538" y="370"/>
              </a:cxn>
              <a:cxn ang="0">
                <a:pos x="532" y="364"/>
              </a:cxn>
              <a:cxn ang="0">
                <a:pos x="532" y="358"/>
              </a:cxn>
              <a:cxn ang="0">
                <a:pos x="526" y="364"/>
              </a:cxn>
              <a:cxn ang="0">
                <a:pos x="502" y="340"/>
              </a:cxn>
              <a:cxn ang="0">
                <a:pos x="508" y="328"/>
              </a:cxn>
              <a:cxn ang="0">
                <a:pos x="502" y="310"/>
              </a:cxn>
              <a:cxn ang="0">
                <a:pos x="478" y="274"/>
              </a:cxn>
              <a:cxn ang="0">
                <a:pos x="442" y="256"/>
              </a:cxn>
              <a:cxn ang="0">
                <a:pos x="424" y="232"/>
              </a:cxn>
              <a:cxn ang="0">
                <a:pos x="442" y="209"/>
              </a:cxn>
              <a:cxn ang="0">
                <a:pos x="442" y="185"/>
              </a:cxn>
              <a:cxn ang="0">
                <a:pos x="418" y="167"/>
              </a:cxn>
              <a:cxn ang="0">
                <a:pos x="406" y="179"/>
              </a:cxn>
              <a:cxn ang="0">
                <a:pos x="389" y="137"/>
              </a:cxn>
              <a:cxn ang="0">
                <a:pos x="359" y="113"/>
              </a:cxn>
              <a:cxn ang="0">
                <a:pos x="335" y="77"/>
              </a:cxn>
              <a:cxn ang="0">
                <a:pos x="329" y="41"/>
              </a:cxn>
              <a:cxn ang="0">
                <a:pos x="335" y="23"/>
              </a:cxn>
              <a:cxn ang="0">
                <a:pos x="0" y="12"/>
              </a:cxn>
              <a:cxn ang="0">
                <a:pos x="12" y="29"/>
              </a:cxn>
              <a:cxn ang="0">
                <a:pos x="24" y="53"/>
              </a:cxn>
              <a:cxn ang="0">
                <a:pos x="30" y="71"/>
              </a:cxn>
              <a:cxn ang="0">
                <a:pos x="66" y="101"/>
              </a:cxn>
              <a:cxn ang="0">
                <a:pos x="54" y="125"/>
              </a:cxn>
              <a:cxn ang="0">
                <a:pos x="66" y="137"/>
              </a:cxn>
              <a:cxn ang="0">
                <a:pos x="78" y="155"/>
              </a:cxn>
              <a:cxn ang="0">
                <a:pos x="89" y="161"/>
              </a:cxn>
              <a:cxn ang="0">
                <a:pos x="89" y="435"/>
              </a:cxn>
            </a:cxnLst>
            <a:rect l="0" t="0" r="r" b="b"/>
            <a:pathLst>
              <a:path w="544" h="471">
                <a:moveTo>
                  <a:pt x="89" y="435"/>
                </a:moveTo>
                <a:lnTo>
                  <a:pt x="454" y="418"/>
                </a:lnTo>
                <a:lnTo>
                  <a:pt x="454" y="423"/>
                </a:lnTo>
                <a:lnTo>
                  <a:pt x="460" y="429"/>
                </a:lnTo>
                <a:lnTo>
                  <a:pt x="466" y="435"/>
                </a:lnTo>
                <a:lnTo>
                  <a:pt x="466" y="447"/>
                </a:lnTo>
                <a:lnTo>
                  <a:pt x="454" y="453"/>
                </a:lnTo>
                <a:lnTo>
                  <a:pt x="442" y="465"/>
                </a:lnTo>
                <a:lnTo>
                  <a:pt x="442" y="471"/>
                </a:lnTo>
                <a:lnTo>
                  <a:pt x="496" y="471"/>
                </a:lnTo>
                <a:lnTo>
                  <a:pt x="502" y="453"/>
                </a:lnTo>
                <a:lnTo>
                  <a:pt x="502" y="447"/>
                </a:lnTo>
                <a:lnTo>
                  <a:pt x="508" y="429"/>
                </a:lnTo>
                <a:lnTo>
                  <a:pt x="508" y="418"/>
                </a:lnTo>
                <a:lnTo>
                  <a:pt x="514" y="412"/>
                </a:lnTo>
                <a:lnTo>
                  <a:pt x="526" y="406"/>
                </a:lnTo>
                <a:lnTo>
                  <a:pt x="532" y="406"/>
                </a:lnTo>
                <a:lnTo>
                  <a:pt x="538" y="406"/>
                </a:lnTo>
                <a:lnTo>
                  <a:pt x="544" y="376"/>
                </a:lnTo>
                <a:lnTo>
                  <a:pt x="538" y="370"/>
                </a:lnTo>
                <a:lnTo>
                  <a:pt x="538" y="364"/>
                </a:lnTo>
                <a:lnTo>
                  <a:pt x="532" y="364"/>
                </a:lnTo>
                <a:lnTo>
                  <a:pt x="532" y="364"/>
                </a:lnTo>
                <a:lnTo>
                  <a:pt x="532" y="358"/>
                </a:lnTo>
                <a:lnTo>
                  <a:pt x="526" y="358"/>
                </a:lnTo>
                <a:lnTo>
                  <a:pt x="526" y="364"/>
                </a:lnTo>
                <a:lnTo>
                  <a:pt x="520" y="364"/>
                </a:lnTo>
                <a:lnTo>
                  <a:pt x="502" y="340"/>
                </a:lnTo>
                <a:lnTo>
                  <a:pt x="508" y="334"/>
                </a:lnTo>
                <a:lnTo>
                  <a:pt x="508" y="328"/>
                </a:lnTo>
                <a:lnTo>
                  <a:pt x="514" y="322"/>
                </a:lnTo>
                <a:lnTo>
                  <a:pt x="502" y="310"/>
                </a:lnTo>
                <a:lnTo>
                  <a:pt x="502" y="298"/>
                </a:lnTo>
                <a:lnTo>
                  <a:pt x="478" y="274"/>
                </a:lnTo>
                <a:lnTo>
                  <a:pt x="466" y="268"/>
                </a:lnTo>
                <a:lnTo>
                  <a:pt x="442" y="256"/>
                </a:lnTo>
                <a:lnTo>
                  <a:pt x="430" y="244"/>
                </a:lnTo>
                <a:lnTo>
                  <a:pt x="424" y="232"/>
                </a:lnTo>
                <a:lnTo>
                  <a:pt x="424" y="226"/>
                </a:lnTo>
                <a:lnTo>
                  <a:pt x="442" y="209"/>
                </a:lnTo>
                <a:lnTo>
                  <a:pt x="436" y="197"/>
                </a:lnTo>
                <a:lnTo>
                  <a:pt x="442" y="185"/>
                </a:lnTo>
                <a:lnTo>
                  <a:pt x="442" y="173"/>
                </a:lnTo>
                <a:lnTo>
                  <a:pt x="418" y="167"/>
                </a:lnTo>
                <a:lnTo>
                  <a:pt x="412" y="173"/>
                </a:lnTo>
                <a:lnTo>
                  <a:pt x="406" y="179"/>
                </a:lnTo>
                <a:lnTo>
                  <a:pt x="406" y="173"/>
                </a:lnTo>
                <a:lnTo>
                  <a:pt x="389" y="137"/>
                </a:lnTo>
                <a:lnTo>
                  <a:pt x="383" y="131"/>
                </a:lnTo>
                <a:lnTo>
                  <a:pt x="359" y="113"/>
                </a:lnTo>
                <a:lnTo>
                  <a:pt x="335" y="83"/>
                </a:lnTo>
                <a:lnTo>
                  <a:pt x="335" y="77"/>
                </a:lnTo>
                <a:lnTo>
                  <a:pt x="329" y="59"/>
                </a:lnTo>
                <a:lnTo>
                  <a:pt x="329" y="41"/>
                </a:lnTo>
                <a:lnTo>
                  <a:pt x="335" y="29"/>
                </a:lnTo>
                <a:lnTo>
                  <a:pt x="335" y="23"/>
                </a:lnTo>
                <a:lnTo>
                  <a:pt x="311" y="0"/>
                </a:lnTo>
                <a:lnTo>
                  <a:pt x="0" y="12"/>
                </a:lnTo>
                <a:lnTo>
                  <a:pt x="6" y="23"/>
                </a:lnTo>
                <a:lnTo>
                  <a:pt x="12" y="29"/>
                </a:lnTo>
                <a:lnTo>
                  <a:pt x="18" y="41"/>
                </a:lnTo>
                <a:lnTo>
                  <a:pt x="24" y="53"/>
                </a:lnTo>
                <a:lnTo>
                  <a:pt x="30" y="59"/>
                </a:lnTo>
                <a:lnTo>
                  <a:pt x="30" y="71"/>
                </a:lnTo>
                <a:lnTo>
                  <a:pt x="30" y="71"/>
                </a:lnTo>
                <a:lnTo>
                  <a:pt x="66" y="101"/>
                </a:lnTo>
                <a:lnTo>
                  <a:pt x="54" y="113"/>
                </a:lnTo>
                <a:lnTo>
                  <a:pt x="54" y="125"/>
                </a:lnTo>
                <a:lnTo>
                  <a:pt x="54" y="131"/>
                </a:lnTo>
                <a:lnTo>
                  <a:pt x="66" y="137"/>
                </a:lnTo>
                <a:lnTo>
                  <a:pt x="72" y="155"/>
                </a:lnTo>
                <a:lnTo>
                  <a:pt x="78" y="155"/>
                </a:lnTo>
                <a:lnTo>
                  <a:pt x="84" y="161"/>
                </a:lnTo>
                <a:lnTo>
                  <a:pt x="89" y="161"/>
                </a:lnTo>
                <a:lnTo>
                  <a:pt x="89" y="382"/>
                </a:lnTo>
                <a:lnTo>
                  <a:pt x="89" y="435"/>
                </a:lnTo>
                <a:lnTo>
                  <a:pt x="89" y="435"/>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22" name="LA"/>
          <p:cNvSpPr>
            <a:spLocks/>
          </p:cNvSpPr>
          <p:nvPr/>
        </p:nvSpPr>
        <p:spPr bwMode="auto">
          <a:xfrm rot="21394386">
            <a:off x="6599273" y="4749285"/>
            <a:ext cx="1098614" cy="923879"/>
          </a:xfrm>
          <a:custGeom>
            <a:avLst/>
            <a:gdLst/>
            <a:ahLst/>
            <a:cxnLst>
              <a:cxn ang="0">
                <a:pos x="251" y="6"/>
              </a:cxn>
              <a:cxn ang="0">
                <a:pos x="269" y="59"/>
              </a:cxn>
              <a:cxn ang="0">
                <a:pos x="263" y="77"/>
              </a:cxn>
              <a:cxn ang="0">
                <a:pos x="240" y="131"/>
              </a:cxn>
              <a:cxn ang="0">
                <a:pos x="383" y="197"/>
              </a:cxn>
              <a:cxn ang="0">
                <a:pos x="383" y="239"/>
              </a:cxn>
              <a:cxn ang="0">
                <a:pos x="377" y="268"/>
              </a:cxn>
              <a:cxn ang="0">
                <a:pos x="347" y="262"/>
              </a:cxn>
              <a:cxn ang="0">
                <a:pos x="341" y="292"/>
              </a:cxn>
              <a:cxn ang="0">
                <a:pos x="371" y="286"/>
              </a:cxn>
              <a:cxn ang="0">
                <a:pos x="395" y="280"/>
              </a:cxn>
              <a:cxn ang="0">
                <a:pos x="389" y="298"/>
              </a:cxn>
              <a:cxn ang="0">
                <a:pos x="401" y="304"/>
              </a:cxn>
              <a:cxn ang="0">
                <a:pos x="431" y="286"/>
              </a:cxn>
              <a:cxn ang="0">
                <a:pos x="443" y="286"/>
              </a:cxn>
              <a:cxn ang="0">
                <a:pos x="443" y="304"/>
              </a:cxn>
              <a:cxn ang="0">
                <a:pos x="407" y="334"/>
              </a:cxn>
              <a:cxn ang="0">
                <a:pos x="431" y="364"/>
              </a:cxn>
              <a:cxn ang="0">
                <a:pos x="461" y="388"/>
              </a:cxn>
              <a:cxn ang="0">
                <a:pos x="431" y="382"/>
              </a:cxn>
              <a:cxn ang="0">
                <a:pos x="383" y="358"/>
              </a:cxn>
              <a:cxn ang="0">
                <a:pos x="371" y="376"/>
              </a:cxn>
              <a:cxn ang="0">
                <a:pos x="359" y="388"/>
              </a:cxn>
              <a:cxn ang="0">
                <a:pos x="341" y="376"/>
              </a:cxn>
              <a:cxn ang="0">
                <a:pos x="323" y="376"/>
              </a:cxn>
              <a:cxn ang="0">
                <a:pos x="293" y="388"/>
              </a:cxn>
              <a:cxn ang="0">
                <a:pos x="246" y="358"/>
              </a:cxn>
              <a:cxn ang="0">
                <a:pos x="228" y="340"/>
              </a:cxn>
              <a:cxn ang="0">
                <a:pos x="228" y="334"/>
              </a:cxn>
              <a:cxn ang="0">
                <a:pos x="210" y="334"/>
              </a:cxn>
              <a:cxn ang="0">
                <a:pos x="198" y="322"/>
              </a:cxn>
              <a:cxn ang="0">
                <a:pos x="186" y="352"/>
              </a:cxn>
              <a:cxn ang="0">
                <a:pos x="90" y="334"/>
              </a:cxn>
              <a:cxn ang="0">
                <a:pos x="24" y="334"/>
              </a:cxn>
              <a:cxn ang="0">
                <a:pos x="30" y="316"/>
              </a:cxn>
              <a:cxn ang="0">
                <a:pos x="36" y="274"/>
              </a:cxn>
              <a:cxn ang="0">
                <a:pos x="36" y="250"/>
              </a:cxn>
              <a:cxn ang="0">
                <a:pos x="54" y="221"/>
              </a:cxn>
              <a:cxn ang="0">
                <a:pos x="42" y="179"/>
              </a:cxn>
              <a:cxn ang="0">
                <a:pos x="36" y="167"/>
              </a:cxn>
              <a:cxn ang="0">
                <a:pos x="24" y="149"/>
              </a:cxn>
              <a:cxn ang="0">
                <a:pos x="6" y="113"/>
              </a:cxn>
              <a:cxn ang="0">
                <a:pos x="0" y="6"/>
              </a:cxn>
            </a:cxnLst>
            <a:rect l="0" t="0" r="r" b="b"/>
            <a:pathLst>
              <a:path w="461" h="400">
                <a:moveTo>
                  <a:pt x="0" y="6"/>
                </a:moveTo>
                <a:lnTo>
                  <a:pt x="251" y="0"/>
                </a:lnTo>
                <a:lnTo>
                  <a:pt x="251" y="6"/>
                </a:lnTo>
                <a:lnTo>
                  <a:pt x="257" y="24"/>
                </a:lnTo>
                <a:lnTo>
                  <a:pt x="263" y="47"/>
                </a:lnTo>
                <a:lnTo>
                  <a:pt x="269" y="59"/>
                </a:lnTo>
                <a:lnTo>
                  <a:pt x="269" y="59"/>
                </a:lnTo>
                <a:lnTo>
                  <a:pt x="275" y="71"/>
                </a:lnTo>
                <a:lnTo>
                  <a:pt x="263" y="77"/>
                </a:lnTo>
                <a:lnTo>
                  <a:pt x="257" y="83"/>
                </a:lnTo>
                <a:lnTo>
                  <a:pt x="251" y="101"/>
                </a:lnTo>
                <a:lnTo>
                  <a:pt x="240" y="131"/>
                </a:lnTo>
                <a:lnTo>
                  <a:pt x="222" y="173"/>
                </a:lnTo>
                <a:lnTo>
                  <a:pt x="222" y="203"/>
                </a:lnTo>
                <a:lnTo>
                  <a:pt x="383" y="197"/>
                </a:lnTo>
                <a:lnTo>
                  <a:pt x="383" y="203"/>
                </a:lnTo>
                <a:lnTo>
                  <a:pt x="383" y="215"/>
                </a:lnTo>
                <a:lnTo>
                  <a:pt x="383" y="239"/>
                </a:lnTo>
                <a:lnTo>
                  <a:pt x="401" y="256"/>
                </a:lnTo>
                <a:lnTo>
                  <a:pt x="401" y="274"/>
                </a:lnTo>
                <a:lnTo>
                  <a:pt x="377" y="268"/>
                </a:lnTo>
                <a:lnTo>
                  <a:pt x="359" y="262"/>
                </a:lnTo>
                <a:lnTo>
                  <a:pt x="353" y="262"/>
                </a:lnTo>
                <a:lnTo>
                  <a:pt x="347" y="262"/>
                </a:lnTo>
                <a:lnTo>
                  <a:pt x="335" y="280"/>
                </a:lnTo>
                <a:lnTo>
                  <a:pt x="329" y="286"/>
                </a:lnTo>
                <a:lnTo>
                  <a:pt x="341" y="292"/>
                </a:lnTo>
                <a:lnTo>
                  <a:pt x="347" y="292"/>
                </a:lnTo>
                <a:lnTo>
                  <a:pt x="365" y="292"/>
                </a:lnTo>
                <a:lnTo>
                  <a:pt x="371" y="286"/>
                </a:lnTo>
                <a:lnTo>
                  <a:pt x="377" y="286"/>
                </a:lnTo>
                <a:lnTo>
                  <a:pt x="389" y="286"/>
                </a:lnTo>
                <a:lnTo>
                  <a:pt x="395" y="280"/>
                </a:lnTo>
                <a:lnTo>
                  <a:pt x="395" y="286"/>
                </a:lnTo>
                <a:lnTo>
                  <a:pt x="395" y="292"/>
                </a:lnTo>
                <a:lnTo>
                  <a:pt x="389" y="298"/>
                </a:lnTo>
                <a:lnTo>
                  <a:pt x="389" y="304"/>
                </a:lnTo>
                <a:lnTo>
                  <a:pt x="395" y="304"/>
                </a:lnTo>
                <a:lnTo>
                  <a:pt x="401" y="304"/>
                </a:lnTo>
                <a:lnTo>
                  <a:pt x="407" y="304"/>
                </a:lnTo>
                <a:lnTo>
                  <a:pt x="413" y="292"/>
                </a:lnTo>
                <a:lnTo>
                  <a:pt x="431" y="286"/>
                </a:lnTo>
                <a:lnTo>
                  <a:pt x="437" y="280"/>
                </a:lnTo>
                <a:lnTo>
                  <a:pt x="443" y="280"/>
                </a:lnTo>
                <a:lnTo>
                  <a:pt x="443" y="286"/>
                </a:lnTo>
                <a:lnTo>
                  <a:pt x="443" y="292"/>
                </a:lnTo>
                <a:lnTo>
                  <a:pt x="443" y="298"/>
                </a:lnTo>
                <a:lnTo>
                  <a:pt x="443" y="304"/>
                </a:lnTo>
                <a:lnTo>
                  <a:pt x="437" y="310"/>
                </a:lnTo>
                <a:lnTo>
                  <a:pt x="425" y="328"/>
                </a:lnTo>
                <a:lnTo>
                  <a:pt x="407" y="334"/>
                </a:lnTo>
                <a:lnTo>
                  <a:pt x="407" y="346"/>
                </a:lnTo>
                <a:lnTo>
                  <a:pt x="413" y="352"/>
                </a:lnTo>
                <a:lnTo>
                  <a:pt x="431" y="364"/>
                </a:lnTo>
                <a:lnTo>
                  <a:pt x="461" y="376"/>
                </a:lnTo>
                <a:lnTo>
                  <a:pt x="461" y="382"/>
                </a:lnTo>
                <a:lnTo>
                  <a:pt x="461" y="388"/>
                </a:lnTo>
                <a:lnTo>
                  <a:pt x="455" y="388"/>
                </a:lnTo>
                <a:lnTo>
                  <a:pt x="431" y="400"/>
                </a:lnTo>
                <a:lnTo>
                  <a:pt x="431" y="382"/>
                </a:lnTo>
                <a:lnTo>
                  <a:pt x="413" y="376"/>
                </a:lnTo>
                <a:lnTo>
                  <a:pt x="389" y="364"/>
                </a:lnTo>
                <a:lnTo>
                  <a:pt x="383" y="358"/>
                </a:lnTo>
                <a:lnTo>
                  <a:pt x="383" y="352"/>
                </a:lnTo>
                <a:lnTo>
                  <a:pt x="371" y="358"/>
                </a:lnTo>
                <a:lnTo>
                  <a:pt x="371" y="376"/>
                </a:lnTo>
                <a:lnTo>
                  <a:pt x="371" y="376"/>
                </a:lnTo>
                <a:lnTo>
                  <a:pt x="371" y="382"/>
                </a:lnTo>
                <a:lnTo>
                  <a:pt x="359" y="388"/>
                </a:lnTo>
                <a:lnTo>
                  <a:pt x="353" y="388"/>
                </a:lnTo>
                <a:lnTo>
                  <a:pt x="347" y="376"/>
                </a:lnTo>
                <a:lnTo>
                  <a:pt x="341" y="376"/>
                </a:lnTo>
                <a:lnTo>
                  <a:pt x="335" y="382"/>
                </a:lnTo>
                <a:lnTo>
                  <a:pt x="329" y="376"/>
                </a:lnTo>
                <a:lnTo>
                  <a:pt x="323" y="376"/>
                </a:lnTo>
                <a:lnTo>
                  <a:pt x="311" y="388"/>
                </a:lnTo>
                <a:lnTo>
                  <a:pt x="299" y="388"/>
                </a:lnTo>
                <a:lnTo>
                  <a:pt x="293" y="388"/>
                </a:lnTo>
                <a:lnTo>
                  <a:pt x="281" y="382"/>
                </a:lnTo>
                <a:lnTo>
                  <a:pt x="257" y="358"/>
                </a:lnTo>
                <a:lnTo>
                  <a:pt x="246" y="358"/>
                </a:lnTo>
                <a:lnTo>
                  <a:pt x="234" y="352"/>
                </a:lnTo>
                <a:lnTo>
                  <a:pt x="228" y="340"/>
                </a:lnTo>
                <a:lnTo>
                  <a:pt x="228" y="340"/>
                </a:lnTo>
                <a:lnTo>
                  <a:pt x="228" y="340"/>
                </a:lnTo>
                <a:lnTo>
                  <a:pt x="222" y="340"/>
                </a:lnTo>
                <a:lnTo>
                  <a:pt x="228" y="334"/>
                </a:lnTo>
                <a:lnTo>
                  <a:pt x="222" y="334"/>
                </a:lnTo>
                <a:lnTo>
                  <a:pt x="216" y="334"/>
                </a:lnTo>
                <a:lnTo>
                  <a:pt x="210" y="334"/>
                </a:lnTo>
                <a:lnTo>
                  <a:pt x="204" y="328"/>
                </a:lnTo>
                <a:lnTo>
                  <a:pt x="204" y="322"/>
                </a:lnTo>
                <a:lnTo>
                  <a:pt x="198" y="322"/>
                </a:lnTo>
                <a:lnTo>
                  <a:pt x="180" y="340"/>
                </a:lnTo>
                <a:lnTo>
                  <a:pt x="192" y="346"/>
                </a:lnTo>
                <a:lnTo>
                  <a:pt x="186" y="352"/>
                </a:lnTo>
                <a:lnTo>
                  <a:pt x="162" y="352"/>
                </a:lnTo>
                <a:lnTo>
                  <a:pt x="114" y="346"/>
                </a:lnTo>
                <a:lnTo>
                  <a:pt x="90" y="334"/>
                </a:lnTo>
                <a:lnTo>
                  <a:pt x="24" y="340"/>
                </a:lnTo>
                <a:lnTo>
                  <a:pt x="24" y="340"/>
                </a:lnTo>
                <a:lnTo>
                  <a:pt x="24" y="334"/>
                </a:lnTo>
                <a:lnTo>
                  <a:pt x="24" y="328"/>
                </a:lnTo>
                <a:lnTo>
                  <a:pt x="24" y="322"/>
                </a:lnTo>
                <a:lnTo>
                  <a:pt x="30" y="316"/>
                </a:lnTo>
                <a:lnTo>
                  <a:pt x="42" y="292"/>
                </a:lnTo>
                <a:lnTo>
                  <a:pt x="36" y="286"/>
                </a:lnTo>
                <a:lnTo>
                  <a:pt x="36" y="274"/>
                </a:lnTo>
                <a:lnTo>
                  <a:pt x="36" y="274"/>
                </a:lnTo>
                <a:lnTo>
                  <a:pt x="36" y="268"/>
                </a:lnTo>
                <a:lnTo>
                  <a:pt x="36" y="250"/>
                </a:lnTo>
                <a:lnTo>
                  <a:pt x="42" y="244"/>
                </a:lnTo>
                <a:lnTo>
                  <a:pt x="48" y="239"/>
                </a:lnTo>
                <a:lnTo>
                  <a:pt x="54" y="221"/>
                </a:lnTo>
                <a:lnTo>
                  <a:pt x="54" y="209"/>
                </a:lnTo>
                <a:lnTo>
                  <a:pt x="48" y="191"/>
                </a:lnTo>
                <a:lnTo>
                  <a:pt x="42" y="179"/>
                </a:lnTo>
                <a:lnTo>
                  <a:pt x="36" y="179"/>
                </a:lnTo>
                <a:lnTo>
                  <a:pt x="42" y="173"/>
                </a:lnTo>
                <a:lnTo>
                  <a:pt x="36" y="167"/>
                </a:lnTo>
                <a:lnTo>
                  <a:pt x="30" y="161"/>
                </a:lnTo>
                <a:lnTo>
                  <a:pt x="24" y="155"/>
                </a:lnTo>
                <a:lnTo>
                  <a:pt x="24" y="149"/>
                </a:lnTo>
                <a:lnTo>
                  <a:pt x="30" y="143"/>
                </a:lnTo>
                <a:lnTo>
                  <a:pt x="18" y="125"/>
                </a:lnTo>
                <a:lnTo>
                  <a:pt x="6" y="113"/>
                </a:lnTo>
                <a:lnTo>
                  <a:pt x="6" y="107"/>
                </a:lnTo>
                <a:lnTo>
                  <a:pt x="0" y="6"/>
                </a:lnTo>
                <a:lnTo>
                  <a:pt x="0" y="6"/>
                </a:lnTo>
                <a:close/>
              </a:path>
            </a:pathLst>
          </a:custGeom>
          <a:no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23" name="AR"/>
          <p:cNvSpPr>
            <a:spLocks/>
          </p:cNvSpPr>
          <p:nvPr/>
        </p:nvSpPr>
        <p:spPr bwMode="auto">
          <a:xfrm rot="21394386">
            <a:off x="6418248" y="3904794"/>
            <a:ext cx="970074" cy="871660"/>
          </a:xfrm>
          <a:custGeom>
            <a:avLst/>
            <a:gdLst/>
            <a:ahLst/>
            <a:cxnLst>
              <a:cxn ang="0">
                <a:pos x="0" y="17"/>
              </a:cxn>
              <a:cxn ang="0">
                <a:pos x="365" y="0"/>
              </a:cxn>
              <a:cxn ang="0">
                <a:pos x="365" y="5"/>
              </a:cxn>
              <a:cxn ang="0">
                <a:pos x="371" y="11"/>
              </a:cxn>
              <a:cxn ang="0">
                <a:pos x="377" y="17"/>
              </a:cxn>
              <a:cxn ang="0">
                <a:pos x="377" y="29"/>
              </a:cxn>
              <a:cxn ang="0">
                <a:pos x="365" y="35"/>
              </a:cxn>
              <a:cxn ang="0">
                <a:pos x="353" y="47"/>
              </a:cxn>
              <a:cxn ang="0">
                <a:pos x="353" y="53"/>
              </a:cxn>
              <a:cxn ang="0">
                <a:pos x="407" y="53"/>
              </a:cxn>
              <a:cxn ang="0">
                <a:pos x="407" y="59"/>
              </a:cxn>
              <a:cxn ang="0">
                <a:pos x="407" y="59"/>
              </a:cxn>
              <a:cxn ang="0">
                <a:pos x="401" y="71"/>
              </a:cxn>
              <a:cxn ang="0">
                <a:pos x="395" y="83"/>
              </a:cxn>
              <a:cxn ang="0">
                <a:pos x="389" y="101"/>
              </a:cxn>
              <a:cxn ang="0">
                <a:pos x="377" y="119"/>
              </a:cxn>
              <a:cxn ang="0">
                <a:pos x="383" y="131"/>
              </a:cxn>
              <a:cxn ang="0">
                <a:pos x="377" y="149"/>
              </a:cxn>
              <a:cxn ang="0">
                <a:pos x="377" y="149"/>
              </a:cxn>
              <a:cxn ang="0">
                <a:pos x="371" y="155"/>
              </a:cxn>
              <a:cxn ang="0">
                <a:pos x="365" y="161"/>
              </a:cxn>
              <a:cxn ang="0">
                <a:pos x="353" y="179"/>
              </a:cxn>
              <a:cxn ang="0">
                <a:pos x="347" y="197"/>
              </a:cxn>
              <a:cxn ang="0">
                <a:pos x="347" y="208"/>
              </a:cxn>
              <a:cxn ang="0">
                <a:pos x="347" y="220"/>
              </a:cxn>
              <a:cxn ang="0">
                <a:pos x="329" y="226"/>
              </a:cxn>
              <a:cxn ang="0">
                <a:pos x="317" y="244"/>
              </a:cxn>
              <a:cxn ang="0">
                <a:pos x="317" y="250"/>
              </a:cxn>
              <a:cxn ang="0">
                <a:pos x="317" y="262"/>
              </a:cxn>
              <a:cxn ang="0">
                <a:pos x="305" y="268"/>
              </a:cxn>
              <a:cxn ang="0">
                <a:pos x="305" y="280"/>
              </a:cxn>
              <a:cxn ang="0">
                <a:pos x="305" y="292"/>
              </a:cxn>
              <a:cxn ang="0">
                <a:pos x="294" y="310"/>
              </a:cxn>
              <a:cxn ang="0">
                <a:pos x="300" y="322"/>
              </a:cxn>
              <a:cxn ang="0">
                <a:pos x="305" y="334"/>
              </a:cxn>
              <a:cxn ang="0">
                <a:pos x="305" y="340"/>
              </a:cxn>
              <a:cxn ang="0">
                <a:pos x="311" y="346"/>
              </a:cxn>
              <a:cxn ang="0">
                <a:pos x="311" y="352"/>
              </a:cxn>
              <a:cxn ang="0">
                <a:pos x="305" y="352"/>
              </a:cxn>
              <a:cxn ang="0">
                <a:pos x="305" y="364"/>
              </a:cxn>
              <a:cxn ang="0">
                <a:pos x="305" y="370"/>
              </a:cxn>
              <a:cxn ang="0">
                <a:pos x="54" y="376"/>
              </a:cxn>
              <a:cxn ang="0">
                <a:pos x="54" y="322"/>
              </a:cxn>
              <a:cxn ang="0">
                <a:pos x="42" y="316"/>
              </a:cxn>
              <a:cxn ang="0">
                <a:pos x="30" y="322"/>
              </a:cxn>
              <a:cxn ang="0">
                <a:pos x="30" y="322"/>
              </a:cxn>
              <a:cxn ang="0">
                <a:pos x="18" y="310"/>
              </a:cxn>
              <a:cxn ang="0">
                <a:pos x="18" y="131"/>
              </a:cxn>
              <a:cxn ang="0">
                <a:pos x="0" y="17"/>
              </a:cxn>
              <a:cxn ang="0">
                <a:pos x="0" y="17"/>
              </a:cxn>
            </a:cxnLst>
            <a:rect l="0" t="0" r="r" b="b"/>
            <a:pathLst>
              <a:path w="407" h="376">
                <a:moveTo>
                  <a:pt x="0" y="17"/>
                </a:moveTo>
                <a:lnTo>
                  <a:pt x="365" y="0"/>
                </a:lnTo>
                <a:lnTo>
                  <a:pt x="365" y="5"/>
                </a:lnTo>
                <a:lnTo>
                  <a:pt x="371" y="11"/>
                </a:lnTo>
                <a:lnTo>
                  <a:pt x="377" y="17"/>
                </a:lnTo>
                <a:lnTo>
                  <a:pt x="377" y="29"/>
                </a:lnTo>
                <a:lnTo>
                  <a:pt x="365" y="35"/>
                </a:lnTo>
                <a:lnTo>
                  <a:pt x="353" y="47"/>
                </a:lnTo>
                <a:lnTo>
                  <a:pt x="353" y="53"/>
                </a:lnTo>
                <a:lnTo>
                  <a:pt x="407" y="53"/>
                </a:lnTo>
                <a:lnTo>
                  <a:pt x="407" y="59"/>
                </a:lnTo>
                <a:lnTo>
                  <a:pt x="407" y="59"/>
                </a:lnTo>
                <a:lnTo>
                  <a:pt x="401" y="71"/>
                </a:lnTo>
                <a:lnTo>
                  <a:pt x="395" y="83"/>
                </a:lnTo>
                <a:lnTo>
                  <a:pt x="389" y="101"/>
                </a:lnTo>
                <a:lnTo>
                  <a:pt x="377" y="119"/>
                </a:lnTo>
                <a:lnTo>
                  <a:pt x="383" y="131"/>
                </a:lnTo>
                <a:lnTo>
                  <a:pt x="377" y="149"/>
                </a:lnTo>
                <a:lnTo>
                  <a:pt x="377" y="149"/>
                </a:lnTo>
                <a:lnTo>
                  <a:pt x="371" y="155"/>
                </a:lnTo>
                <a:lnTo>
                  <a:pt x="365" y="161"/>
                </a:lnTo>
                <a:lnTo>
                  <a:pt x="353" y="179"/>
                </a:lnTo>
                <a:lnTo>
                  <a:pt x="347" y="197"/>
                </a:lnTo>
                <a:lnTo>
                  <a:pt x="347" y="208"/>
                </a:lnTo>
                <a:lnTo>
                  <a:pt x="347" y="220"/>
                </a:lnTo>
                <a:lnTo>
                  <a:pt x="329" y="226"/>
                </a:lnTo>
                <a:lnTo>
                  <a:pt x="317" y="244"/>
                </a:lnTo>
                <a:lnTo>
                  <a:pt x="317" y="250"/>
                </a:lnTo>
                <a:lnTo>
                  <a:pt x="317" y="262"/>
                </a:lnTo>
                <a:lnTo>
                  <a:pt x="305" y="268"/>
                </a:lnTo>
                <a:lnTo>
                  <a:pt x="305" y="280"/>
                </a:lnTo>
                <a:lnTo>
                  <a:pt x="305" y="292"/>
                </a:lnTo>
                <a:lnTo>
                  <a:pt x="294" y="310"/>
                </a:lnTo>
                <a:lnTo>
                  <a:pt x="300" y="322"/>
                </a:lnTo>
                <a:lnTo>
                  <a:pt x="305" y="334"/>
                </a:lnTo>
                <a:lnTo>
                  <a:pt x="305" y="340"/>
                </a:lnTo>
                <a:lnTo>
                  <a:pt x="311" y="346"/>
                </a:lnTo>
                <a:lnTo>
                  <a:pt x="311" y="352"/>
                </a:lnTo>
                <a:lnTo>
                  <a:pt x="305" y="352"/>
                </a:lnTo>
                <a:lnTo>
                  <a:pt x="305" y="364"/>
                </a:lnTo>
                <a:lnTo>
                  <a:pt x="305" y="370"/>
                </a:lnTo>
                <a:lnTo>
                  <a:pt x="54" y="376"/>
                </a:lnTo>
                <a:lnTo>
                  <a:pt x="54" y="322"/>
                </a:lnTo>
                <a:lnTo>
                  <a:pt x="42" y="316"/>
                </a:lnTo>
                <a:lnTo>
                  <a:pt x="30" y="322"/>
                </a:lnTo>
                <a:lnTo>
                  <a:pt x="30" y="322"/>
                </a:lnTo>
                <a:lnTo>
                  <a:pt x="18" y="310"/>
                </a:lnTo>
                <a:lnTo>
                  <a:pt x="18" y="131"/>
                </a:lnTo>
                <a:lnTo>
                  <a:pt x="0" y="17"/>
                </a:lnTo>
                <a:lnTo>
                  <a:pt x="0" y="17"/>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24" name="ME"/>
          <p:cNvSpPr>
            <a:spLocks/>
          </p:cNvSpPr>
          <p:nvPr/>
        </p:nvSpPr>
        <p:spPr bwMode="auto">
          <a:xfrm rot="21394386">
            <a:off x="10203850" y="474879"/>
            <a:ext cx="710985" cy="1118699"/>
          </a:xfrm>
          <a:custGeom>
            <a:avLst/>
            <a:gdLst/>
            <a:ahLst/>
            <a:cxnLst>
              <a:cxn ang="0">
                <a:pos x="60" y="436"/>
              </a:cxn>
              <a:cxn ang="0">
                <a:pos x="60" y="442"/>
              </a:cxn>
              <a:cxn ang="0">
                <a:pos x="72" y="460"/>
              </a:cxn>
              <a:cxn ang="0">
                <a:pos x="78" y="466"/>
              </a:cxn>
              <a:cxn ang="0">
                <a:pos x="84" y="484"/>
              </a:cxn>
              <a:cxn ang="0">
                <a:pos x="90" y="466"/>
              </a:cxn>
              <a:cxn ang="0">
                <a:pos x="96" y="442"/>
              </a:cxn>
              <a:cxn ang="0">
                <a:pos x="108" y="418"/>
              </a:cxn>
              <a:cxn ang="0">
                <a:pos x="108" y="412"/>
              </a:cxn>
              <a:cxn ang="0">
                <a:pos x="120" y="382"/>
              </a:cxn>
              <a:cxn ang="0">
                <a:pos x="126" y="394"/>
              </a:cxn>
              <a:cxn ang="0">
                <a:pos x="132" y="388"/>
              </a:cxn>
              <a:cxn ang="0">
                <a:pos x="132" y="376"/>
              </a:cxn>
              <a:cxn ang="0">
                <a:pos x="155" y="371"/>
              </a:cxn>
              <a:cxn ang="0">
                <a:pos x="155" y="359"/>
              </a:cxn>
              <a:cxn ang="0">
                <a:pos x="167" y="359"/>
              </a:cxn>
              <a:cxn ang="0">
                <a:pos x="173" y="341"/>
              </a:cxn>
              <a:cxn ang="0">
                <a:pos x="185" y="323"/>
              </a:cxn>
              <a:cxn ang="0">
                <a:pos x="185" y="317"/>
              </a:cxn>
              <a:cxn ang="0">
                <a:pos x="203" y="311"/>
              </a:cxn>
              <a:cxn ang="0">
                <a:pos x="209" y="299"/>
              </a:cxn>
              <a:cxn ang="0">
                <a:pos x="221" y="287"/>
              </a:cxn>
              <a:cxn ang="0">
                <a:pos x="239" y="293"/>
              </a:cxn>
              <a:cxn ang="0">
                <a:pos x="257" y="269"/>
              </a:cxn>
              <a:cxn ang="0">
                <a:pos x="281" y="251"/>
              </a:cxn>
              <a:cxn ang="0">
                <a:pos x="287" y="245"/>
              </a:cxn>
              <a:cxn ang="0">
                <a:pos x="299" y="233"/>
              </a:cxn>
              <a:cxn ang="0">
                <a:pos x="287" y="227"/>
              </a:cxn>
              <a:cxn ang="0">
                <a:pos x="287" y="221"/>
              </a:cxn>
              <a:cxn ang="0">
                <a:pos x="287" y="215"/>
              </a:cxn>
              <a:cxn ang="0">
                <a:pos x="281" y="197"/>
              </a:cxn>
              <a:cxn ang="0">
                <a:pos x="269" y="191"/>
              </a:cxn>
              <a:cxn ang="0">
                <a:pos x="263" y="197"/>
              </a:cxn>
              <a:cxn ang="0">
                <a:pos x="245" y="168"/>
              </a:cxn>
              <a:cxn ang="0">
                <a:pos x="251" y="162"/>
              </a:cxn>
              <a:cxn ang="0">
                <a:pos x="239" y="162"/>
              </a:cxn>
              <a:cxn ang="0">
                <a:pos x="227" y="156"/>
              </a:cxn>
              <a:cxn ang="0">
                <a:pos x="221" y="156"/>
              </a:cxn>
              <a:cxn ang="0">
                <a:pos x="215" y="138"/>
              </a:cxn>
              <a:cxn ang="0">
                <a:pos x="144" y="6"/>
              </a:cxn>
              <a:cxn ang="0">
                <a:pos x="132" y="6"/>
              </a:cxn>
              <a:cxn ang="0">
                <a:pos x="126" y="12"/>
              </a:cxn>
              <a:cxn ang="0">
                <a:pos x="108" y="18"/>
              </a:cxn>
              <a:cxn ang="0">
                <a:pos x="90" y="36"/>
              </a:cxn>
              <a:cxn ang="0">
                <a:pos x="84" y="12"/>
              </a:cxn>
              <a:cxn ang="0">
                <a:pos x="78" y="12"/>
              </a:cxn>
              <a:cxn ang="0">
                <a:pos x="36" y="102"/>
              </a:cxn>
              <a:cxn ang="0">
                <a:pos x="42" y="120"/>
              </a:cxn>
              <a:cxn ang="0">
                <a:pos x="42" y="138"/>
              </a:cxn>
              <a:cxn ang="0">
                <a:pos x="30" y="150"/>
              </a:cxn>
              <a:cxn ang="0">
                <a:pos x="36" y="197"/>
              </a:cxn>
              <a:cxn ang="0">
                <a:pos x="24" y="221"/>
              </a:cxn>
              <a:cxn ang="0">
                <a:pos x="24" y="239"/>
              </a:cxn>
              <a:cxn ang="0">
                <a:pos x="18" y="245"/>
              </a:cxn>
              <a:cxn ang="0">
                <a:pos x="18" y="257"/>
              </a:cxn>
              <a:cxn ang="0">
                <a:pos x="6" y="257"/>
              </a:cxn>
              <a:cxn ang="0">
                <a:pos x="0" y="257"/>
              </a:cxn>
            </a:cxnLst>
            <a:rect l="0" t="0" r="r" b="b"/>
            <a:pathLst>
              <a:path w="299" h="484">
                <a:moveTo>
                  <a:pt x="0" y="257"/>
                </a:moveTo>
                <a:lnTo>
                  <a:pt x="60" y="436"/>
                </a:lnTo>
                <a:lnTo>
                  <a:pt x="60" y="436"/>
                </a:lnTo>
                <a:lnTo>
                  <a:pt x="60" y="442"/>
                </a:lnTo>
                <a:lnTo>
                  <a:pt x="60" y="448"/>
                </a:lnTo>
                <a:lnTo>
                  <a:pt x="72" y="460"/>
                </a:lnTo>
                <a:lnTo>
                  <a:pt x="78" y="460"/>
                </a:lnTo>
                <a:lnTo>
                  <a:pt x="78" y="466"/>
                </a:lnTo>
                <a:lnTo>
                  <a:pt x="78" y="466"/>
                </a:lnTo>
                <a:lnTo>
                  <a:pt x="84" y="484"/>
                </a:lnTo>
                <a:lnTo>
                  <a:pt x="90" y="478"/>
                </a:lnTo>
                <a:lnTo>
                  <a:pt x="90" y="466"/>
                </a:lnTo>
                <a:lnTo>
                  <a:pt x="90" y="454"/>
                </a:lnTo>
                <a:lnTo>
                  <a:pt x="96" y="442"/>
                </a:lnTo>
                <a:lnTo>
                  <a:pt x="102" y="424"/>
                </a:lnTo>
                <a:lnTo>
                  <a:pt x="108" y="418"/>
                </a:lnTo>
                <a:lnTo>
                  <a:pt x="108" y="412"/>
                </a:lnTo>
                <a:lnTo>
                  <a:pt x="108" y="412"/>
                </a:lnTo>
                <a:lnTo>
                  <a:pt x="102" y="400"/>
                </a:lnTo>
                <a:lnTo>
                  <a:pt x="120" y="382"/>
                </a:lnTo>
                <a:lnTo>
                  <a:pt x="126" y="382"/>
                </a:lnTo>
                <a:lnTo>
                  <a:pt x="126" y="394"/>
                </a:lnTo>
                <a:lnTo>
                  <a:pt x="132" y="394"/>
                </a:lnTo>
                <a:lnTo>
                  <a:pt x="132" y="388"/>
                </a:lnTo>
                <a:lnTo>
                  <a:pt x="132" y="382"/>
                </a:lnTo>
                <a:lnTo>
                  <a:pt x="132" y="376"/>
                </a:lnTo>
                <a:lnTo>
                  <a:pt x="150" y="376"/>
                </a:lnTo>
                <a:lnTo>
                  <a:pt x="155" y="371"/>
                </a:lnTo>
                <a:lnTo>
                  <a:pt x="155" y="365"/>
                </a:lnTo>
                <a:lnTo>
                  <a:pt x="155" y="359"/>
                </a:lnTo>
                <a:lnTo>
                  <a:pt x="161" y="359"/>
                </a:lnTo>
                <a:lnTo>
                  <a:pt x="167" y="359"/>
                </a:lnTo>
                <a:lnTo>
                  <a:pt x="173" y="353"/>
                </a:lnTo>
                <a:lnTo>
                  <a:pt x="173" y="341"/>
                </a:lnTo>
                <a:lnTo>
                  <a:pt x="173" y="329"/>
                </a:lnTo>
                <a:lnTo>
                  <a:pt x="185" y="323"/>
                </a:lnTo>
                <a:lnTo>
                  <a:pt x="185" y="317"/>
                </a:lnTo>
                <a:lnTo>
                  <a:pt x="185" y="317"/>
                </a:lnTo>
                <a:lnTo>
                  <a:pt x="197" y="317"/>
                </a:lnTo>
                <a:lnTo>
                  <a:pt x="203" y="311"/>
                </a:lnTo>
                <a:lnTo>
                  <a:pt x="203" y="305"/>
                </a:lnTo>
                <a:lnTo>
                  <a:pt x="209" y="299"/>
                </a:lnTo>
                <a:lnTo>
                  <a:pt x="215" y="299"/>
                </a:lnTo>
                <a:lnTo>
                  <a:pt x="221" y="287"/>
                </a:lnTo>
                <a:lnTo>
                  <a:pt x="233" y="287"/>
                </a:lnTo>
                <a:lnTo>
                  <a:pt x="239" y="293"/>
                </a:lnTo>
                <a:lnTo>
                  <a:pt x="251" y="275"/>
                </a:lnTo>
                <a:lnTo>
                  <a:pt x="257" y="269"/>
                </a:lnTo>
                <a:lnTo>
                  <a:pt x="275" y="257"/>
                </a:lnTo>
                <a:lnTo>
                  <a:pt x="281" y="251"/>
                </a:lnTo>
                <a:lnTo>
                  <a:pt x="281" y="245"/>
                </a:lnTo>
                <a:lnTo>
                  <a:pt x="287" y="245"/>
                </a:lnTo>
                <a:lnTo>
                  <a:pt x="293" y="245"/>
                </a:lnTo>
                <a:lnTo>
                  <a:pt x="299" y="233"/>
                </a:lnTo>
                <a:lnTo>
                  <a:pt x="293" y="227"/>
                </a:lnTo>
                <a:lnTo>
                  <a:pt x="287" y="227"/>
                </a:lnTo>
                <a:lnTo>
                  <a:pt x="287" y="227"/>
                </a:lnTo>
                <a:lnTo>
                  <a:pt x="287" y="221"/>
                </a:lnTo>
                <a:lnTo>
                  <a:pt x="287" y="215"/>
                </a:lnTo>
                <a:lnTo>
                  <a:pt x="287" y="215"/>
                </a:lnTo>
                <a:lnTo>
                  <a:pt x="287" y="209"/>
                </a:lnTo>
                <a:lnTo>
                  <a:pt x="281" y="197"/>
                </a:lnTo>
                <a:lnTo>
                  <a:pt x="275" y="191"/>
                </a:lnTo>
                <a:lnTo>
                  <a:pt x="269" y="191"/>
                </a:lnTo>
                <a:lnTo>
                  <a:pt x="269" y="197"/>
                </a:lnTo>
                <a:lnTo>
                  <a:pt x="263" y="197"/>
                </a:lnTo>
                <a:lnTo>
                  <a:pt x="257" y="197"/>
                </a:lnTo>
                <a:lnTo>
                  <a:pt x="245" y="168"/>
                </a:lnTo>
                <a:lnTo>
                  <a:pt x="251" y="168"/>
                </a:lnTo>
                <a:lnTo>
                  <a:pt x="251" y="162"/>
                </a:lnTo>
                <a:lnTo>
                  <a:pt x="245" y="162"/>
                </a:lnTo>
                <a:lnTo>
                  <a:pt x="239" y="162"/>
                </a:lnTo>
                <a:lnTo>
                  <a:pt x="239" y="162"/>
                </a:lnTo>
                <a:lnTo>
                  <a:pt x="227" y="156"/>
                </a:lnTo>
                <a:lnTo>
                  <a:pt x="221" y="156"/>
                </a:lnTo>
                <a:lnTo>
                  <a:pt x="221" y="156"/>
                </a:lnTo>
                <a:lnTo>
                  <a:pt x="215" y="138"/>
                </a:lnTo>
                <a:lnTo>
                  <a:pt x="215" y="138"/>
                </a:lnTo>
                <a:lnTo>
                  <a:pt x="179" y="24"/>
                </a:lnTo>
                <a:lnTo>
                  <a:pt x="144" y="6"/>
                </a:lnTo>
                <a:lnTo>
                  <a:pt x="138" y="0"/>
                </a:lnTo>
                <a:lnTo>
                  <a:pt x="132" y="6"/>
                </a:lnTo>
                <a:lnTo>
                  <a:pt x="126" y="6"/>
                </a:lnTo>
                <a:lnTo>
                  <a:pt x="126" y="12"/>
                </a:lnTo>
                <a:lnTo>
                  <a:pt x="120" y="12"/>
                </a:lnTo>
                <a:lnTo>
                  <a:pt x="108" y="18"/>
                </a:lnTo>
                <a:lnTo>
                  <a:pt x="96" y="30"/>
                </a:lnTo>
                <a:lnTo>
                  <a:pt x="90" y="36"/>
                </a:lnTo>
                <a:lnTo>
                  <a:pt x="84" y="24"/>
                </a:lnTo>
                <a:lnTo>
                  <a:pt x="84" y="12"/>
                </a:lnTo>
                <a:lnTo>
                  <a:pt x="84" y="12"/>
                </a:lnTo>
                <a:lnTo>
                  <a:pt x="78" y="12"/>
                </a:lnTo>
                <a:lnTo>
                  <a:pt x="66" y="12"/>
                </a:lnTo>
                <a:lnTo>
                  <a:pt x="36" y="102"/>
                </a:lnTo>
                <a:lnTo>
                  <a:pt x="36" y="114"/>
                </a:lnTo>
                <a:lnTo>
                  <a:pt x="42" y="120"/>
                </a:lnTo>
                <a:lnTo>
                  <a:pt x="42" y="132"/>
                </a:lnTo>
                <a:lnTo>
                  <a:pt x="42" y="138"/>
                </a:lnTo>
                <a:lnTo>
                  <a:pt x="36" y="144"/>
                </a:lnTo>
                <a:lnTo>
                  <a:pt x="30" y="150"/>
                </a:lnTo>
                <a:lnTo>
                  <a:pt x="42" y="185"/>
                </a:lnTo>
                <a:lnTo>
                  <a:pt x="36" y="197"/>
                </a:lnTo>
                <a:lnTo>
                  <a:pt x="36" y="203"/>
                </a:lnTo>
                <a:lnTo>
                  <a:pt x="24" y="221"/>
                </a:lnTo>
                <a:lnTo>
                  <a:pt x="24" y="227"/>
                </a:lnTo>
                <a:lnTo>
                  <a:pt x="24" y="239"/>
                </a:lnTo>
                <a:lnTo>
                  <a:pt x="24" y="245"/>
                </a:lnTo>
                <a:lnTo>
                  <a:pt x="18" y="245"/>
                </a:lnTo>
                <a:lnTo>
                  <a:pt x="18" y="251"/>
                </a:lnTo>
                <a:lnTo>
                  <a:pt x="18" y="257"/>
                </a:lnTo>
                <a:lnTo>
                  <a:pt x="12" y="257"/>
                </a:lnTo>
                <a:lnTo>
                  <a:pt x="6" y="257"/>
                </a:lnTo>
                <a:lnTo>
                  <a:pt x="0" y="257"/>
                </a:lnTo>
                <a:lnTo>
                  <a:pt x="0" y="257"/>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25" name="MN"/>
          <p:cNvSpPr>
            <a:spLocks/>
          </p:cNvSpPr>
          <p:nvPr/>
        </p:nvSpPr>
        <p:spPr bwMode="auto">
          <a:xfrm rot="21394386">
            <a:off x="5785650" y="903696"/>
            <a:ext cx="1281381" cy="1393856"/>
          </a:xfrm>
          <a:custGeom>
            <a:avLst/>
            <a:gdLst/>
            <a:ahLst/>
            <a:cxnLst>
              <a:cxn ang="0">
                <a:pos x="54" y="418"/>
              </a:cxn>
              <a:cxn ang="0">
                <a:pos x="24" y="382"/>
              </a:cxn>
              <a:cxn ang="0">
                <a:pos x="42" y="358"/>
              </a:cxn>
              <a:cxn ang="0">
                <a:pos x="42" y="334"/>
              </a:cxn>
              <a:cxn ang="0">
                <a:pos x="30" y="287"/>
              </a:cxn>
              <a:cxn ang="0">
                <a:pos x="30" y="257"/>
              </a:cxn>
              <a:cxn ang="0">
                <a:pos x="30" y="197"/>
              </a:cxn>
              <a:cxn ang="0">
                <a:pos x="12" y="155"/>
              </a:cxn>
              <a:cxn ang="0">
                <a:pos x="6" y="95"/>
              </a:cxn>
              <a:cxn ang="0">
                <a:pos x="12" y="72"/>
              </a:cxn>
              <a:cxn ang="0">
                <a:pos x="0" y="42"/>
              </a:cxn>
              <a:cxn ang="0">
                <a:pos x="144" y="18"/>
              </a:cxn>
              <a:cxn ang="0">
                <a:pos x="156" y="0"/>
              </a:cxn>
              <a:cxn ang="0">
                <a:pos x="168" y="30"/>
              </a:cxn>
              <a:cxn ang="0">
                <a:pos x="174" y="60"/>
              </a:cxn>
              <a:cxn ang="0">
                <a:pos x="192" y="66"/>
              </a:cxn>
              <a:cxn ang="0">
                <a:pos x="209" y="78"/>
              </a:cxn>
              <a:cxn ang="0">
                <a:pos x="233" y="78"/>
              </a:cxn>
              <a:cxn ang="0">
                <a:pos x="239" y="84"/>
              </a:cxn>
              <a:cxn ang="0">
                <a:pos x="263" y="78"/>
              </a:cxn>
              <a:cxn ang="0">
                <a:pos x="311" y="78"/>
              </a:cxn>
              <a:cxn ang="0">
                <a:pos x="317" y="84"/>
              </a:cxn>
              <a:cxn ang="0">
                <a:pos x="323" y="90"/>
              </a:cxn>
              <a:cxn ang="0">
                <a:pos x="329" y="107"/>
              </a:cxn>
              <a:cxn ang="0">
                <a:pos x="347" y="101"/>
              </a:cxn>
              <a:cxn ang="0">
                <a:pos x="359" y="101"/>
              </a:cxn>
              <a:cxn ang="0">
                <a:pos x="377" y="113"/>
              </a:cxn>
              <a:cxn ang="0">
                <a:pos x="389" y="125"/>
              </a:cxn>
              <a:cxn ang="0">
                <a:pos x="413" y="125"/>
              </a:cxn>
              <a:cxn ang="0">
                <a:pos x="443" y="107"/>
              </a:cxn>
              <a:cxn ang="0">
                <a:pos x="491" y="119"/>
              </a:cxn>
              <a:cxn ang="0">
                <a:pos x="502" y="119"/>
              </a:cxn>
              <a:cxn ang="0">
                <a:pos x="520" y="125"/>
              </a:cxn>
              <a:cxn ang="0">
                <a:pos x="526" y="131"/>
              </a:cxn>
              <a:cxn ang="0">
                <a:pos x="491" y="149"/>
              </a:cxn>
              <a:cxn ang="0">
                <a:pos x="473" y="167"/>
              </a:cxn>
              <a:cxn ang="0">
                <a:pos x="443" y="179"/>
              </a:cxn>
              <a:cxn ang="0">
                <a:pos x="359" y="263"/>
              </a:cxn>
              <a:cxn ang="0">
                <a:pos x="347" y="275"/>
              </a:cxn>
              <a:cxn ang="0">
                <a:pos x="347" y="334"/>
              </a:cxn>
              <a:cxn ang="0">
                <a:pos x="317" y="358"/>
              </a:cxn>
              <a:cxn ang="0">
                <a:pos x="311" y="364"/>
              </a:cxn>
              <a:cxn ang="0">
                <a:pos x="317" y="388"/>
              </a:cxn>
              <a:cxn ang="0">
                <a:pos x="323" y="412"/>
              </a:cxn>
              <a:cxn ang="0">
                <a:pos x="317" y="442"/>
              </a:cxn>
              <a:cxn ang="0">
                <a:pos x="323" y="472"/>
              </a:cxn>
              <a:cxn ang="0">
                <a:pos x="335" y="484"/>
              </a:cxn>
              <a:cxn ang="0">
                <a:pos x="353" y="490"/>
              </a:cxn>
              <a:cxn ang="0">
                <a:pos x="359" y="496"/>
              </a:cxn>
              <a:cxn ang="0">
                <a:pos x="389" y="519"/>
              </a:cxn>
              <a:cxn ang="0">
                <a:pos x="437" y="555"/>
              </a:cxn>
              <a:cxn ang="0">
                <a:pos x="437" y="573"/>
              </a:cxn>
              <a:cxn ang="0">
                <a:pos x="54" y="603"/>
              </a:cxn>
            </a:cxnLst>
            <a:rect l="0" t="0" r="r" b="b"/>
            <a:pathLst>
              <a:path w="538" h="603">
                <a:moveTo>
                  <a:pt x="54" y="603"/>
                </a:moveTo>
                <a:lnTo>
                  <a:pt x="54" y="418"/>
                </a:lnTo>
                <a:lnTo>
                  <a:pt x="30" y="394"/>
                </a:lnTo>
                <a:lnTo>
                  <a:pt x="24" y="382"/>
                </a:lnTo>
                <a:lnTo>
                  <a:pt x="42" y="370"/>
                </a:lnTo>
                <a:lnTo>
                  <a:pt x="42" y="358"/>
                </a:lnTo>
                <a:lnTo>
                  <a:pt x="42" y="352"/>
                </a:lnTo>
                <a:lnTo>
                  <a:pt x="42" y="334"/>
                </a:lnTo>
                <a:lnTo>
                  <a:pt x="48" y="322"/>
                </a:lnTo>
                <a:lnTo>
                  <a:pt x="30" y="287"/>
                </a:lnTo>
                <a:lnTo>
                  <a:pt x="30" y="275"/>
                </a:lnTo>
                <a:lnTo>
                  <a:pt x="30" y="257"/>
                </a:lnTo>
                <a:lnTo>
                  <a:pt x="30" y="251"/>
                </a:lnTo>
                <a:lnTo>
                  <a:pt x="30" y="197"/>
                </a:lnTo>
                <a:lnTo>
                  <a:pt x="24" y="167"/>
                </a:lnTo>
                <a:lnTo>
                  <a:pt x="12" y="155"/>
                </a:lnTo>
                <a:lnTo>
                  <a:pt x="6" y="125"/>
                </a:lnTo>
                <a:lnTo>
                  <a:pt x="6" y="95"/>
                </a:lnTo>
                <a:lnTo>
                  <a:pt x="6" y="78"/>
                </a:lnTo>
                <a:lnTo>
                  <a:pt x="12" y="72"/>
                </a:lnTo>
                <a:lnTo>
                  <a:pt x="0" y="48"/>
                </a:lnTo>
                <a:lnTo>
                  <a:pt x="0" y="42"/>
                </a:lnTo>
                <a:lnTo>
                  <a:pt x="144" y="42"/>
                </a:lnTo>
                <a:lnTo>
                  <a:pt x="144" y="18"/>
                </a:lnTo>
                <a:lnTo>
                  <a:pt x="144" y="0"/>
                </a:lnTo>
                <a:lnTo>
                  <a:pt x="156" y="0"/>
                </a:lnTo>
                <a:lnTo>
                  <a:pt x="168" y="6"/>
                </a:lnTo>
                <a:lnTo>
                  <a:pt x="168" y="30"/>
                </a:lnTo>
                <a:lnTo>
                  <a:pt x="174" y="48"/>
                </a:lnTo>
                <a:lnTo>
                  <a:pt x="174" y="60"/>
                </a:lnTo>
                <a:lnTo>
                  <a:pt x="186" y="72"/>
                </a:lnTo>
                <a:lnTo>
                  <a:pt x="192" y="66"/>
                </a:lnTo>
                <a:lnTo>
                  <a:pt x="203" y="72"/>
                </a:lnTo>
                <a:lnTo>
                  <a:pt x="209" y="78"/>
                </a:lnTo>
                <a:lnTo>
                  <a:pt x="221" y="72"/>
                </a:lnTo>
                <a:lnTo>
                  <a:pt x="233" y="78"/>
                </a:lnTo>
                <a:lnTo>
                  <a:pt x="239" y="84"/>
                </a:lnTo>
                <a:lnTo>
                  <a:pt x="239" y="84"/>
                </a:lnTo>
                <a:lnTo>
                  <a:pt x="257" y="84"/>
                </a:lnTo>
                <a:lnTo>
                  <a:pt x="263" y="78"/>
                </a:lnTo>
                <a:lnTo>
                  <a:pt x="293" y="78"/>
                </a:lnTo>
                <a:lnTo>
                  <a:pt x="311" y="78"/>
                </a:lnTo>
                <a:lnTo>
                  <a:pt x="317" y="78"/>
                </a:lnTo>
                <a:lnTo>
                  <a:pt x="317" y="84"/>
                </a:lnTo>
                <a:lnTo>
                  <a:pt x="323" y="90"/>
                </a:lnTo>
                <a:lnTo>
                  <a:pt x="323" y="90"/>
                </a:lnTo>
                <a:lnTo>
                  <a:pt x="329" y="95"/>
                </a:lnTo>
                <a:lnTo>
                  <a:pt x="329" y="107"/>
                </a:lnTo>
                <a:lnTo>
                  <a:pt x="335" y="113"/>
                </a:lnTo>
                <a:lnTo>
                  <a:pt x="347" y="101"/>
                </a:lnTo>
                <a:lnTo>
                  <a:pt x="353" y="95"/>
                </a:lnTo>
                <a:lnTo>
                  <a:pt x="359" y="101"/>
                </a:lnTo>
                <a:lnTo>
                  <a:pt x="365" y="113"/>
                </a:lnTo>
                <a:lnTo>
                  <a:pt x="377" y="113"/>
                </a:lnTo>
                <a:lnTo>
                  <a:pt x="383" y="119"/>
                </a:lnTo>
                <a:lnTo>
                  <a:pt x="389" y="125"/>
                </a:lnTo>
                <a:lnTo>
                  <a:pt x="401" y="125"/>
                </a:lnTo>
                <a:lnTo>
                  <a:pt x="413" y="125"/>
                </a:lnTo>
                <a:lnTo>
                  <a:pt x="437" y="107"/>
                </a:lnTo>
                <a:lnTo>
                  <a:pt x="443" y="107"/>
                </a:lnTo>
                <a:lnTo>
                  <a:pt x="449" y="119"/>
                </a:lnTo>
                <a:lnTo>
                  <a:pt x="491" y="119"/>
                </a:lnTo>
                <a:lnTo>
                  <a:pt x="497" y="119"/>
                </a:lnTo>
                <a:lnTo>
                  <a:pt x="502" y="119"/>
                </a:lnTo>
                <a:lnTo>
                  <a:pt x="508" y="131"/>
                </a:lnTo>
                <a:lnTo>
                  <a:pt x="520" y="125"/>
                </a:lnTo>
                <a:lnTo>
                  <a:pt x="538" y="125"/>
                </a:lnTo>
                <a:lnTo>
                  <a:pt x="526" y="131"/>
                </a:lnTo>
                <a:lnTo>
                  <a:pt x="502" y="149"/>
                </a:lnTo>
                <a:lnTo>
                  <a:pt x="491" y="149"/>
                </a:lnTo>
                <a:lnTo>
                  <a:pt x="479" y="155"/>
                </a:lnTo>
                <a:lnTo>
                  <a:pt x="473" y="167"/>
                </a:lnTo>
                <a:lnTo>
                  <a:pt x="449" y="173"/>
                </a:lnTo>
                <a:lnTo>
                  <a:pt x="443" y="179"/>
                </a:lnTo>
                <a:lnTo>
                  <a:pt x="407" y="215"/>
                </a:lnTo>
                <a:lnTo>
                  <a:pt x="359" y="263"/>
                </a:lnTo>
                <a:lnTo>
                  <a:pt x="353" y="269"/>
                </a:lnTo>
                <a:lnTo>
                  <a:pt x="347" y="275"/>
                </a:lnTo>
                <a:lnTo>
                  <a:pt x="353" y="328"/>
                </a:lnTo>
                <a:lnTo>
                  <a:pt x="347" y="334"/>
                </a:lnTo>
                <a:lnTo>
                  <a:pt x="341" y="340"/>
                </a:lnTo>
                <a:lnTo>
                  <a:pt x="317" y="358"/>
                </a:lnTo>
                <a:lnTo>
                  <a:pt x="317" y="364"/>
                </a:lnTo>
                <a:lnTo>
                  <a:pt x="311" y="364"/>
                </a:lnTo>
                <a:lnTo>
                  <a:pt x="311" y="382"/>
                </a:lnTo>
                <a:lnTo>
                  <a:pt x="317" y="388"/>
                </a:lnTo>
                <a:lnTo>
                  <a:pt x="329" y="400"/>
                </a:lnTo>
                <a:lnTo>
                  <a:pt x="323" y="412"/>
                </a:lnTo>
                <a:lnTo>
                  <a:pt x="323" y="424"/>
                </a:lnTo>
                <a:lnTo>
                  <a:pt x="317" y="442"/>
                </a:lnTo>
                <a:lnTo>
                  <a:pt x="317" y="466"/>
                </a:lnTo>
                <a:lnTo>
                  <a:pt x="323" y="472"/>
                </a:lnTo>
                <a:lnTo>
                  <a:pt x="329" y="478"/>
                </a:lnTo>
                <a:lnTo>
                  <a:pt x="335" y="484"/>
                </a:lnTo>
                <a:lnTo>
                  <a:pt x="353" y="484"/>
                </a:lnTo>
                <a:lnTo>
                  <a:pt x="353" y="490"/>
                </a:lnTo>
                <a:lnTo>
                  <a:pt x="359" y="496"/>
                </a:lnTo>
                <a:lnTo>
                  <a:pt x="359" y="496"/>
                </a:lnTo>
                <a:lnTo>
                  <a:pt x="383" y="507"/>
                </a:lnTo>
                <a:lnTo>
                  <a:pt x="389" y="519"/>
                </a:lnTo>
                <a:lnTo>
                  <a:pt x="413" y="537"/>
                </a:lnTo>
                <a:lnTo>
                  <a:pt x="437" y="555"/>
                </a:lnTo>
                <a:lnTo>
                  <a:pt x="437" y="561"/>
                </a:lnTo>
                <a:lnTo>
                  <a:pt x="437" y="573"/>
                </a:lnTo>
                <a:lnTo>
                  <a:pt x="437" y="591"/>
                </a:lnTo>
                <a:lnTo>
                  <a:pt x="54" y="603"/>
                </a:lnTo>
                <a:lnTo>
                  <a:pt x="54" y="603"/>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26" name="CA"/>
          <p:cNvSpPr>
            <a:spLocks/>
          </p:cNvSpPr>
          <p:nvPr/>
        </p:nvSpPr>
        <p:spPr bwMode="auto">
          <a:xfrm rot="21394386">
            <a:off x="939139" y="2225758"/>
            <a:ext cx="1538462" cy="2566779"/>
          </a:xfrm>
          <a:custGeom>
            <a:avLst/>
            <a:gdLst/>
            <a:ahLst/>
            <a:cxnLst>
              <a:cxn ang="0">
                <a:pos x="365" y="1086"/>
              </a:cxn>
              <a:cxn ang="0">
                <a:pos x="365" y="1068"/>
              </a:cxn>
              <a:cxn ang="0">
                <a:pos x="359" y="1057"/>
              </a:cxn>
              <a:cxn ang="0">
                <a:pos x="341" y="985"/>
              </a:cxn>
              <a:cxn ang="0">
                <a:pos x="305" y="943"/>
              </a:cxn>
              <a:cxn ang="0">
                <a:pos x="287" y="925"/>
              </a:cxn>
              <a:cxn ang="0">
                <a:pos x="281" y="907"/>
              </a:cxn>
              <a:cxn ang="0">
                <a:pos x="233" y="889"/>
              </a:cxn>
              <a:cxn ang="0">
                <a:pos x="197" y="854"/>
              </a:cxn>
              <a:cxn ang="0">
                <a:pos x="132" y="824"/>
              </a:cxn>
              <a:cxn ang="0">
                <a:pos x="132" y="800"/>
              </a:cxn>
              <a:cxn ang="0">
                <a:pos x="138" y="770"/>
              </a:cxn>
              <a:cxn ang="0">
                <a:pos x="126" y="740"/>
              </a:cxn>
              <a:cxn ang="0">
                <a:pos x="132" y="722"/>
              </a:cxn>
              <a:cxn ang="0">
                <a:pos x="96" y="662"/>
              </a:cxn>
              <a:cxn ang="0">
                <a:pos x="72" y="615"/>
              </a:cxn>
              <a:cxn ang="0">
                <a:pos x="84" y="585"/>
              </a:cxn>
              <a:cxn ang="0">
                <a:pos x="84" y="549"/>
              </a:cxn>
              <a:cxn ang="0">
                <a:pos x="54" y="519"/>
              </a:cxn>
              <a:cxn ang="0">
                <a:pos x="54" y="471"/>
              </a:cxn>
              <a:cxn ang="0">
                <a:pos x="66" y="454"/>
              </a:cxn>
              <a:cxn ang="0">
                <a:pos x="72" y="477"/>
              </a:cxn>
              <a:cxn ang="0">
                <a:pos x="90" y="471"/>
              </a:cxn>
              <a:cxn ang="0">
                <a:pos x="84" y="430"/>
              </a:cxn>
              <a:cxn ang="0">
                <a:pos x="66" y="442"/>
              </a:cxn>
              <a:cxn ang="0">
                <a:pos x="42" y="424"/>
              </a:cxn>
              <a:cxn ang="0">
                <a:pos x="36" y="370"/>
              </a:cxn>
              <a:cxn ang="0">
                <a:pos x="6" y="310"/>
              </a:cxn>
              <a:cxn ang="0">
                <a:pos x="6" y="280"/>
              </a:cxn>
              <a:cxn ang="0">
                <a:pos x="24" y="245"/>
              </a:cxn>
              <a:cxn ang="0">
                <a:pos x="6" y="197"/>
              </a:cxn>
              <a:cxn ang="0">
                <a:pos x="0" y="173"/>
              </a:cxn>
              <a:cxn ang="0">
                <a:pos x="0" y="149"/>
              </a:cxn>
              <a:cxn ang="0">
                <a:pos x="36" y="89"/>
              </a:cxn>
              <a:cxn ang="0">
                <a:pos x="54" y="59"/>
              </a:cxn>
              <a:cxn ang="0">
                <a:pos x="54" y="6"/>
              </a:cxn>
              <a:cxn ang="0">
                <a:pos x="287" y="388"/>
              </a:cxn>
              <a:cxn ang="0">
                <a:pos x="622" y="901"/>
              </a:cxn>
              <a:cxn ang="0">
                <a:pos x="628" y="931"/>
              </a:cxn>
              <a:cxn ang="0">
                <a:pos x="640" y="949"/>
              </a:cxn>
              <a:cxn ang="0">
                <a:pos x="646" y="973"/>
              </a:cxn>
              <a:cxn ang="0">
                <a:pos x="622" y="979"/>
              </a:cxn>
              <a:cxn ang="0">
                <a:pos x="586" y="1045"/>
              </a:cxn>
              <a:cxn ang="0">
                <a:pos x="580" y="1057"/>
              </a:cxn>
              <a:cxn ang="0">
                <a:pos x="580" y="1080"/>
              </a:cxn>
              <a:cxn ang="0">
                <a:pos x="592" y="1098"/>
              </a:cxn>
              <a:cxn ang="0">
                <a:pos x="574" y="1110"/>
              </a:cxn>
            </a:cxnLst>
            <a:rect l="0" t="0" r="r" b="b"/>
            <a:pathLst>
              <a:path w="646" h="1110">
                <a:moveTo>
                  <a:pt x="562" y="1110"/>
                </a:moveTo>
                <a:lnTo>
                  <a:pt x="365" y="1092"/>
                </a:lnTo>
                <a:lnTo>
                  <a:pt x="365" y="1086"/>
                </a:lnTo>
                <a:lnTo>
                  <a:pt x="365" y="1074"/>
                </a:lnTo>
                <a:lnTo>
                  <a:pt x="365" y="1074"/>
                </a:lnTo>
                <a:lnTo>
                  <a:pt x="365" y="1068"/>
                </a:lnTo>
                <a:lnTo>
                  <a:pt x="365" y="1068"/>
                </a:lnTo>
                <a:lnTo>
                  <a:pt x="359" y="1068"/>
                </a:lnTo>
                <a:lnTo>
                  <a:pt x="359" y="1057"/>
                </a:lnTo>
                <a:lnTo>
                  <a:pt x="359" y="1057"/>
                </a:lnTo>
                <a:lnTo>
                  <a:pt x="359" y="1021"/>
                </a:lnTo>
                <a:lnTo>
                  <a:pt x="341" y="985"/>
                </a:lnTo>
                <a:lnTo>
                  <a:pt x="329" y="979"/>
                </a:lnTo>
                <a:lnTo>
                  <a:pt x="323" y="961"/>
                </a:lnTo>
                <a:lnTo>
                  <a:pt x="305" y="943"/>
                </a:lnTo>
                <a:lnTo>
                  <a:pt x="293" y="943"/>
                </a:lnTo>
                <a:lnTo>
                  <a:pt x="287" y="937"/>
                </a:lnTo>
                <a:lnTo>
                  <a:pt x="287" y="925"/>
                </a:lnTo>
                <a:lnTo>
                  <a:pt x="287" y="919"/>
                </a:lnTo>
                <a:lnTo>
                  <a:pt x="287" y="913"/>
                </a:lnTo>
                <a:lnTo>
                  <a:pt x="281" y="907"/>
                </a:lnTo>
                <a:lnTo>
                  <a:pt x="257" y="907"/>
                </a:lnTo>
                <a:lnTo>
                  <a:pt x="245" y="901"/>
                </a:lnTo>
                <a:lnTo>
                  <a:pt x="233" y="889"/>
                </a:lnTo>
                <a:lnTo>
                  <a:pt x="221" y="865"/>
                </a:lnTo>
                <a:lnTo>
                  <a:pt x="209" y="854"/>
                </a:lnTo>
                <a:lnTo>
                  <a:pt x="197" y="854"/>
                </a:lnTo>
                <a:lnTo>
                  <a:pt x="161" y="836"/>
                </a:lnTo>
                <a:lnTo>
                  <a:pt x="150" y="836"/>
                </a:lnTo>
                <a:lnTo>
                  <a:pt x="132" y="824"/>
                </a:lnTo>
                <a:lnTo>
                  <a:pt x="126" y="818"/>
                </a:lnTo>
                <a:lnTo>
                  <a:pt x="126" y="806"/>
                </a:lnTo>
                <a:lnTo>
                  <a:pt x="132" y="800"/>
                </a:lnTo>
                <a:lnTo>
                  <a:pt x="132" y="782"/>
                </a:lnTo>
                <a:lnTo>
                  <a:pt x="138" y="770"/>
                </a:lnTo>
                <a:lnTo>
                  <a:pt x="138" y="770"/>
                </a:lnTo>
                <a:lnTo>
                  <a:pt x="138" y="752"/>
                </a:lnTo>
                <a:lnTo>
                  <a:pt x="126" y="752"/>
                </a:lnTo>
                <a:lnTo>
                  <a:pt x="126" y="740"/>
                </a:lnTo>
                <a:lnTo>
                  <a:pt x="126" y="734"/>
                </a:lnTo>
                <a:lnTo>
                  <a:pt x="132" y="734"/>
                </a:lnTo>
                <a:lnTo>
                  <a:pt x="132" y="722"/>
                </a:lnTo>
                <a:lnTo>
                  <a:pt x="120" y="716"/>
                </a:lnTo>
                <a:lnTo>
                  <a:pt x="96" y="674"/>
                </a:lnTo>
                <a:lnTo>
                  <a:pt x="96" y="662"/>
                </a:lnTo>
                <a:lnTo>
                  <a:pt x="90" y="651"/>
                </a:lnTo>
                <a:lnTo>
                  <a:pt x="90" y="639"/>
                </a:lnTo>
                <a:lnTo>
                  <a:pt x="72" y="615"/>
                </a:lnTo>
                <a:lnTo>
                  <a:pt x="72" y="591"/>
                </a:lnTo>
                <a:lnTo>
                  <a:pt x="78" y="585"/>
                </a:lnTo>
                <a:lnTo>
                  <a:pt x="84" y="585"/>
                </a:lnTo>
                <a:lnTo>
                  <a:pt x="90" y="573"/>
                </a:lnTo>
                <a:lnTo>
                  <a:pt x="90" y="555"/>
                </a:lnTo>
                <a:lnTo>
                  <a:pt x="84" y="549"/>
                </a:lnTo>
                <a:lnTo>
                  <a:pt x="72" y="543"/>
                </a:lnTo>
                <a:lnTo>
                  <a:pt x="60" y="531"/>
                </a:lnTo>
                <a:lnTo>
                  <a:pt x="54" y="519"/>
                </a:lnTo>
                <a:lnTo>
                  <a:pt x="54" y="489"/>
                </a:lnTo>
                <a:lnTo>
                  <a:pt x="60" y="483"/>
                </a:lnTo>
                <a:lnTo>
                  <a:pt x="54" y="471"/>
                </a:lnTo>
                <a:lnTo>
                  <a:pt x="60" y="471"/>
                </a:lnTo>
                <a:lnTo>
                  <a:pt x="66" y="454"/>
                </a:lnTo>
                <a:lnTo>
                  <a:pt x="66" y="454"/>
                </a:lnTo>
                <a:lnTo>
                  <a:pt x="72" y="459"/>
                </a:lnTo>
                <a:lnTo>
                  <a:pt x="72" y="471"/>
                </a:lnTo>
                <a:lnTo>
                  <a:pt x="72" y="477"/>
                </a:lnTo>
                <a:lnTo>
                  <a:pt x="84" y="483"/>
                </a:lnTo>
                <a:lnTo>
                  <a:pt x="84" y="483"/>
                </a:lnTo>
                <a:lnTo>
                  <a:pt x="90" y="471"/>
                </a:lnTo>
                <a:lnTo>
                  <a:pt x="84" y="454"/>
                </a:lnTo>
                <a:lnTo>
                  <a:pt x="78" y="442"/>
                </a:lnTo>
                <a:lnTo>
                  <a:pt x="84" y="430"/>
                </a:lnTo>
                <a:lnTo>
                  <a:pt x="78" y="430"/>
                </a:lnTo>
                <a:lnTo>
                  <a:pt x="72" y="436"/>
                </a:lnTo>
                <a:lnTo>
                  <a:pt x="66" y="442"/>
                </a:lnTo>
                <a:lnTo>
                  <a:pt x="66" y="448"/>
                </a:lnTo>
                <a:lnTo>
                  <a:pt x="54" y="442"/>
                </a:lnTo>
                <a:lnTo>
                  <a:pt x="42" y="424"/>
                </a:lnTo>
                <a:lnTo>
                  <a:pt x="30" y="424"/>
                </a:lnTo>
                <a:lnTo>
                  <a:pt x="36" y="412"/>
                </a:lnTo>
                <a:lnTo>
                  <a:pt x="36" y="370"/>
                </a:lnTo>
                <a:lnTo>
                  <a:pt x="24" y="358"/>
                </a:lnTo>
                <a:lnTo>
                  <a:pt x="12" y="340"/>
                </a:lnTo>
                <a:lnTo>
                  <a:pt x="6" y="310"/>
                </a:lnTo>
                <a:lnTo>
                  <a:pt x="12" y="298"/>
                </a:lnTo>
                <a:lnTo>
                  <a:pt x="6" y="292"/>
                </a:lnTo>
                <a:lnTo>
                  <a:pt x="6" y="280"/>
                </a:lnTo>
                <a:lnTo>
                  <a:pt x="12" y="262"/>
                </a:lnTo>
                <a:lnTo>
                  <a:pt x="18" y="251"/>
                </a:lnTo>
                <a:lnTo>
                  <a:pt x="24" y="245"/>
                </a:lnTo>
                <a:lnTo>
                  <a:pt x="18" y="221"/>
                </a:lnTo>
                <a:lnTo>
                  <a:pt x="12" y="203"/>
                </a:lnTo>
                <a:lnTo>
                  <a:pt x="6" y="197"/>
                </a:lnTo>
                <a:lnTo>
                  <a:pt x="6" y="191"/>
                </a:lnTo>
                <a:lnTo>
                  <a:pt x="0" y="185"/>
                </a:lnTo>
                <a:lnTo>
                  <a:pt x="0" y="173"/>
                </a:lnTo>
                <a:lnTo>
                  <a:pt x="0" y="161"/>
                </a:lnTo>
                <a:lnTo>
                  <a:pt x="0" y="155"/>
                </a:lnTo>
                <a:lnTo>
                  <a:pt x="0" y="149"/>
                </a:lnTo>
                <a:lnTo>
                  <a:pt x="6" y="131"/>
                </a:lnTo>
                <a:lnTo>
                  <a:pt x="36" y="95"/>
                </a:lnTo>
                <a:lnTo>
                  <a:pt x="36" y="89"/>
                </a:lnTo>
                <a:lnTo>
                  <a:pt x="42" y="77"/>
                </a:lnTo>
                <a:lnTo>
                  <a:pt x="48" y="71"/>
                </a:lnTo>
                <a:lnTo>
                  <a:pt x="54" y="59"/>
                </a:lnTo>
                <a:lnTo>
                  <a:pt x="54" y="36"/>
                </a:lnTo>
                <a:lnTo>
                  <a:pt x="48" y="18"/>
                </a:lnTo>
                <a:lnTo>
                  <a:pt x="54" y="6"/>
                </a:lnTo>
                <a:lnTo>
                  <a:pt x="60" y="0"/>
                </a:lnTo>
                <a:lnTo>
                  <a:pt x="365" y="83"/>
                </a:lnTo>
                <a:lnTo>
                  <a:pt x="287" y="388"/>
                </a:lnTo>
                <a:lnTo>
                  <a:pt x="622" y="883"/>
                </a:lnTo>
                <a:lnTo>
                  <a:pt x="622" y="895"/>
                </a:lnTo>
                <a:lnTo>
                  <a:pt x="622" y="901"/>
                </a:lnTo>
                <a:lnTo>
                  <a:pt x="622" y="907"/>
                </a:lnTo>
                <a:lnTo>
                  <a:pt x="628" y="919"/>
                </a:lnTo>
                <a:lnTo>
                  <a:pt x="628" y="931"/>
                </a:lnTo>
                <a:lnTo>
                  <a:pt x="634" y="937"/>
                </a:lnTo>
                <a:lnTo>
                  <a:pt x="634" y="949"/>
                </a:lnTo>
                <a:lnTo>
                  <a:pt x="640" y="949"/>
                </a:lnTo>
                <a:lnTo>
                  <a:pt x="646" y="961"/>
                </a:lnTo>
                <a:lnTo>
                  <a:pt x="646" y="967"/>
                </a:lnTo>
                <a:lnTo>
                  <a:pt x="646" y="973"/>
                </a:lnTo>
                <a:lnTo>
                  <a:pt x="640" y="967"/>
                </a:lnTo>
                <a:lnTo>
                  <a:pt x="634" y="979"/>
                </a:lnTo>
                <a:lnTo>
                  <a:pt x="622" y="979"/>
                </a:lnTo>
                <a:lnTo>
                  <a:pt x="610" y="997"/>
                </a:lnTo>
                <a:lnTo>
                  <a:pt x="604" y="1021"/>
                </a:lnTo>
                <a:lnTo>
                  <a:pt x="586" y="1045"/>
                </a:lnTo>
                <a:lnTo>
                  <a:pt x="580" y="1045"/>
                </a:lnTo>
                <a:lnTo>
                  <a:pt x="580" y="1051"/>
                </a:lnTo>
                <a:lnTo>
                  <a:pt x="580" y="1057"/>
                </a:lnTo>
                <a:lnTo>
                  <a:pt x="580" y="1063"/>
                </a:lnTo>
                <a:lnTo>
                  <a:pt x="574" y="1074"/>
                </a:lnTo>
                <a:lnTo>
                  <a:pt x="580" y="1080"/>
                </a:lnTo>
                <a:lnTo>
                  <a:pt x="592" y="1092"/>
                </a:lnTo>
                <a:lnTo>
                  <a:pt x="592" y="1092"/>
                </a:lnTo>
                <a:lnTo>
                  <a:pt x="592" y="1098"/>
                </a:lnTo>
                <a:lnTo>
                  <a:pt x="586" y="1104"/>
                </a:lnTo>
                <a:lnTo>
                  <a:pt x="580" y="1110"/>
                </a:lnTo>
                <a:lnTo>
                  <a:pt x="574" y="1110"/>
                </a:lnTo>
                <a:lnTo>
                  <a:pt x="562" y="1110"/>
                </a:lnTo>
                <a:lnTo>
                  <a:pt x="562" y="1110"/>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27" name="Freeform 3"/>
          <p:cNvSpPr>
            <a:spLocks/>
          </p:cNvSpPr>
          <p:nvPr/>
        </p:nvSpPr>
        <p:spPr bwMode="auto">
          <a:xfrm rot="21394386">
            <a:off x="934469" y="2225758"/>
            <a:ext cx="1538462" cy="2566779"/>
          </a:xfrm>
          <a:custGeom>
            <a:avLst/>
            <a:gdLst/>
            <a:ahLst/>
            <a:cxnLst>
              <a:cxn ang="0">
                <a:pos x="365" y="1086"/>
              </a:cxn>
              <a:cxn ang="0">
                <a:pos x="365" y="1068"/>
              </a:cxn>
              <a:cxn ang="0">
                <a:pos x="359" y="1057"/>
              </a:cxn>
              <a:cxn ang="0">
                <a:pos x="341" y="985"/>
              </a:cxn>
              <a:cxn ang="0">
                <a:pos x="305" y="943"/>
              </a:cxn>
              <a:cxn ang="0">
                <a:pos x="287" y="925"/>
              </a:cxn>
              <a:cxn ang="0">
                <a:pos x="281" y="907"/>
              </a:cxn>
              <a:cxn ang="0">
                <a:pos x="233" y="889"/>
              </a:cxn>
              <a:cxn ang="0">
                <a:pos x="197" y="854"/>
              </a:cxn>
              <a:cxn ang="0">
                <a:pos x="132" y="824"/>
              </a:cxn>
              <a:cxn ang="0">
                <a:pos x="132" y="800"/>
              </a:cxn>
              <a:cxn ang="0">
                <a:pos x="138" y="770"/>
              </a:cxn>
              <a:cxn ang="0">
                <a:pos x="126" y="740"/>
              </a:cxn>
              <a:cxn ang="0">
                <a:pos x="132" y="722"/>
              </a:cxn>
              <a:cxn ang="0">
                <a:pos x="96" y="662"/>
              </a:cxn>
              <a:cxn ang="0">
                <a:pos x="72" y="615"/>
              </a:cxn>
              <a:cxn ang="0">
                <a:pos x="84" y="585"/>
              </a:cxn>
              <a:cxn ang="0">
                <a:pos x="84" y="549"/>
              </a:cxn>
              <a:cxn ang="0">
                <a:pos x="54" y="519"/>
              </a:cxn>
              <a:cxn ang="0">
                <a:pos x="54" y="471"/>
              </a:cxn>
              <a:cxn ang="0">
                <a:pos x="66" y="454"/>
              </a:cxn>
              <a:cxn ang="0">
                <a:pos x="72" y="477"/>
              </a:cxn>
              <a:cxn ang="0">
                <a:pos x="90" y="471"/>
              </a:cxn>
              <a:cxn ang="0">
                <a:pos x="84" y="430"/>
              </a:cxn>
              <a:cxn ang="0">
                <a:pos x="66" y="442"/>
              </a:cxn>
              <a:cxn ang="0">
                <a:pos x="42" y="424"/>
              </a:cxn>
              <a:cxn ang="0">
                <a:pos x="36" y="370"/>
              </a:cxn>
              <a:cxn ang="0">
                <a:pos x="6" y="310"/>
              </a:cxn>
              <a:cxn ang="0">
                <a:pos x="6" y="280"/>
              </a:cxn>
              <a:cxn ang="0">
                <a:pos x="24" y="245"/>
              </a:cxn>
              <a:cxn ang="0">
                <a:pos x="6" y="197"/>
              </a:cxn>
              <a:cxn ang="0">
                <a:pos x="0" y="173"/>
              </a:cxn>
              <a:cxn ang="0">
                <a:pos x="0" y="149"/>
              </a:cxn>
              <a:cxn ang="0">
                <a:pos x="36" y="89"/>
              </a:cxn>
              <a:cxn ang="0">
                <a:pos x="54" y="59"/>
              </a:cxn>
              <a:cxn ang="0">
                <a:pos x="54" y="6"/>
              </a:cxn>
              <a:cxn ang="0">
                <a:pos x="287" y="388"/>
              </a:cxn>
              <a:cxn ang="0">
                <a:pos x="622" y="901"/>
              </a:cxn>
              <a:cxn ang="0">
                <a:pos x="628" y="931"/>
              </a:cxn>
              <a:cxn ang="0">
                <a:pos x="640" y="949"/>
              </a:cxn>
              <a:cxn ang="0">
                <a:pos x="646" y="973"/>
              </a:cxn>
              <a:cxn ang="0">
                <a:pos x="622" y="979"/>
              </a:cxn>
              <a:cxn ang="0">
                <a:pos x="586" y="1045"/>
              </a:cxn>
              <a:cxn ang="0">
                <a:pos x="580" y="1057"/>
              </a:cxn>
              <a:cxn ang="0">
                <a:pos x="580" y="1080"/>
              </a:cxn>
              <a:cxn ang="0">
                <a:pos x="592" y="1098"/>
              </a:cxn>
              <a:cxn ang="0">
                <a:pos x="574" y="1110"/>
              </a:cxn>
            </a:cxnLst>
            <a:rect l="0" t="0" r="r" b="b"/>
            <a:pathLst>
              <a:path w="646" h="1110">
                <a:moveTo>
                  <a:pt x="562" y="1110"/>
                </a:moveTo>
                <a:lnTo>
                  <a:pt x="365" y="1092"/>
                </a:lnTo>
                <a:lnTo>
                  <a:pt x="365" y="1086"/>
                </a:lnTo>
                <a:lnTo>
                  <a:pt x="365" y="1074"/>
                </a:lnTo>
                <a:lnTo>
                  <a:pt x="365" y="1074"/>
                </a:lnTo>
                <a:lnTo>
                  <a:pt x="365" y="1068"/>
                </a:lnTo>
                <a:lnTo>
                  <a:pt x="365" y="1068"/>
                </a:lnTo>
                <a:lnTo>
                  <a:pt x="359" y="1068"/>
                </a:lnTo>
                <a:lnTo>
                  <a:pt x="359" y="1057"/>
                </a:lnTo>
                <a:lnTo>
                  <a:pt x="359" y="1057"/>
                </a:lnTo>
                <a:lnTo>
                  <a:pt x="359" y="1021"/>
                </a:lnTo>
                <a:lnTo>
                  <a:pt x="341" y="985"/>
                </a:lnTo>
                <a:lnTo>
                  <a:pt x="329" y="979"/>
                </a:lnTo>
                <a:lnTo>
                  <a:pt x="323" y="961"/>
                </a:lnTo>
                <a:lnTo>
                  <a:pt x="305" y="943"/>
                </a:lnTo>
                <a:lnTo>
                  <a:pt x="293" y="943"/>
                </a:lnTo>
                <a:lnTo>
                  <a:pt x="287" y="937"/>
                </a:lnTo>
                <a:lnTo>
                  <a:pt x="287" y="925"/>
                </a:lnTo>
                <a:lnTo>
                  <a:pt x="287" y="919"/>
                </a:lnTo>
                <a:lnTo>
                  <a:pt x="287" y="913"/>
                </a:lnTo>
                <a:lnTo>
                  <a:pt x="281" y="907"/>
                </a:lnTo>
                <a:lnTo>
                  <a:pt x="257" y="907"/>
                </a:lnTo>
                <a:lnTo>
                  <a:pt x="245" y="901"/>
                </a:lnTo>
                <a:lnTo>
                  <a:pt x="233" y="889"/>
                </a:lnTo>
                <a:lnTo>
                  <a:pt x="221" y="865"/>
                </a:lnTo>
                <a:lnTo>
                  <a:pt x="209" y="854"/>
                </a:lnTo>
                <a:lnTo>
                  <a:pt x="197" y="854"/>
                </a:lnTo>
                <a:lnTo>
                  <a:pt x="161" y="836"/>
                </a:lnTo>
                <a:lnTo>
                  <a:pt x="150" y="836"/>
                </a:lnTo>
                <a:lnTo>
                  <a:pt x="132" y="824"/>
                </a:lnTo>
                <a:lnTo>
                  <a:pt x="126" y="818"/>
                </a:lnTo>
                <a:lnTo>
                  <a:pt x="126" y="806"/>
                </a:lnTo>
                <a:lnTo>
                  <a:pt x="132" y="800"/>
                </a:lnTo>
                <a:lnTo>
                  <a:pt x="132" y="782"/>
                </a:lnTo>
                <a:lnTo>
                  <a:pt x="138" y="770"/>
                </a:lnTo>
                <a:lnTo>
                  <a:pt x="138" y="770"/>
                </a:lnTo>
                <a:lnTo>
                  <a:pt x="138" y="752"/>
                </a:lnTo>
                <a:lnTo>
                  <a:pt x="126" y="752"/>
                </a:lnTo>
                <a:lnTo>
                  <a:pt x="126" y="740"/>
                </a:lnTo>
                <a:lnTo>
                  <a:pt x="126" y="734"/>
                </a:lnTo>
                <a:lnTo>
                  <a:pt x="132" y="734"/>
                </a:lnTo>
                <a:lnTo>
                  <a:pt x="132" y="722"/>
                </a:lnTo>
                <a:lnTo>
                  <a:pt x="120" y="716"/>
                </a:lnTo>
                <a:lnTo>
                  <a:pt x="96" y="674"/>
                </a:lnTo>
                <a:lnTo>
                  <a:pt x="96" y="662"/>
                </a:lnTo>
                <a:lnTo>
                  <a:pt x="90" y="651"/>
                </a:lnTo>
                <a:lnTo>
                  <a:pt x="90" y="639"/>
                </a:lnTo>
                <a:lnTo>
                  <a:pt x="72" y="615"/>
                </a:lnTo>
                <a:lnTo>
                  <a:pt x="72" y="591"/>
                </a:lnTo>
                <a:lnTo>
                  <a:pt x="78" y="585"/>
                </a:lnTo>
                <a:lnTo>
                  <a:pt x="84" y="585"/>
                </a:lnTo>
                <a:lnTo>
                  <a:pt x="90" y="573"/>
                </a:lnTo>
                <a:lnTo>
                  <a:pt x="90" y="555"/>
                </a:lnTo>
                <a:lnTo>
                  <a:pt x="84" y="549"/>
                </a:lnTo>
                <a:lnTo>
                  <a:pt x="72" y="543"/>
                </a:lnTo>
                <a:lnTo>
                  <a:pt x="60" y="531"/>
                </a:lnTo>
                <a:lnTo>
                  <a:pt x="54" y="519"/>
                </a:lnTo>
                <a:lnTo>
                  <a:pt x="54" y="489"/>
                </a:lnTo>
                <a:lnTo>
                  <a:pt x="60" y="483"/>
                </a:lnTo>
                <a:lnTo>
                  <a:pt x="54" y="471"/>
                </a:lnTo>
                <a:lnTo>
                  <a:pt x="60" y="471"/>
                </a:lnTo>
                <a:lnTo>
                  <a:pt x="66" y="454"/>
                </a:lnTo>
                <a:lnTo>
                  <a:pt x="66" y="454"/>
                </a:lnTo>
                <a:lnTo>
                  <a:pt x="72" y="459"/>
                </a:lnTo>
                <a:lnTo>
                  <a:pt x="72" y="471"/>
                </a:lnTo>
                <a:lnTo>
                  <a:pt x="72" y="477"/>
                </a:lnTo>
                <a:lnTo>
                  <a:pt x="84" y="483"/>
                </a:lnTo>
                <a:lnTo>
                  <a:pt x="84" y="483"/>
                </a:lnTo>
                <a:lnTo>
                  <a:pt x="90" y="471"/>
                </a:lnTo>
                <a:lnTo>
                  <a:pt x="84" y="454"/>
                </a:lnTo>
                <a:lnTo>
                  <a:pt x="78" y="442"/>
                </a:lnTo>
                <a:lnTo>
                  <a:pt x="84" y="430"/>
                </a:lnTo>
                <a:lnTo>
                  <a:pt x="78" y="430"/>
                </a:lnTo>
                <a:lnTo>
                  <a:pt x="72" y="436"/>
                </a:lnTo>
                <a:lnTo>
                  <a:pt x="66" y="442"/>
                </a:lnTo>
                <a:lnTo>
                  <a:pt x="66" y="448"/>
                </a:lnTo>
                <a:lnTo>
                  <a:pt x="54" y="442"/>
                </a:lnTo>
                <a:lnTo>
                  <a:pt x="42" y="424"/>
                </a:lnTo>
                <a:lnTo>
                  <a:pt x="30" y="424"/>
                </a:lnTo>
                <a:lnTo>
                  <a:pt x="36" y="412"/>
                </a:lnTo>
                <a:lnTo>
                  <a:pt x="36" y="370"/>
                </a:lnTo>
                <a:lnTo>
                  <a:pt x="24" y="358"/>
                </a:lnTo>
                <a:lnTo>
                  <a:pt x="12" y="340"/>
                </a:lnTo>
                <a:lnTo>
                  <a:pt x="6" y="310"/>
                </a:lnTo>
                <a:lnTo>
                  <a:pt x="12" y="298"/>
                </a:lnTo>
                <a:lnTo>
                  <a:pt x="6" y="292"/>
                </a:lnTo>
                <a:lnTo>
                  <a:pt x="6" y="280"/>
                </a:lnTo>
                <a:lnTo>
                  <a:pt x="12" y="262"/>
                </a:lnTo>
                <a:lnTo>
                  <a:pt x="18" y="251"/>
                </a:lnTo>
                <a:lnTo>
                  <a:pt x="24" y="245"/>
                </a:lnTo>
                <a:lnTo>
                  <a:pt x="18" y="221"/>
                </a:lnTo>
                <a:lnTo>
                  <a:pt x="12" y="203"/>
                </a:lnTo>
                <a:lnTo>
                  <a:pt x="6" y="197"/>
                </a:lnTo>
                <a:lnTo>
                  <a:pt x="6" y="191"/>
                </a:lnTo>
                <a:lnTo>
                  <a:pt x="0" y="185"/>
                </a:lnTo>
                <a:lnTo>
                  <a:pt x="0" y="173"/>
                </a:lnTo>
                <a:lnTo>
                  <a:pt x="0" y="161"/>
                </a:lnTo>
                <a:lnTo>
                  <a:pt x="0" y="155"/>
                </a:lnTo>
                <a:lnTo>
                  <a:pt x="0" y="149"/>
                </a:lnTo>
                <a:lnTo>
                  <a:pt x="6" y="131"/>
                </a:lnTo>
                <a:lnTo>
                  <a:pt x="36" y="95"/>
                </a:lnTo>
                <a:lnTo>
                  <a:pt x="36" y="89"/>
                </a:lnTo>
                <a:lnTo>
                  <a:pt x="42" y="77"/>
                </a:lnTo>
                <a:lnTo>
                  <a:pt x="48" y="71"/>
                </a:lnTo>
                <a:lnTo>
                  <a:pt x="54" y="59"/>
                </a:lnTo>
                <a:lnTo>
                  <a:pt x="54" y="36"/>
                </a:lnTo>
                <a:lnTo>
                  <a:pt x="48" y="18"/>
                </a:lnTo>
                <a:lnTo>
                  <a:pt x="54" y="6"/>
                </a:lnTo>
                <a:lnTo>
                  <a:pt x="60" y="0"/>
                </a:lnTo>
                <a:lnTo>
                  <a:pt x="365" y="83"/>
                </a:lnTo>
                <a:lnTo>
                  <a:pt x="287" y="388"/>
                </a:lnTo>
                <a:lnTo>
                  <a:pt x="622" y="883"/>
                </a:lnTo>
                <a:lnTo>
                  <a:pt x="622" y="895"/>
                </a:lnTo>
                <a:lnTo>
                  <a:pt x="622" y="901"/>
                </a:lnTo>
                <a:lnTo>
                  <a:pt x="622" y="907"/>
                </a:lnTo>
                <a:lnTo>
                  <a:pt x="628" y="919"/>
                </a:lnTo>
                <a:lnTo>
                  <a:pt x="628" y="931"/>
                </a:lnTo>
                <a:lnTo>
                  <a:pt x="634" y="937"/>
                </a:lnTo>
                <a:lnTo>
                  <a:pt x="634" y="949"/>
                </a:lnTo>
                <a:lnTo>
                  <a:pt x="640" y="949"/>
                </a:lnTo>
                <a:lnTo>
                  <a:pt x="646" y="961"/>
                </a:lnTo>
                <a:lnTo>
                  <a:pt x="646" y="967"/>
                </a:lnTo>
                <a:lnTo>
                  <a:pt x="646" y="973"/>
                </a:lnTo>
                <a:lnTo>
                  <a:pt x="640" y="967"/>
                </a:lnTo>
                <a:lnTo>
                  <a:pt x="634" y="979"/>
                </a:lnTo>
                <a:lnTo>
                  <a:pt x="622" y="979"/>
                </a:lnTo>
                <a:lnTo>
                  <a:pt x="610" y="997"/>
                </a:lnTo>
                <a:lnTo>
                  <a:pt x="604" y="1021"/>
                </a:lnTo>
                <a:lnTo>
                  <a:pt x="586" y="1045"/>
                </a:lnTo>
                <a:lnTo>
                  <a:pt x="580" y="1045"/>
                </a:lnTo>
                <a:lnTo>
                  <a:pt x="580" y="1051"/>
                </a:lnTo>
                <a:lnTo>
                  <a:pt x="580" y="1057"/>
                </a:lnTo>
                <a:lnTo>
                  <a:pt x="580" y="1063"/>
                </a:lnTo>
                <a:lnTo>
                  <a:pt x="574" y="1074"/>
                </a:lnTo>
                <a:lnTo>
                  <a:pt x="580" y="1080"/>
                </a:lnTo>
                <a:lnTo>
                  <a:pt x="592" y="1092"/>
                </a:lnTo>
                <a:lnTo>
                  <a:pt x="592" y="1092"/>
                </a:lnTo>
                <a:lnTo>
                  <a:pt x="592" y="1098"/>
                </a:lnTo>
                <a:lnTo>
                  <a:pt x="586" y="1104"/>
                </a:lnTo>
                <a:lnTo>
                  <a:pt x="580" y="1110"/>
                </a:lnTo>
                <a:lnTo>
                  <a:pt x="574" y="1110"/>
                </a:lnTo>
                <a:lnTo>
                  <a:pt x="562" y="1110"/>
                </a:lnTo>
                <a:lnTo>
                  <a:pt x="562" y="1110"/>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lumMod val="50000"/>
                </a:prstClr>
              </a:solidFill>
              <a:effectLst/>
              <a:uLnTx/>
              <a:uFillTx/>
              <a:latin typeface="Franklin Gothic Book"/>
              <a:ea typeface="+mn-ea"/>
              <a:cs typeface="+mn-cs"/>
            </a:endParaRPr>
          </a:p>
        </p:txBody>
      </p:sp>
      <p:grpSp>
        <p:nvGrpSpPr>
          <p:cNvPr id="328" name="AK"/>
          <p:cNvGrpSpPr>
            <a:grpSpLocks/>
          </p:cNvGrpSpPr>
          <p:nvPr/>
        </p:nvGrpSpPr>
        <p:grpSpPr bwMode="auto">
          <a:xfrm rot="399811">
            <a:off x="1940845" y="5466456"/>
            <a:ext cx="2032482" cy="1398633"/>
            <a:chOff x="802" y="3387"/>
            <a:chExt cx="1366" cy="940"/>
          </a:xfrm>
          <a:solidFill>
            <a:schemeClr val="bg1"/>
          </a:solidFill>
        </p:grpSpPr>
        <p:sp>
          <p:nvSpPr>
            <p:cNvPr id="329" name="Freeform 31"/>
            <p:cNvSpPr>
              <a:spLocks/>
            </p:cNvSpPr>
            <p:nvPr/>
          </p:nvSpPr>
          <p:spPr bwMode="auto">
            <a:xfrm>
              <a:off x="1210" y="3387"/>
              <a:ext cx="958" cy="839"/>
            </a:xfrm>
            <a:custGeom>
              <a:avLst/>
              <a:gdLst/>
              <a:ahLst/>
              <a:cxnLst>
                <a:cxn ang="0">
                  <a:pos x="173" y="364"/>
                </a:cxn>
                <a:cxn ang="0">
                  <a:pos x="306" y="480"/>
                </a:cxn>
                <a:cxn ang="0">
                  <a:pos x="211" y="596"/>
                </a:cxn>
                <a:cxn ang="0">
                  <a:pos x="192" y="520"/>
                </a:cxn>
                <a:cxn ang="0">
                  <a:pos x="58" y="654"/>
                </a:cxn>
                <a:cxn ang="0">
                  <a:pos x="134" y="769"/>
                </a:cxn>
                <a:cxn ang="0">
                  <a:pos x="327" y="730"/>
                </a:cxn>
                <a:cxn ang="0">
                  <a:pos x="269" y="883"/>
                </a:cxn>
                <a:cxn ang="0">
                  <a:pos x="211" y="940"/>
                </a:cxn>
                <a:cxn ang="0">
                  <a:pos x="115" y="980"/>
                </a:cxn>
                <a:cxn ang="0">
                  <a:pos x="77" y="1171"/>
                </a:cxn>
                <a:cxn ang="0">
                  <a:pos x="134" y="1285"/>
                </a:cxn>
                <a:cxn ang="0">
                  <a:pos x="269" y="1343"/>
                </a:cxn>
                <a:cxn ang="0">
                  <a:pos x="269" y="1439"/>
                </a:cxn>
                <a:cxn ang="0">
                  <a:pos x="421" y="1478"/>
                </a:cxn>
                <a:cxn ang="0">
                  <a:pos x="498" y="1497"/>
                </a:cxn>
                <a:cxn ang="0">
                  <a:pos x="345" y="1689"/>
                </a:cxn>
                <a:cxn ang="0">
                  <a:pos x="230" y="1765"/>
                </a:cxn>
                <a:cxn ang="0">
                  <a:pos x="39" y="1861"/>
                </a:cxn>
                <a:cxn ang="0">
                  <a:pos x="39" y="1918"/>
                </a:cxn>
                <a:cxn ang="0">
                  <a:pos x="345" y="1785"/>
                </a:cxn>
                <a:cxn ang="0">
                  <a:pos x="748" y="1439"/>
                </a:cxn>
                <a:cxn ang="0">
                  <a:pos x="710" y="1400"/>
                </a:cxn>
                <a:cxn ang="0">
                  <a:pos x="921" y="1133"/>
                </a:cxn>
                <a:cxn ang="0">
                  <a:pos x="863" y="1209"/>
                </a:cxn>
                <a:cxn ang="0">
                  <a:pos x="882" y="1305"/>
                </a:cxn>
                <a:cxn ang="0">
                  <a:pos x="863" y="1363"/>
                </a:cxn>
                <a:cxn ang="0">
                  <a:pos x="1035" y="1266"/>
                </a:cxn>
                <a:cxn ang="0">
                  <a:pos x="1035" y="1171"/>
                </a:cxn>
                <a:cxn ang="0">
                  <a:pos x="1285" y="1229"/>
                </a:cxn>
                <a:cxn ang="0">
                  <a:pos x="1457" y="1209"/>
                </a:cxn>
                <a:cxn ang="0">
                  <a:pos x="1745" y="1305"/>
                </a:cxn>
                <a:cxn ang="0">
                  <a:pos x="1841" y="1419"/>
                </a:cxn>
                <a:cxn ang="0">
                  <a:pos x="1995" y="1535"/>
                </a:cxn>
                <a:cxn ang="0">
                  <a:pos x="2262" y="1555"/>
                </a:cxn>
                <a:cxn ang="0">
                  <a:pos x="2225" y="1400"/>
                </a:cxn>
                <a:cxn ang="0">
                  <a:pos x="2110" y="1381"/>
                </a:cxn>
                <a:cxn ang="0">
                  <a:pos x="1955" y="1266"/>
                </a:cxn>
                <a:cxn ang="0">
                  <a:pos x="1765" y="1133"/>
                </a:cxn>
                <a:cxn ang="0">
                  <a:pos x="1687" y="1229"/>
                </a:cxn>
                <a:cxn ang="0">
                  <a:pos x="1553" y="1114"/>
                </a:cxn>
                <a:cxn ang="0">
                  <a:pos x="1400" y="959"/>
                </a:cxn>
                <a:cxn ang="0">
                  <a:pos x="1226" y="250"/>
                </a:cxn>
                <a:cxn ang="0">
                  <a:pos x="1074" y="59"/>
                </a:cxn>
                <a:cxn ang="0">
                  <a:pos x="824" y="59"/>
                </a:cxn>
                <a:cxn ang="0">
                  <a:pos x="710" y="59"/>
                </a:cxn>
                <a:cxn ang="0">
                  <a:pos x="536" y="0"/>
                </a:cxn>
                <a:cxn ang="0">
                  <a:pos x="421" y="41"/>
                </a:cxn>
                <a:cxn ang="0">
                  <a:pos x="288" y="155"/>
                </a:cxn>
                <a:cxn ang="0">
                  <a:pos x="230" y="250"/>
                </a:cxn>
                <a:cxn ang="0">
                  <a:pos x="115" y="309"/>
                </a:cxn>
              </a:cxnLst>
              <a:rect l="0" t="0" r="r" b="b"/>
              <a:pathLst>
                <a:path w="2262" h="1918">
                  <a:moveTo>
                    <a:pt x="115" y="309"/>
                  </a:moveTo>
                  <a:lnTo>
                    <a:pt x="173" y="364"/>
                  </a:lnTo>
                  <a:lnTo>
                    <a:pt x="230" y="461"/>
                  </a:lnTo>
                  <a:lnTo>
                    <a:pt x="306" y="480"/>
                  </a:lnTo>
                  <a:lnTo>
                    <a:pt x="306" y="596"/>
                  </a:lnTo>
                  <a:lnTo>
                    <a:pt x="211" y="596"/>
                  </a:lnTo>
                  <a:lnTo>
                    <a:pt x="211" y="520"/>
                  </a:lnTo>
                  <a:lnTo>
                    <a:pt x="192" y="520"/>
                  </a:lnTo>
                  <a:lnTo>
                    <a:pt x="0" y="596"/>
                  </a:lnTo>
                  <a:lnTo>
                    <a:pt x="58" y="654"/>
                  </a:lnTo>
                  <a:lnTo>
                    <a:pt x="58" y="730"/>
                  </a:lnTo>
                  <a:lnTo>
                    <a:pt x="134" y="769"/>
                  </a:lnTo>
                  <a:lnTo>
                    <a:pt x="250" y="788"/>
                  </a:lnTo>
                  <a:lnTo>
                    <a:pt x="327" y="730"/>
                  </a:lnTo>
                  <a:lnTo>
                    <a:pt x="345" y="864"/>
                  </a:lnTo>
                  <a:lnTo>
                    <a:pt x="269" y="883"/>
                  </a:lnTo>
                  <a:lnTo>
                    <a:pt x="250" y="921"/>
                  </a:lnTo>
                  <a:lnTo>
                    <a:pt x="211" y="940"/>
                  </a:lnTo>
                  <a:lnTo>
                    <a:pt x="154" y="903"/>
                  </a:lnTo>
                  <a:lnTo>
                    <a:pt x="115" y="980"/>
                  </a:lnTo>
                  <a:lnTo>
                    <a:pt x="19" y="1075"/>
                  </a:lnTo>
                  <a:lnTo>
                    <a:pt x="77" y="1171"/>
                  </a:lnTo>
                  <a:lnTo>
                    <a:pt x="58" y="1209"/>
                  </a:lnTo>
                  <a:lnTo>
                    <a:pt x="134" y="1285"/>
                  </a:lnTo>
                  <a:lnTo>
                    <a:pt x="230" y="1285"/>
                  </a:lnTo>
                  <a:lnTo>
                    <a:pt x="269" y="1343"/>
                  </a:lnTo>
                  <a:lnTo>
                    <a:pt x="250" y="1381"/>
                  </a:lnTo>
                  <a:lnTo>
                    <a:pt x="269" y="1439"/>
                  </a:lnTo>
                  <a:lnTo>
                    <a:pt x="345" y="1400"/>
                  </a:lnTo>
                  <a:lnTo>
                    <a:pt x="421" y="1478"/>
                  </a:lnTo>
                  <a:lnTo>
                    <a:pt x="536" y="1419"/>
                  </a:lnTo>
                  <a:lnTo>
                    <a:pt x="498" y="1497"/>
                  </a:lnTo>
                  <a:lnTo>
                    <a:pt x="498" y="1574"/>
                  </a:lnTo>
                  <a:lnTo>
                    <a:pt x="345" y="1689"/>
                  </a:lnTo>
                  <a:lnTo>
                    <a:pt x="288" y="1765"/>
                  </a:lnTo>
                  <a:lnTo>
                    <a:pt x="230" y="1765"/>
                  </a:lnTo>
                  <a:lnTo>
                    <a:pt x="134" y="1841"/>
                  </a:lnTo>
                  <a:lnTo>
                    <a:pt x="39" y="1861"/>
                  </a:lnTo>
                  <a:lnTo>
                    <a:pt x="0" y="1900"/>
                  </a:lnTo>
                  <a:lnTo>
                    <a:pt x="39" y="1918"/>
                  </a:lnTo>
                  <a:lnTo>
                    <a:pt x="230" y="1841"/>
                  </a:lnTo>
                  <a:lnTo>
                    <a:pt x="345" y="1785"/>
                  </a:lnTo>
                  <a:lnTo>
                    <a:pt x="574" y="1631"/>
                  </a:lnTo>
                  <a:lnTo>
                    <a:pt x="748" y="1439"/>
                  </a:lnTo>
                  <a:lnTo>
                    <a:pt x="767" y="1400"/>
                  </a:lnTo>
                  <a:lnTo>
                    <a:pt x="710" y="1400"/>
                  </a:lnTo>
                  <a:lnTo>
                    <a:pt x="882" y="1151"/>
                  </a:lnTo>
                  <a:lnTo>
                    <a:pt x="921" y="1133"/>
                  </a:lnTo>
                  <a:lnTo>
                    <a:pt x="921" y="1171"/>
                  </a:lnTo>
                  <a:lnTo>
                    <a:pt x="863" y="1209"/>
                  </a:lnTo>
                  <a:lnTo>
                    <a:pt x="845" y="1324"/>
                  </a:lnTo>
                  <a:lnTo>
                    <a:pt x="882" y="1305"/>
                  </a:lnTo>
                  <a:lnTo>
                    <a:pt x="845" y="1343"/>
                  </a:lnTo>
                  <a:lnTo>
                    <a:pt x="863" y="1363"/>
                  </a:lnTo>
                  <a:lnTo>
                    <a:pt x="979" y="1285"/>
                  </a:lnTo>
                  <a:lnTo>
                    <a:pt x="1035" y="1266"/>
                  </a:lnTo>
                  <a:lnTo>
                    <a:pt x="1055" y="1209"/>
                  </a:lnTo>
                  <a:lnTo>
                    <a:pt x="1035" y="1171"/>
                  </a:lnTo>
                  <a:lnTo>
                    <a:pt x="1150" y="1151"/>
                  </a:lnTo>
                  <a:lnTo>
                    <a:pt x="1285" y="1229"/>
                  </a:lnTo>
                  <a:lnTo>
                    <a:pt x="1400" y="1190"/>
                  </a:lnTo>
                  <a:lnTo>
                    <a:pt x="1457" y="1209"/>
                  </a:lnTo>
                  <a:lnTo>
                    <a:pt x="1534" y="1209"/>
                  </a:lnTo>
                  <a:lnTo>
                    <a:pt x="1745" y="1305"/>
                  </a:lnTo>
                  <a:lnTo>
                    <a:pt x="1784" y="1343"/>
                  </a:lnTo>
                  <a:lnTo>
                    <a:pt x="1841" y="1419"/>
                  </a:lnTo>
                  <a:lnTo>
                    <a:pt x="1955" y="1497"/>
                  </a:lnTo>
                  <a:lnTo>
                    <a:pt x="1995" y="1535"/>
                  </a:lnTo>
                  <a:lnTo>
                    <a:pt x="2129" y="1611"/>
                  </a:lnTo>
                  <a:lnTo>
                    <a:pt x="2262" y="1555"/>
                  </a:lnTo>
                  <a:lnTo>
                    <a:pt x="2262" y="1478"/>
                  </a:lnTo>
                  <a:lnTo>
                    <a:pt x="2225" y="1400"/>
                  </a:lnTo>
                  <a:lnTo>
                    <a:pt x="2167" y="1381"/>
                  </a:lnTo>
                  <a:lnTo>
                    <a:pt x="2110" y="1381"/>
                  </a:lnTo>
                  <a:lnTo>
                    <a:pt x="2033" y="1324"/>
                  </a:lnTo>
                  <a:lnTo>
                    <a:pt x="1955" y="1266"/>
                  </a:lnTo>
                  <a:lnTo>
                    <a:pt x="1802" y="1114"/>
                  </a:lnTo>
                  <a:lnTo>
                    <a:pt x="1765" y="1133"/>
                  </a:lnTo>
                  <a:lnTo>
                    <a:pt x="1726" y="1190"/>
                  </a:lnTo>
                  <a:lnTo>
                    <a:pt x="1687" y="1229"/>
                  </a:lnTo>
                  <a:lnTo>
                    <a:pt x="1553" y="1151"/>
                  </a:lnTo>
                  <a:lnTo>
                    <a:pt x="1553" y="1114"/>
                  </a:lnTo>
                  <a:lnTo>
                    <a:pt x="1439" y="1151"/>
                  </a:lnTo>
                  <a:lnTo>
                    <a:pt x="1400" y="959"/>
                  </a:lnTo>
                  <a:lnTo>
                    <a:pt x="1305" y="538"/>
                  </a:lnTo>
                  <a:lnTo>
                    <a:pt x="1226" y="250"/>
                  </a:lnTo>
                  <a:lnTo>
                    <a:pt x="1189" y="117"/>
                  </a:lnTo>
                  <a:lnTo>
                    <a:pt x="1074" y="59"/>
                  </a:lnTo>
                  <a:lnTo>
                    <a:pt x="1015" y="97"/>
                  </a:lnTo>
                  <a:lnTo>
                    <a:pt x="824" y="59"/>
                  </a:lnTo>
                  <a:lnTo>
                    <a:pt x="767" y="79"/>
                  </a:lnTo>
                  <a:lnTo>
                    <a:pt x="710" y="59"/>
                  </a:lnTo>
                  <a:lnTo>
                    <a:pt x="710" y="41"/>
                  </a:lnTo>
                  <a:lnTo>
                    <a:pt x="536" y="0"/>
                  </a:lnTo>
                  <a:lnTo>
                    <a:pt x="519" y="41"/>
                  </a:lnTo>
                  <a:lnTo>
                    <a:pt x="421" y="41"/>
                  </a:lnTo>
                  <a:lnTo>
                    <a:pt x="345" y="97"/>
                  </a:lnTo>
                  <a:lnTo>
                    <a:pt x="288" y="155"/>
                  </a:lnTo>
                  <a:lnTo>
                    <a:pt x="269" y="212"/>
                  </a:lnTo>
                  <a:lnTo>
                    <a:pt x="230" y="250"/>
                  </a:lnTo>
                  <a:lnTo>
                    <a:pt x="154" y="250"/>
                  </a:lnTo>
                  <a:lnTo>
                    <a:pt x="115" y="309"/>
                  </a:lnTo>
                </a:path>
              </a:pathLst>
            </a:custGeom>
            <a:grpFill/>
            <a:ln w="28575">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grpSp>
          <p:nvGrpSpPr>
            <p:cNvPr id="330" name="Group 32"/>
            <p:cNvGrpSpPr>
              <a:grpSpLocks/>
            </p:cNvGrpSpPr>
            <p:nvPr/>
          </p:nvGrpSpPr>
          <p:grpSpPr bwMode="auto">
            <a:xfrm>
              <a:off x="802" y="4222"/>
              <a:ext cx="394" cy="105"/>
              <a:chOff x="802" y="4222"/>
              <a:chExt cx="394" cy="105"/>
            </a:xfrm>
            <a:grpFill/>
          </p:grpSpPr>
          <p:sp>
            <p:nvSpPr>
              <p:cNvPr id="331" name="Freeform 33"/>
              <p:cNvSpPr>
                <a:spLocks/>
              </p:cNvSpPr>
              <p:nvPr/>
            </p:nvSpPr>
            <p:spPr bwMode="auto">
              <a:xfrm>
                <a:off x="1174" y="4222"/>
                <a:ext cx="22" cy="12"/>
              </a:xfrm>
              <a:custGeom>
                <a:avLst/>
                <a:gdLst/>
                <a:ahLst/>
                <a:cxnLst>
                  <a:cxn ang="0">
                    <a:pos x="27" y="17"/>
                  </a:cxn>
                  <a:cxn ang="0">
                    <a:pos x="27" y="17"/>
                  </a:cxn>
                  <a:cxn ang="0">
                    <a:pos x="28" y="15"/>
                  </a:cxn>
                  <a:cxn ang="0">
                    <a:pos x="28" y="12"/>
                  </a:cxn>
                  <a:cxn ang="0">
                    <a:pos x="28" y="9"/>
                  </a:cxn>
                  <a:cxn ang="0">
                    <a:pos x="28" y="8"/>
                  </a:cxn>
                  <a:cxn ang="0">
                    <a:pos x="28" y="8"/>
                  </a:cxn>
                  <a:cxn ang="0">
                    <a:pos x="20" y="5"/>
                  </a:cxn>
                  <a:cxn ang="0">
                    <a:pos x="12" y="2"/>
                  </a:cxn>
                  <a:cxn ang="0">
                    <a:pos x="4" y="2"/>
                  </a:cxn>
                  <a:cxn ang="0">
                    <a:pos x="0" y="7"/>
                  </a:cxn>
                  <a:cxn ang="0">
                    <a:pos x="0" y="7"/>
                  </a:cxn>
                  <a:cxn ang="0">
                    <a:pos x="0" y="12"/>
                  </a:cxn>
                  <a:cxn ang="0">
                    <a:pos x="3" y="16"/>
                  </a:cxn>
                  <a:cxn ang="0">
                    <a:pos x="6" y="21"/>
                  </a:cxn>
                  <a:cxn ang="0">
                    <a:pos x="11" y="24"/>
                  </a:cxn>
                  <a:cxn ang="0">
                    <a:pos x="16" y="26"/>
                  </a:cxn>
                  <a:cxn ang="0">
                    <a:pos x="22" y="29"/>
                  </a:cxn>
                  <a:cxn ang="0">
                    <a:pos x="29" y="29"/>
                  </a:cxn>
                  <a:cxn ang="0">
                    <a:pos x="35" y="28"/>
                  </a:cxn>
                  <a:cxn ang="0">
                    <a:pos x="35" y="28"/>
                  </a:cxn>
                  <a:cxn ang="0">
                    <a:pos x="42" y="24"/>
                  </a:cxn>
                  <a:cxn ang="0">
                    <a:pos x="49" y="17"/>
                  </a:cxn>
                  <a:cxn ang="0">
                    <a:pos x="52" y="9"/>
                  </a:cxn>
                  <a:cxn ang="0">
                    <a:pos x="51" y="2"/>
                  </a:cxn>
                  <a:cxn ang="0">
                    <a:pos x="51" y="2"/>
                  </a:cxn>
                  <a:cxn ang="0">
                    <a:pos x="46" y="0"/>
                  </a:cxn>
                  <a:cxn ang="0">
                    <a:pos x="41" y="5"/>
                  </a:cxn>
                  <a:cxn ang="0">
                    <a:pos x="36" y="12"/>
                  </a:cxn>
                  <a:cxn ang="0">
                    <a:pos x="29" y="17"/>
                  </a:cxn>
                  <a:cxn ang="0">
                    <a:pos x="29" y="17"/>
                  </a:cxn>
                  <a:cxn ang="0">
                    <a:pos x="28" y="20"/>
                  </a:cxn>
                  <a:cxn ang="0">
                    <a:pos x="28" y="22"/>
                  </a:cxn>
                  <a:cxn ang="0">
                    <a:pos x="28" y="25"/>
                  </a:cxn>
                  <a:cxn ang="0">
                    <a:pos x="29" y="29"/>
                  </a:cxn>
                </a:cxnLst>
                <a:rect l="0" t="0" r="r" b="b"/>
                <a:pathLst>
                  <a:path w="52" h="29">
                    <a:moveTo>
                      <a:pt x="27" y="17"/>
                    </a:moveTo>
                    <a:lnTo>
                      <a:pt x="27" y="17"/>
                    </a:lnTo>
                    <a:lnTo>
                      <a:pt x="28" y="15"/>
                    </a:lnTo>
                    <a:lnTo>
                      <a:pt x="28" y="12"/>
                    </a:lnTo>
                    <a:lnTo>
                      <a:pt x="28" y="9"/>
                    </a:lnTo>
                    <a:lnTo>
                      <a:pt x="28" y="8"/>
                    </a:lnTo>
                    <a:lnTo>
                      <a:pt x="28" y="8"/>
                    </a:lnTo>
                    <a:lnTo>
                      <a:pt x="20" y="5"/>
                    </a:lnTo>
                    <a:lnTo>
                      <a:pt x="12" y="2"/>
                    </a:lnTo>
                    <a:lnTo>
                      <a:pt x="4" y="2"/>
                    </a:lnTo>
                    <a:lnTo>
                      <a:pt x="0" y="7"/>
                    </a:lnTo>
                    <a:lnTo>
                      <a:pt x="0" y="7"/>
                    </a:lnTo>
                    <a:lnTo>
                      <a:pt x="0" y="12"/>
                    </a:lnTo>
                    <a:lnTo>
                      <a:pt x="3" y="16"/>
                    </a:lnTo>
                    <a:lnTo>
                      <a:pt x="6" y="21"/>
                    </a:lnTo>
                    <a:lnTo>
                      <a:pt x="11" y="24"/>
                    </a:lnTo>
                    <a:lnTo>
                      <a:pt x="16" y="26"/>
                    </a:lnTo>
                    <a:lnTo>
                      <a:pt x="22" y="29"/>
                    </a:lnTo>
                    <a:lnTo>
                      <a:pt x="29" y="29"/>
                    </a:lnTo>
                    <a:lnTo>
                      <a:pt x="35" y="28"/>
                    </a:lnTo>
                    <a:lnTo>
                      <a:pt x="35" y="28"/>
                    </a:lnTo>
                    <a:lnTo>
                      <a:pt x="42" y="24"/>
                    </a:lnTo>
                    <a:lnTo>
                      <a:pt x="49" y="17"/>
                    </a:lnTo>
                    <a:lnTo>
                      <a:pt x="52" y="9"/>
                    </a:lnTo>
                    <a:lnTo>
                      <a:pt x="51" y="2"/>
                    </a:lnTo>
                    <a:lnTo>
                      <a:pt x="51" y="2"/>
                    </a:lnTo>
                    <a:lnTo>
                      <a:pt x="46" y="0"/>
                    </a:lnTo>
                    <a:lnTo>
                      <a:pt x="41" y="5"/>
                    </a:lnTo>
                    <a:lnTo>
                      <a:pt x="36" y="12"/>
                    </a:lnTo>
                    <a:lnTo>
                      <a:pt x="29" y="17"/>
                    </a:lnTo>
                    <a:lnTo>
                      <a:pt x="29" y="17"/>
                    </a:lnTo>
                    <a:lnTo>
                      <a:pt x="28" y="20"/>
                    </a:lnTo>
                    <a:lnTo>
                      <a:pt x="28" y="22"/>
                    </a:lnTo>
                    <a:lnTo>
                      <a:pt x="28" y="25"/>
                    </a:lnTo>
                    <a:lnTo>
                      <a:pt x="29" y="29"/>
                    </a:lnTo>
                  </a:path>
                </a:pathLst>
              </a:custGeom>
              <a:grpFill/>
              <a:ln w="28575">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32" name="Freeform 34"/>
              <p:cNvSpPr>
                <a:spLocks/>
              </p:cNvSpPr>
              <p:nvPr/>
            </p:nvSpPr>
            <p:spPr bwMode="auto">
              <a:xfrm>
                <a:off x="1127" y="4232"/>
                <a:ext cx="45" cy="31"/>
              </a:xfrm>
              <a:custGeom>
                <a:avLst/>
                <a:gdLst/>
                <a:ahLst/>
                <a:cxnLst>
                  <a:cxn ang="0">
                    <a:pos x="93" y="2"/>
                  </a:cxn>
                  <a:cxn ang="0">
                    <a:pos x="77" y="2"/>
                  </a:cxn>
                  <a:cxn ang="0">
                    <a:pos x="62" y="1"/>
                  </a:cxn>
                  <a:cxn ang="0">
                    <a:pos x="47" y="3"/>
                  </a:cxn>
                  <a:cxn ang="0">
                    <a:pos x="35" y="12"/>
                  </a:cxn>
                  <a:cxn ang="0">
                    <a:pos x="34" y="23"/>
                  </a:cxn>
                  <a:cxn ang="0">
                    <a:pos x="30" y="28"/>
                  </a:cxn>
                  <a:cxn ang="0">
                    <a:pos x="17" y="32"/>
                  </a:cxn>
                  <a:cxn ang="0">
                    <a:pos x="11" y="40"/>
                  </a:cxn>
                  <a:cxn ang="0">
                    <a:pos x="10" y="48"/>
                  </a:cxn>
                  <a:cxn ang="0">
                    <a:pos x="8" y="56"/>
                  </a:cxn>
                  <a:cxn ang="0">
                    <a:pos x="1" y="61"/>
                  </a:cxn>
                  <a:cxn ang="0">
                    <a:pos x="1" y="67"/>
                  </a:cxn>
                  <a:cxn ang="0">
                    <a:pos x="1" y="68"/>
                  </a:cxn>
                  <a:cxn ang="0">
                    <a:pos x="2" y="68"/>
                  </a:cxn>
                  <a:cxn ang="0">
                    <a:pos x="5" y="68"/>
                  </a:cxn>
                  <a:cxn ang="0">
                    <a:pos x="5" y="68"/>
                  </a:cxn>
                  <a:cxn ang="0">
                    <a:pos x="4" y="69"/>
                  </a:cxn>
                  <a:cxn ang="0">
                    <a:pos x="8" y="70"/>
                  </a:cxn>
                  <a:cxn ang="0">
                    <a:pos x="17" y="69"/>
                  </a:cxn>
                  <a:cxn ang="0">
                    <a:pos x="25" y="63"/>
                  </a:cxn>
                  <a:cxn ang="0">
                    <a:pos x="35" y="56"/>
                  </a:cxn>
                  <a:cxn ang="0">
                    <a:pos x="46" y="51"/>
                  </a:cxn>
                  <a:cxn ang="0">
                    <a:pos x="56" y="45"/>
                  </a:cxn>
                  <a:cxn ang="0">
                    <a:pos x="66" y="38"/>
                  </a:cxn>
                  <a:cxn ang="0">
                    <a:pos x="77" y="29"/>
                  </a:cxn>
                  <a:cxn ang="0">
                    <a:pos x="86" y="23"/>
                  </a:cxn>
                  <a:cxn ang="0">
                    <a:pos x="94" y="20"/>
                  </a:cxn>
                  <a:cxn ang="0">
                    <a:pos x="102" y="15"/>
                  </a:cxn>
                  <a:cxn ang="0">
                    <a:pos x="107" y="9"/>
                  </a:cxn>
                  <a:cxn ang="0">
                    <a:pos x="104" y="3"/>
                  </a:cxn>
                  <a:cxn ang="0">
                    <a:pos x="101" y="0"/>
                  </a:cxn>
                  <a:cxn ang="0">
                    <a:pos x="99" y="0"/>
                  </a:cxn>
                  <a:cxn ang="0">
                    <a:pos x="99" y="1"/>
                  </a:cxn>
                </a:cxnLst>
                <a:rect l="0" t="0" r="r" b="b"/>
                <a:pathLst>
                  <a:path w="107" h="70">
                    <a:moveTo>
                      <a:pt x="100" y="1"/>
                    </a:moveTo>
                    <a:lnTo>
                      <a:pt x="93" y="2"/>
                    </a:lnTo>
                    <a:lnTo>
                      <a:pt x="85" y="2"/>
                    </a:lnTo>
                    <a:lnTo>
                      <a:pt x="77" y="2"/>
                    </a:lnTo>
                    <a:lnTo>
                      <a:pt x="70" y="1"/>
                    </a:lnTo>
                    <a:lnTo>
                      <a:pt x="62" y="1"/>
                    </a:lnTo>
                    <a:lnTo>
                      <a:pt x="54" y="2"/>
                    </a:lnTo>
                    <a:lnTo>
                      <a:pt x="47" y="3"/>
                    </a:lnTo>
                    <a:lnTo>
                      <a:pt x="40" y="7"/>
                    </a:lnTo>
                    <a:lnTo>
                      <a:pt x="35" y="12"/>
                    </a:lnTo>
                    <a:lnTo>
                      <a:pt x="33" y="17"/>
                    </a:lnTo>
                    <a:lnTo>
                      <a:pt x="34" y="23"/>
                    </a:lnTo>
                    <a:lnTo>
                      <a:pt x="37" y="29"/>
                    </a:lnTo>
                    <a:lnTo>
                      <a:pt x="30" y="28"/>
                    </a:lnTo>
                    <a:lnTo>
                      <a:pt x="23" y="29"/>
                    </a:lnTo>
                    <a:lnTo>
                      <a:pt x="17" y="32"/>
                    </a:lnTo>
                    <a:lnTo>
                      <a:pt x="12" y="37"/>
                    </a:lnTo>
                    <a:lnTo>
                      <a:pt x="11" y="40"/>
                    </a:lnTo>
                    <a:lnTo>
                      <a:pt x="10" y="45"/>
                    </a:lnTo>
                    <a:lnTo>
                      <a:pt x="10" y="48"/>
                    </a:lnTo>
                    <a:lnTo>
                      <a:pt x="10" y="53"/>
                    </a:lnTo>
                    <a:lnTo>
                      <a:pt x="8" y="56"/>
                    </a:lnTo>
                    <a:lnTo>
                      <a:pt x="4" y="59"/>
                    </a:lnTo>
                    <a:lnTo>
                      <a:pt x="1" y="61"/>
                    </a:lnTo>
                    <a:lnTo>
                      <a:pt x="0" y="67"/>
                    </a:lnTo>
                    <a:lnTo>
                      <a:pt x="1" y="67"/>
                    </a:lnTo>
                    <a:lnTo>
                      <a:pt x="1" y="67"/>
                    </a:lnTo>
                    <a:lnTo>
                      <a:pt x="1" y="68"/>
                    </a:lnTo>
                    <a:lnTo>
                      <a:pt x="1" y="68"/>
                    </a:lnTo>
                    <a:lnTo>
                      <a:pt x="2" y="68"/>
                    </a:lnTo>
                    <a:lnTo>
                      <a:pt x="4" y="68"/>
                    </a:lnTo>
                    <a:lnTo>
                      <a:pt x="5" y="68"/>
                    </a:lnTo>
                    <a:lnTo>
                      <a:pt x="5" y="68"/>
                    </a:lnTo>
                    <a:lnTo>
                      <a:pt x="5" y="68"/>
                    </a:lnTo>
                    <a:lnTo>
                      <a:pt x="4" y="69"/>
                    </a:lnTo>
                    <a:lnTo>
                      <a:pt x="4" y="69"/>
                    </a:lnTo>
                    <a:lnTo>
                      <a:pt x="3" y="70"/>
                    </a:lnTo>
                    <a:lnTo>
                      <a:pt x="8" y="70"/>
                    </a:lnTo>
                    <a:lnTo>
                      <a:pt x="12" y="70"/>
                    </a:lnTo>
                    <a:lnTo>
                      <a:pt x="17" y="69"/>
                    </a:lnTo>
                    <a:lnTo>
                      <a:pt x="20" y="67"/>
                    </a:lnTo>
                    <a:lnTo>
                      <a:pt x="25" y="63"/>
                    </a:lnTo>
                    <a:lnTo>
                      <a:pt x="31" y="59"/>
                    </a:lnTo>
                    <a:lnTo>
                      <a:pt x="35" y="56"/>
                    </a:lnTo>
                    <a:lnTo>
                      <a:pt x="41" y="53"/>
                    </a:lnTo>
                    <a:lnTo>
                      <a:pt x="46" y="51"/>
                    </a:lnTo>
                    <a:lnTo>
                      <a:pt x="50" y="47"/>
                    </a:lnTo>
                    <a:lnTo>
                      <a:pt x="56" y="45"/>
                    </a:lnTo>
                    <a:lnTo>
                      <a:pt x="61" y="41"/>
                    </a:lnTo>
                    <a:lnTo>
                      <a:pt x="66" y="38"/>
                    </a:lnTo>
                    <a:lnTo>
                      <a:pt x="71" y="33"/>
                    </a:lnTo>
                    <a:lnTo>
                      <a:pt x="77" y="29"/>
                    </a:lnTo>
                    <a:lnTo>
                      <a:pt x="81" y="25"/>
                    </a:lnTo>
                    <a:lnTo>
                      <a:pt x="86" y="23"/>
                    </a:lnTo>
                    <a:lnTo>
                      <a:pt x="91" y="21"/>
                    </a:lnTo>
                    <a:lnTo>
                      <a:pt x="94" y="20"/>
                    </a:lnTo>
                    <a:lnTo>
                      <a:pt x="99" y="17"/>
                    </a:lnTo>
                    <a:lnTo>
                      <a:pt x="102" y="15"/>
                    </a:lnTo>
                    <a:lnTo>
                      <a:pt x="106" y="13"/>
                    </a:lnTo>
                    <a:lnTo>
                      <a:pt x="107" y="9"/>
                    </a:lnTo>
                    <a:lnTo>
                      <a:pt x="106" y="5"/>
                    </a:lnTo>
                    <a:lnTo>
                      <a:pt x="104" y="3"/>
                    </a:lnTo>
                    <a:lnTo>
                      <a:pt x="103" y="2"/>
                    </a:lnTo>
                    <a:lnTo>
                      <a:pt x="101" y="0"/>
                    </a:lnTo>
                    <a:lnTo>
                      <a:pt x="98" y="0"/>
                    </a:lnTo>
                    <a:lnTo>
                      <a:pt x="99" y="0"/>
                    </a:lnTo>
                    <a:lnTo>
                      <a:pt x="99" y="0"/>
                    </a:lnTo>
                    <a:lnTo>
                      <a:pt x="99" y="1"/>
                    </a:lnTo>
                    <a:lnTo>
                      <a:pt x="100" y="1"/>
                    </a:lnTo>
                    <a:close/>
                  </a:path>
                </a:pathLst>
              </a:custGeom>
              <a:grpFill/>
              <a:ln w="2857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33" name="Freeform 35"/>
              <p:cNvSpPr>
                <a:spLocks/>
              </p:cNvSpPr>
              <p:nvPr/>
            </p:nvSpPr>
            <p:spPr bwMode="auto">
              <a:xfrm>
                <a:off x="1127" y="4232"/>
                <a:ext cx="45" cy="31"/>
              </a:xfrm>
              <a:custGeom>
                <a:avLst/>
                <a:gdLst/>
                <a:ahLst/>
                <a:cxnLst>
                  <a:cxn ang="0">
                    <a:pos x="100" y="1"/>
                  </a:cxn>
                  <a:cxn ang="0">
                    <a:pos x="85" y="2"/>
                  </a:cxn>
                  <a:cxn ang="0">
                    <a:pos x="70" y="1"/>
                  </a:cxn>
                  <a:cxn ang="0">
                    <a:pos x="54" y="2"/>
                  </a:cxn>
                  <a:cxn ang="0">
                    <a:pos x="40" y="7"/>
                  </a:cxn>
                  <a:cxn ang="0">
                    <a:pos x="35" y="12"/>
                  </a:cxn>
                  <a:cxn ang="0">
                    <a:pos x="34" y="23"/>
                  </a:cxn>
                  <a:cxn ang="0">
                    <a:pos x="37" y="29"/>
                  </a:cxn>
                  <a:cxn ang="0">
                    <a:pos x="23" y="29"/>
                  </a:cxn>
                  <a:cxn ang="0">
                    <a:pos x="12" y="37"/>
                  </a:cxn>
                  <a:cxn ang="0">
                    <a:pos x="11" y="40"/>
                  </a:cxn>
                  <a:cxn ang="0">
                    <a:pos x="10" y="48"/>
                  </a:cxn>
                  <a:cxn ang="0">
                    <a:pos x="10" y="53"/>
                  </a:cxn>
                  <a:cxn ang="0">
                    <a:pos x="4" y="59"/>
                  </a:cxn>
                  <a:cxn ang="0">
                    <a:pos x="0" y="67"/>
                  </a:cxn>
                  <a:cxn ang="0">
                    <a:pos x="1" y="67"/>
                  </a:cxn>
                  <a:cxn ang="0">
                    <a:pos x="1" y="68"/>
                  </a:cxn>
                  <a:cxn ang="0">
                    <a:pos x="1" y="68"/>
                  </a:cxn>
                  <a:cxn ang="0">
                    <a:pos x="4" y="68"/>
                  </a:cxn>
                  <a:cxn ang="0">
                    <a:pos x="5" y="68"/>
                  </a:cxn>
                  <a:cxn ang="0">
                    <a:pos x="5" y="68"/>
                  </a:cxn>
                  <a:cxn ang="0">
                    <a:pos x="4" y="69"/>
                  </a:cxn>
                  <a:cxn ang="0">
                    <a:pos x="3" y="70"/>
                  </a:cxn>
                  <a:cxn ang="0">
                    <a:pos x="12" y="70"/>
                  </a:cxn>
                  <a:cxn ang="0">
                    <a:pos x="20" y="67"/>
                  </a:cxn>
                  <a:cxn ang="0">
                    <a:pos x="25" y="63"/>
                  </a:cxn>
                  <a:cxn ang="0">
                    <a:pos x="35" y="56"/>
                  </a:cxn>
                  <a:cxn ang="0">
                    <a:pos x="46" y="51"/>
                  </a:cxn>
                  <a:cxn ang="0">
                    <a:pos x="56" y="45"/>
                  </a:cxn>
                  <a:cxn ang="0">
                    <a:pos x="61" y="41"/>
                  </a:cxn>
                  <a:cxn ang="0">
                    <a:pos x="71" y="33"/>
                  </a:cxn>
                  <a:cxn ang="0">
                    <a:pos x="81" y="25"/>
                  </a:cxn>
                  <a:cxn ang="0">
                    <a:pos x="86" y="23"/>
                  </a:cxn>
                  <a:cxn ang="0">
                    <a:pos x="94" y="20"/>
                  </a:cxn>
                  <a:cxn ang="0">
                    <a:pos x="99" y="17"/>
                  </a:cxn>
                  <a:cxn ang="0">
                    <a:pos x="106" y="13"/>
                  </a:cxn>
                  <a:cxn ang="0">
                    <a:pos x="106" y="5"/>
                  </a:cxn>
                  <a:cxn ang="0">
                    <a:pos x="104" y="3"/>
                  </a:cxn>
                  <a:cxn ang="0">
                    <a:pos x="101" y="0"/>
                  </a:cxn>
                  <a:cxn ang="0">
                    <a:pos x="98" y="0"/>
                  </a:cxn>
                  <a:cxn ang="0">
                    <a:pos x="99" y="0"/>
                  </a:cxn>
                  <a:cxn ang="0">
                    <a:pos x="100" y="1"/>
                  </a:cxn>
                </a:cxnLst>
                <a:rect l="0" t="0" r="r" b="b"/>
                <a:pathLst>
                  <a:path w="107" h="70">
                    <a:moveTo>
                      <a:pt x="100" y="1"/>
                    </a:moveTo>
                    <a:lnTo>
                      <a:pt x="100" y="1"/>
                    </a:lnTo>
                    <a:lnTo>
                      <a:pt x="93" y="2"/>
                    </a:lnTo>
                    <a:lnTo>
                      <a:pt x="85" y="2"/>
                    </a:lnTo>
                    <a:lnTo>
                      <a:pt x="77" y="2"/>
                    </a:lnTo>
                    <a:lnTo>
                      <a:pt x="70" y="1"/>
                    </a:lnTo>
                    <a:lnTo>
                      <a:pt x="62" y="1"/>
                    </a:lnTo>
                    <a:lnTo>
                      <a:pt x="54" y="2"/>
                    </a:lnTo>
                    <a:lnTo>
                      <a:pt x="47" y="3"/>
                    </a:lnTo>
                    <a:lnTo>
                      <a:pt x="40" y="7"/>
                    </a:lnTo>
                    <a:lnTo>
                      <a:pt x="40" y="7"/>
                    </a:lnTo>
                    <a:lnTo>
                      <a:pt x="35" y="12"/>
                    </a:lnTo>
                    <a:lnTo>
                      <a:pt x="33" y="17"/>
                    </a:lnTo>
                    <a:lnTo>
                      <a:pt x="34" y="23"/>
                    </a:lnTo>
                    <a:lnTo>
                      <a:pt x="37" y="29"/>
                    </a:lnTo>
                    <a:lnTo>
                      <a:pt x="37" y="29"/>
                    </a:lnTo>
                    <a:lnTo>
                      <a:pt x="30" y="28"/>
                    </a:lnTo>
                    <a:lnTo>
                      <a:pt x="23" y="29"/>
                    </a:lnTo>
                    <a:lnTo>
                      <a:pt x="17" y="32"/>
                    </a:lnTo>
                    <a:lnTo>
                      <a:pt x="12" y="37"/>
                    </a:lnTo>
                    <a:lnTo>
                      <a:pt x="12" y="37"/>
                    </a:lnTo>
                    <a:lnTo>
                      <a:pt x="11" y="40"/>
                    </a:lnTo>
                    <a:lnTo>
                      <a:pt x="10" y="45"/>
                    </a:lnTo>
                    <a:lnTo>
                      <a:pt x="10" y="48"/>
                    </a:lnTo>
                    <a:lnTo>
                      <a:pt x="10" y="53"/>
                    </a:lnTo>
                    <a:lnTo>
                      <a:pt x="10" y="53"/>
                    </a:lnTo>
                    <a:lnTo>
                      <a:pt x="8" y="56"/>
                    </a:lnTo>
                    <a:lnTo>
                      <a:pt x="4" y="59"/>
                    </a:lnTo>
                    <a:lnTo>
                      <a:pt x="1" y="61"/>
                    </a:lnTo>
                    <a:lnTo>
                      <a:pt x="0" y="67"/>
                    </a:lnTo>
                    <a:lnTo>
                      <a:pt x="0" y="67"/>
                    </a:lnTo>
                    <a:lnTo>
                      <a:pt x="1" y="67"/>
                    </a:lnTo>
                    <a:lnTo>
                      <a:pt x="1" y="67"/>
                    </a:lnTo>
                    <a:lnTo>
                      <a:pt x="1" y="68"/>
                    </a:lnTo>
                    <a:lnTo>
                      <a:pt x="1" y="68"/>
                    </a:lnTo>
                    <a:lnTo>
                      <a:pt x="1" y="68"/>
                    </a:lnTo>
                    <a:lnTo>
                      <a:pt x="2" y="68"/>
                    </a:lnTo>
                    <a:lnTo>
                      <a:pt x="4" y="68"/>
                    </a:lnTo>
                    <a:lnTo>
                      <a:pt x="5" y="68"/>
                    </a:lnTo>
                    <a:lnTo>
                      <a:pt x="5" y="68"/>
                    </a:lnTo>
                    <a:lnTo>
                      <a:pt x="5" y="68"/>
                    </a:lnTo>
                    <a:lnTo>
                      <a:pt x="5" y="68"/>
                    </a:lnTo>
                    <a:lnTo>
                      <a:pt x="4" y="69"/>
                    </a:lnTo>
                    <a:lnTo>
                      <a:pt x="4" y="69"/>
                    </a:lnTo>
                    <a:lnTo>
                      <a:pt x="3" y="70"/>
                    </a:lnTo>
                    <a:lnTo>
                      <a:pt x="3" y="70"/>
                    </a:lnTo>
                    <a:lnTo>
                      <a:pt x="8" y="70"/>
                    </a:lnTo>
                    <a:lnTo>
                      <a:pt x="12" y="70"/>
                    </a:lnTo>
                    <a:lnTo>
                      <a:pt x="17" y="69"/>
                    </a:lnTo>
                    <a:lnTo>
                      <a:pt x="20" y="67"/>
                    </a:lnTo>
                    <a:lnTo>
                      <a:pt x="20" y="67"/>
                    </a:lnTo>
                    <a:lnTo>
                      <a:pt x="25" y="63"/>
                    </a:lnTo>
                    <a:lnTo>
                      <a:pt x="31" y="59"/>
                    </a:lnTo>
                    <a:lnTo>
                      <a:pt x="35" y="56"/>
                    </a:lnTo>
                    <a:lnTo>
                      <a:pt x="41" y="53"/>
                    </a:lnTo>
                    <a:lnTo>
                      <a:pt x="46" y="51"/>
                    </a:lnTo>
                    <a:lnTo>
                      <a:pt x="50" y="47"/>
                    </a:lnTo>
                    <a:lnTo>
                      <a:pt x="56" y="45"/>
                    </a:lnTo>
                    <a:lnTo>
                      <a:pt x="61" y="41"/>
                    </a:lnTo>
                    <a:lnTo>
                      <a:pt x="61" y="41"/>
                    </a:lnTo>
                    <a:lnTo>
                      <a:pt x="66" y="38"/>
                    </a:lnTo>
                    <a:lnTo>
                      <a:pt x="71" y="33"/>
                    </a:lnTo>
                    <a:lnTo>
                      <a:pt x="77" y="29"/>
                    </a:lnTo>
                    <a:lnTo>
                      <a:pt x="81" y="25"/>
                    </a:lnTo>
                    <a:lnTo>
                      <a:pt x="81" y="25"/>
                    </a:lnTo>
                    <a:lnTo>
                      <a:pt x="86" y="23"/>
                    </a:lnTo>
                    <a:lnTo>
                      <a:pt x="91" y="21"/>
                    </a:lnTo>
                    <a:lnTo>
                      <a:pt x="94" y="20"/>
                    </a:lnTo>
                    <a:lnTo>
                      <a:pt x="99" y="17"/>
                    </a:lnTo>
                    <a:lnTo>
                      <a:pt x="99" y="17"/>
                    </a:lnTo>
                    <a:lnTo>
                      <a:pt x="102" y="15"/>
                    </a:lnTo>
                    <a:lnTo>
                      <a:pt x="106" y="13"/>
                    </a:lnTo>
                    <a:lnTo>
                      <a:pt x="107" y="9"/>
                    </a:lnTo>
                    <a:lnTo>
                      <a:pt x="106" y="5"/>
                    </a:lnTo>
                    <a:lnTo>
                      <a:pt x="106" y="5"/>
                    </a:lnTo>
                    <a:lnTo>
                      <a:pt x="104" y="3"/>
                    </a:lnTo>
                    <a:lnTo>
                      <a:pt x="103" y="2"/>
                    </a:lnTo>
                    <a:lnTo>
                      <a:pt x="101" y="0"/>
                    </a:lnTo>
                    <a:lnTo>
                      <a:pt x="98" y="0"/>
                    </a:lnTo>
                    <a:lnTo>
                      <a:pt x="98" y="0"/>
                    </a:lnTo>
                    <a:lnTo>
                      <a:pt x="99" y="0"/>
                    </a:lnTo>
                    <a:lnTo>
                      <a:pt x="99" y="0"/>
                    </a:lnTo>
                    <a:lnTo>
                      <a:pt x="99" y="1"/>
                    </a:lnTo>
                    <a:lnTo>
                      <a:pt x="100" y="1"/>
                    </a:lnTo>
                  </a:path>
                </a:pathLst>
              </a:custGeom>
              <a:grpFill/>
              <a:ln w="28575">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34" name="Freeform 36"/>
              <p:cNvSpPr>
                <a:spLocks/>
              </p:cNvSpPr>
              <p:nvPr/>
            </p:nvSpPr>
            <p:spPr bwMode="auto">
              <a:xfrm>
                <a:off x="1084" y="4250"/>
                <a:ext cx="41" cy="31"/>
              </a:xfrm>
              <a:custGeom>
                <a:avLst/>
                <a:gdLst/>
                <a:ahLst/>
                <a:cxnLst>
                  <a:cxn ang="0">
                    <a:pos x="88" y="27"/>
                  </a:cxn>
                  <a:cxn ang="0">
                    <a:pos x="91" y="20"/>
                  </a:cxn>
                  <a:cxn ang="0">
                    <a:pos x="96" y="12"/>
                  </a:cxn>
                  <a:cxn ang="0">
                    <a:pos x="96" y="6"/>
                  </a:cxn>
                  <a:cxn ang="0">
                    <a:pos x="92" y="1"/>
                  </a:cxn>
                  <a:cxn ang="0">
                    <a:pos x="87" y="0"/>
                  </a:cxn>
                  <a:cxn ang="0">
                    <a:pos x="80" y="0"/>
                  </a:cxn>
                  <a:cxn ang="0">
                    <a:pos x="74" y="1"/>
                  </a:cxn>
                  <a:cxn ang="0">
                    <a:pos x="69" y="5"/>
                  </a:cxn>
                  <a:cxn ang="0">
                    <a:pos x="64" y="10"/>
                  </a:cxn>
                  <a:cxn ang="0">
                    <a:pos x="59" y="14"/>
                  </a:cxn>
                  <a:cxn ang="0">
                    <a:pos x="56" y="19"/>
                  </a:cxn>
                  <a:cxn ang="0">
                    <a:pos x="51" y="23"/>
                  </a:cxn>
                  <a:cxn ang="0">
                    <a:pos x="50" y="26"/>
                  </a:cxn>
                  <a:cxn ang="0">
                    <a:pos x="50" y="29"/>
                  </a:cxn>
                  <a:cxn ang="0">
                    <a:pos x="49" y="33"/>
                  </a:cxn>
                  <a:cxn ang="0">
                    <a:pos x="48" y="37"/>
                  </a:cxn>
                  <a:cxn ang="0">
                    <a:pos x="46" y="40"/>
                  </a:cxn>
                  <a:cxn ang="0">
                    <a:pos x="44" y="42"/>
                  </a:cxn>
                  <a:cxn ang="0">
                    <a:pos x="42" y="44"/>
                  </a:cxn>
                  <a:cxn ang="0">
                    <a:pos x="38" y="46"/>
                  </a:cxn>
                  <a:cxn ang="0">
                    <a:pos x="35" y="48"/>
                  </a:cxn>
                  <a:cxn ang="0">
                    <a:pos x="31" y="48"/>
                  </a:cxn>
                  <a:cxn ang="0">
                    <a:pos x="28" y="49"/>
                  </a:cxn>
                  <a:cxn ang="0">
                    <a:pos x="24" y="50"/>
                  </a:cxn>
                  <a:cxn ang="0">
                    <a:pos x="21" y="52"/>
                  </a:cxn>
                  <a:cxn ang="0">
                    <a:pos x="16" y="54"/>
                  </a:cxn>
                  <a:cxn ang="0">
                    <a:pos x="13" y="59"/>
                  </a:cxn>
                  <a:cxn ang="0">
                    <a:pos x="8" y="63"/>
                  </a:cxn>
                  <a:cxn ang="0">
                    <a:pos x="6" y="64"/>
                  </a:cxn>
                  <a:cxn ang="0">
                    <a:pos x="3" y="66"/>
                  </a:cxn>
                  <a:cxn ang="0">
                    <a:pos x="0" y="68"/>
                  </a:cxn>
                  <a:cxn ang="0">
                    <a:pos x="1" y="71"/>
                  </a:cxn>
                  <a:cxn ang="0">
                    <a:pos x="5" y="73"/>
                  </a:cxn>
                  <a:cxn ang="0">
                    <a:pos x="9" y="73"/>
                  </a:cxn>
                  <a:cxn ang="0">
                    <a:pos x="14" y="72"/>
                  </a:cxn>
                  <a:cxn ang="0">
                    <a:pos x="19" y="69"/>
                  </a:cxn>
                  <a:cxn ang="0">
                    <a:pos x="23" y="66"/>
                  </a:cxn>
                  <a:cxn ang="0">
                    <a:pos x="28" y="61"/>
                  </a:cxn>
                  <a:cxn ang="0">
                    <a:pos x="33" y="58"/>
                  </a:cxn>
                  <a:cxn ang="0">
                    <a:pos x="37" y="54"/>
                  </a:cxn>
                  <a:cxn ang="0">
                    <a:pos x="45" y="51"/>
                  </a:cxn>
                  <a:cxn ang="0">
                    <a:pos x="53" y="49"/>
                  </a:cxn>
                  <a:cxn ang="0">
                    <a:pos x="61" y="45"/>
                  </a:cxn>
                  <a:cxn ang="0">
                    <a:pos x="69" y="41"/>
                  </a:cxn>
                  <a:cxn ang="0">
                    <a:pos x="74" y="37"/>
                  </a:cxn>
                  <a:cxn ang="0">
                    <a:pos x="79" y="33"/>
                  </a:cxn>
                  <a:cxn ang="0">
                    <a:pos x="84" y="29"/>
                  </a:cxn>
                  <a:cxn ang="0">
                    <a:pos x="90" y="27"/>
                  </a:cxn>
                  <a:cxn ang="0">
                    <a:pos x="90" y="27"/>
                  </a:cxn>
                  <a:cxn ang="0">
                    <a:pos x="89" y="27"/>
                  </a:cxn>
                  <a:cxn ang="0">
                    <a:pos x="89" y="27"/>
                  </a:cxn>
                  <a:cxn ang="0">
                    <a:pos x="88" y="27"/>
                  </a:cxn>
                </a:cxnLst>
                <a:rect l="0" t="0" r="r" b="b"/>
                <a:pathLst>
                  <a:path w="96" h="73">
                    <a:moveTo>
                      <a:pt x="88" y="27"/>
                    </a:moveTo>
                    <a:lnTo>
                      <a:pt x="91" y="20"/>
                    </a:lnTo>
                    <a:lnTo>
                      <a:pt x="96" y="12"/>
                    </a:lnTo>
                    <a:lnTo>
                      <a:pt x="96" y="6"/>
                    </a:lnTo>
                    <a:lnTo>
                      <a:pt x="92" y="1"/>
                    </a:lnTo>
                    <a:lnTo>
                      <a:pt x="87" y="0"/>
                    </a:lnTo>
                    <a:lnTo>
                      <a:pt x="80" y="0"/>
                    </a:lnTo>
                    <a:lnTo>
                      <a:pt x="74" y="1"/>
                    </a:lnTo>
                    <a:lnTo>
                      <a:pt x="69" y="5"/>
                    </a:lnTo>
                    <a:lnTo>
                      <a:pt x="64" y="10"/>
                    </a:lnTo>
                    <a:lnTo>
                      <a:pt x="59" y="14"/>
                    </a:lnTo>
                    <a:lnTo>
                      <a:pt x="56" y="19"/>
                    </a:lnTo>
                    <a:lnTo>
                      <a:pt x="51" y="23"/>
                    </a:lnTo>
                    <a:lnTo>
                      <a:pt x="50" y="26"/>
                    </a:lnTo>
                    <a:lnTo>
                      <a:pt x="50" y="29"/>
                    </a:lnTo>
                    <a:lnTo>
                      <a:pt x="49" y="33"/>
                    </a:lnTo>
                    <a:lnTo>
                      <a:pt x="48" y="37"/>
                    </a:lnTo>
                    <a:lnTo>
                      <a:pt x="46" y="40"/>
                    </a:lnTo>
                    <a:lnTo>
                      <a:pt x="44" y="42"/>
                    </a:lnTo>
                    <a:lnTo>
                      <a:pt x="42" y="44"/>
                    </a:lnTo>
                    <a:lnTo>
                      <a:pt x="38" y="46"/>
                    </a:lnTo>
                    <a:lnTo>
                      <a:pt x="35" y="48"/>
                    </a:lnTo>
                    <a:lnTo>
                      <a:pt x="31" y="48"/>
                    </a:lnTo>
                    <a:lnTo>
                      <a:pt x="28" y="49"/>
                    </a:lnTo>
                    <a:lnTo>
                      <a:pt x="24" y="50"/>
                    </a:lnTo>
                    <a:lnTo>
                      <a:pt x="21" y="52"/>
                    </a:lnTo>
                    <a:lnTo>
                      <a:pt x="16" y="54"/>
                    </a:lnTo>
                    <a:lnTo>
                      <a:pt x="13" y="59"/>
                    </a:lnTo>
                    <a:lnTo>
                      <a:pt x="8" y="63"/>
                    </a:lnTo>
                    <a:lnTo>
                      <a:pt x="6" y="64"/>
                    </a:lnTo>
                    <a:lnTo>
                      <a:pt x="3" y="66"/>
                    </a:lnTo>
                    <a:lnTo>
                      <a:pt x="0" y="68"/>
                    </a:lnTo>
                    <a:lnTo>
                      <a:pt x="1" y="71"/>
                    </a:lnTo>
                    <a:lnTo>
                      <a:pt x="5" y="73"/>
                    </a:lnTo>
                    <a:lnTo>
                      <a:pt x="9" y="73"/>
                    </a:lnTo>
                    <a:lnTo>
                      <a:pt x="14" y="72"/>
                    </a:lnTo>
                    <a:lnTo>
                      <a:pt x="19" y="69"/>
                    </a:lnTo>
                    <a:lnTo>
                      <a:pt x="23" y="66"/>
                    </a:lnTo>
                    <a:lnTo>
                      <a:pt x="28" y="61"/>
                    </a:lnTo>
                    <a:lnTo>
                      <a:pt x="33" y="58"/>
                    </a:lnTo>
                    <a:lnTo>
                      <a:pt x="37" y="54"/>
                    </a:lnTo>
                    <a:lnTo>
                      <a:pt x="45" y="51"/>
                    </a:lnTo>
                    <a:lnTo>
                      <a:pt x="53" y="49"/>
                    </a:lnTo>
                    <a:lnTo>
                      <a:pt x="61" y="45"/>
                    </a:lnTo>
                    <a:lnTo>
                      <a:pt x="69" y="41"/>
                    </a:lnTo>
                    <a:lnTo>
                      <a:pt x="74" y="37"/>
                    </a:lnTo>
                    <a:lnTo>
                      <a:pt x="79" y="33"/>
                    </a:lnTo>
                    <a:lnTo>
                      <a:pt x="84" y="29"/>
                    </a:lnTo>
                    <a:lnTo>
                      <a:pt x="90" y="27"/>
                    </a:lnTo>
                    <a:lnTo>
                      <a:pt x="90" y="27"/>
                    </a:lnTo>
                    <a:lnTo>
                      <a:pt x="89" y="27"/>
                    </a:lnTo>
                    <a:lnTo>
                      <a:pt x="89" y="27"/>
                    </a:lnTo>
                    <a:lnTo>
                      <a:pt x="88" y="27"/>
                    </a:lnTo>
                    <a:close/>
                  </a:path>
                </a:pathLst>
              </a:custGeom>
              <a:grpFill/>
              <a:ln w="2857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35" name="Freeform 37"/>
              <p:cNvSpPr>
                <a:spLocks/>
              </p:cNvSpPr>
              <p:nvPr/>
            </p:nvSpPr>
            <p:spPr bwMode="auto">
              <a:xfrm>
                <a:off x="1084" y="4250"/>
                <a:ext cx="41" cy="31"/>
              </a:xfrm>
              <a:custGeom>
                <a:avLst/>
                <a:gdLst/>
                <a:ahLst/>
                <a:cxnLst>
                  <a:cxn ang="0">
                    <a:pos x="88" y="27"/>
                  </a:cxn>
                  <a:cxn ang="0">
                    <a:pos x="96" y="12"/>
                  </a:cxn>
                  <a:cxn ang="0">
                    <a:pos x="92" y="1"/>
                  </a:cxn>
                  <a:cxn ang="0">
                    <a:pos x="87" y="0"/>
                  </a:cxn>
                  <a:cxn ang="0">
                    <a:pos x="74" y="1"/>
                  </a:cxn>
                  <a:cxn ang="0">
                    <a:pos x="64" y="10"/>
                  </a:cxn>
                  <a:cxn ang="0">
                    <a:pos x="56" y="19"/>
                  </a:cxn>
                  <a:cxn ang="0">
                    <a:pos x="51" y="23"/>
                  </a:cxn>
                  <a:cxn ang="0">
                    <a:pos x="50" y="29"/>
                  </a:cxn>
                  <a:cxn ang="0">
                    <a:pos x="48" y="37"/>
                  </a:cxn>
                  <a:cxn ang="0">
                    <a:pos x="46" y="40"/>
                  </a:cxn>
                  <a:cxn ang="0">
                    <a:pos x="42" y="44"/>
                  </a:cxn>
                  <a:cxn ang="0">
                    <a:pos x="38" y="46"/>
                  </a:cxn>
                  <a:cxn ang="0">
                    <a:pos x="31" y="48"/>
                  </a:cxn>
                  <a:cxn ang="0">
                    <a:pos x="24" y="50"/>
                  </a:cxn>
                  <a:cxn ang="0">
                    <a:pos x="21" y="52"/>
                  </a:cxn>
                  <a:cxn ang="0">
                    <a:pos x="13" y="59"/>
                  </a:cxn>
                  <a:cxn ang="0">
                    <a:pos x="8" y="63"/>
                  </a:cxn>
                  <a:cxn ang="0">
                    <a:pos x="3" y="66"/>
                  </a:cxn>
                  <a:cxn ang="0">
                    <a:pos x="1" y="71"/>
                  </a:cxn>
                  <a:cxn ang="0">
                    <a:pos x="5" y="73"/>
                  </a:cxn>
                  <a:cxn ang="0">
                    <a:pos x="14" y="72"/>
                  </a:cxn>
                  <a:cxn ang="0">
                    <a:pos x="19" y="69"/>
                  </a:cxn>
                  <a:cxn ang="0">
                    <a:pos x="28" y="61"/>
                  </a:cxn>
                  <a:cxn ang="0">
                    <a:pos x="37" y="54"/>
                  </a:cxn>
                  <a:cxn ang="0">
                    <a:pos x="45" y="51"/>
                  </a:cxn>
                  <a:cxn ang="0">
                    <a:pos x="61" y="45"/>
                  </a:cxn>
                  <a:cxn ang="0">
                    <a:pos x="69" y="41"/>
                  </a:cxn>
                  <a:cxn ang="0">
                    <a:pos x="79" y="33"/>
                  </a:cxn>
                  <a:cxn ang="0">
                    <a:pos x="90" y="27"/>
                  </a:cxn>
                  <a:cxn ang="0">
                    <a:pos x="90" y="27"/>
                  </a:cxn>
                  <a:cxn ang="0">
                    <a:pos x="89" y="27"/>
                  </a:cxn>
                </a:cxnLst>
                <a:rect l="0" t="0" r="r" b="b"/>
                <a:pathLst>
                  <a:path w="96" h="73">
                    <a:moveTo>
                      <a:pt x="88" y="27"/>
                    </a:moveTo>
                    <a:lnTo>
                      <a:pt x="88" y="27"/>
                    </a:lnTo>
                    <a:lnTo>
                      <a:pt x="91" y="20"/>
                    </a:lnTo>
                    <a:lnTo>
                      <a:pt x="96" y="12"/>
                    </a:lnTo>
                    <a:lnTo>
                      <a:pt x="96" y="6"/>
                    </a:lnTo>
                    <a:lnTo>
                      <a:pt x="92" y="1"/>
                    </a:lnTo>
                    <a:lnTo>
                      <a:pt x="92" y="1"/>
                    </a:lnTo>
                    <a:lnTo>
                      <a:pt x="87" y="0"/>
                    </a:lnTo>
                    <a:lnTo>
                      <a:pt x="80" y="0"/>
                    </a:lnTo>
                    <a:lnTo>
                      <a:pt x="74" y="1"/>
                    </a:lnTo>
                    <a:lnTo>
                      <a:pt x="69" y="5"/>
                    </a:lnTo>
                    <a:lnTo>
                      <a:pt x="64" y="10"/>
                    </a:lnTo>
                    <a:lnTo>
                      <a:pt x="59" y="14"/>
                    </a:lnTo>
                    <a:lnTo>
                      <a:pt x="56" y="19"/>
                    </a:lnTo>
                    <a:lnTo>
                      <a:pt x="51" y="23"/>
                    </a:lnTo>
                    <a:lnTo>
                      <a:pt x="51" y="23"/>
                    </a:lnTo>
                    <a:lnTo>
                      <a:pt x="50" y="26"/>
                    </a:lnTo>
                    <a:lnTo>
                      <a:pt x="50" y="29"/>
                    </a:lnTo>
                    <a:lnTo>
                      <a:pt x="49" y="33"/>
                    </a:lnTo>
                    <a:lnTo>
                      <a:pt x="48" y="37"/>
                    </a:lnTo>
                    <a:lnTo>
                      <a:pt x="48" y="37"/>
                    </a:lnTo>
                    <a:lnTo>
                      <a:pt x="46" y="40"/>
                    </a:lnTo>
                    <a:lnTo>
                      <a:pt x="44" y="42"/>
                    </a:lnTo>
                    <a:lnTo>
                      <a:pt x="42" y="44"/>
                    </a:lnTo>
                    <a:lnTo>
                      <a:pt x="38" y="46"/>
                    </a:lnTo>
                    <a:lnTo>
                      <a:pt x="38" y="46"/>
                    </a:lnTo>
                    <a:lnTo>
                      <a:pt x="35" y="48"/>
                    </a:lnTo>
                    <a:lnTo>
                      <a:pt x="31" y="48"/>
                    </a:lnTo>
                    <a:lnTo>
                      <a:pt x="28" y="49"/>
                    </a:lnTo>
                    <a:lnTo>
                      <a:pt x="24" y="50"/>
                    </a:lnTo>
                    <a:lnTo>
                      <a:pt x="24" y="50"/>
                    </a:lnTo>
                    <a:lnTo>
                      <a:pt x="21" y="52"/>
                    </a:lnTo>
                    <a:lnTo>
                      <a:pt x="16" y="54"/>
                    </a:lnTo>
                    <a:lnTo>
                      <a:pt x="13" y="59"/>
                    </a:lnTo>
                    <a:lnTo>
                      <a:pt x="8" y="63"/>
                    </a:lnTo>
                    <a:lnTo>
                      <a:pt x="8" y="63"/>
                    </a:lnTo>
                    <a:lnTo>
                      <a:pt x="6" y="64"/>
                    </a:lnTo>
                    <a:lnTo>
                      <a:pt x="3" y="66"/>
                    </a:lnTo>
                    <a:lnTo>
                      <a:pt x="0" y="68"/>
                    </a:lnTo>
                    <a:lnTo>
                      <a:pt x="1" y="71"/>
                    </a:lnTo>
                    <a:lnTo>
                      <a:pt x="1" y="71"/>
                    </a:lnTo>
                    <a:lnTo>
                      <a:pt x="5" y="73"/>
                    </a:lnTo>
                    <a:lnTo>
                      <a:pt x="9" y="73"/>
                    </a:lnTo>
                    <a:lnTo>
                      <a:pt x="14" y="72"/>
                    </a:lnTo>
                    <a:lnTo>
                      <a:pt x="19" y="69"/>
                    </a:lnTo>
                    <a:lnTo>
                      <a:pt x="19" y="69"/>
                    </a:lnTo>
                    <a:lnTo>
                      <a:pt x="23" y="66"/>
                    </a:lnTo>
                    <a:lnTo>
                      <a:pt x="28" y="61"/>
                    </a:lnTo>
                    <a:lnTo>
                      <a:pt x="33" y="58"/>
                    </a:lnTo>
                    <a:lnTo>
                      <a:pt x="37" y="54"/>
                    </a:lnTo>
                    <a:lnTo>
                      <a:pt x="37" y="54"/>
                    </a:lnTo>
                    <a:lnTo>
                      <a:pt x="45" y="51"/>
                    </a:lnTo>
                    <a:lnTo>
                      <a:pt x="53" y="49"/>
                    </a:lnTo>
                    <a:lnTo>
                      <a:pt x="61" y="45"/>
                    </a:lnTo>
                    <a:lnTo>
                      <a:pt x="69" y="41"/>
                    </a:lnTo>
                    <a:lnTo>
                      <a:pt x="69" y="41"/>
                    </a:lnTo>
                    <a:lnTo>
                      <a:pt x="74" y="37"/>
                    </a:lnTo>
                    <a:lnTo>
                      <a:pt x="79" y="33"/>
                    </a:lnTo>
                    <a:lnTo>
                      <a:pt x="84" y="29"/>
                    </a:lnTo>
                    <a:lnTo>
                      <a:pt x="90" y="27"/>
                    </a:lnTo>
                    <a:lnTo>
                      <a:pt x="90" y="27"/>
                    </a:lnTo>
                    <a:lnTo>
                      <a:pt x="90" y="27"/>
                    </a:lnTo>
                    <a:lnTo>
                      <a:pt x="89" y="27"/>
                    </a:lnTo>
                    <a:lnTo>
                      <a:pt x="89" y="27"/>
                    </a:lnTo>
                    <a:lnTo>
                      <a:pt x="88" y="27"/>
                    </a:lnTo>
                  </a:path>
                </a:pathLst>
              </a:custGeom>
              <a:grpFill/>
              <a:ln w="28575">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36" name="Freeform 38"/>
              <p:cNvSpPr>
                <a:spLocks/>
              </p:cNvSpPr>
              <p:nvPr/>
            </p:nvSpPr>
            <p:spPr bwMode="auto">
              <a:xfrm>
                <a:off x="1066" y="4285"/>
                <a:ext cx="11" cy="4"/>
              </a:xfrm>
              <a:custGeom>
                <a:avLst/>
                <a:gdLst/>
                <a:ahLst/>
                <a:cxnLst>
                  <a:cxn ang="0">
                    <a:pos x="18" y="2"/>
                  </a:cxn>
                  <a:cxn ang="0">
                    <a:pos x="12" y="3"/>
                  </a:cxn>
                  <a:cxn ang="0">
                    <a:pos x="7" y="3"/>
                  </a:cxn>
                  <a:cxn ang="0">
                    <a:pos x="2" y="6"/>
                  </a:cxn>
                  <a:cxn ang="0">
                    <a:pos x="0" y="10"/>
                  </a:cxn>
                  <a:cxn ang="0">
                    <a:pos x="7" y="10"/>
                  </a:cxn>
                  <a:cxn ang="0">
                    <a:pos x="14" y="10"/>
                  </a:cxn>
                  <a:cxn ang="0">
                    <a:pos x="19" y="8"/>
                  </a:cxn>
                  <a:cxn ang="0">
                    <a:pos x="24" y="3"/>
                  </a:cxn>
                  <a:cxn ang="0">
                    <a:pos x="24" y="2"/>
                  </a:cxn>
                  <a:cxn ang="0">
                    <a:pos x="23" y="1"/>
                  </a:cxn>
                  <a:cxn ang="0">
                    <a:pos x="21" y="1"/>
                  </a:cxn>
                  <a:cxn ang="0">
                    <a:pos x="21" y="0"/>
                  </a:cxn>
                  <a:cxn ang="0">
                    <a:pos x="19" y="1"/>
                  </a:cxn>
                  <a:cxn ang="0">
                    <a:pos x="19" y="1"/>
                  </a:cxn>
                  <a:cxn ang="0">
                    <a:pos x="19" y="2"/>
                  </a:cxn>
                  <a:cxn ang="0">
                    <a:pos x="18" y="2"/>
                  </a:cxn>
                </a:cxnLst>
                <a:rect l="0" t="0" r="r" b="b"/>
                <a:pathLst>
                  <a:path w="24" h="10">
                    <a:moveTo>
                      <a:pt x="18" y="2"/>
                    </a:moveTo>
                    <a:lnTo>
                      <a:pt x="12" y="3"/>
                    </a:lnTo>
                    <a:lnTo>
                      <a:pt x="7" y="3"/>
                    </a:lnTo>
                    <a:lnTo>
                      <a:pt x="2" y="6"/>
                    </a:lnTo>
                    <a:lnTo>
                      <a:pt x="0" y="10"/>
                    </a:lnTo>
                    <a:lnTo>
                      <a:pt x="7" y="10"/>
                    </a:lnTo>
                    <a:lnTo>
                      <a:pt x="14" y="10"/>
                    </a:lnTo>
                    <a:lnTo>
                      <a:pt x="19" y="8"/>
                    </a:lnTo>
                    <a:lnTo>
                      <a:pt x="24" y="3"/>
                    </a:lnTo>
                    <a:lnTo>
                      <a:pt x="24" y="2"/>
                    </a:lnTo>
                    <a:lnTo>
                      <a:pt x="23" y="1"/>
                    </a:lnTo>
                    <a:lnTo>
                      <a:pt x="21" y="1"/>
                    </a:lnTo>
                    <a:lnTo>
                      <a:pt x="21" y="0"/>
                    </a:lnTo>
                    <a:lnTo>
                      <a:pt x="19" y="1"/>
                    </a:lnTo>
                    <a:lnTo>
                      <a:pt x="19" y="1"/>
                    </a:lnTo>
                    <a:lnTo>
                      <a:pt x="19" y="2"/>
                    </a:lnTo>
                    <a:lnTo>
                      <a:pt x="18" y="2"/>
                    </a:lnTo>
                    <a:close/>
                  </a:path>
                </a:pathLst>
              </a:custGeom>
              <a:grpFill/>
              <a:ln w="2857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37" name="Freeform 39"/>
              <p:cNvSpPr>
                <a:spLocks/>
              </p:cNvSpPr>
              <p:nvPr/>
            </p:nvSpPr>
            <p:spPr bwMode="auto">
              <a:xfrm>
                <a:off x="1066" y="4285"/>
                <a:ext cx="11" cy="4"/>
              </a:xfrm>
              <a:custGeom>
                <a:avLst/>
                <a:gdLst/>
                <a:ahLst/>
                <a:cxnLst>
                  <a:cxn ang="0">
                    <a:pos x="18" y="2"/>
                  </a:cxn>
                  <a:cxn ang="0">
                    <a:pos x="18" y="2"/>
                  </a:cxn>
                  <a:cxn ang="0">
                    <a:pos x="12" y="3"/>
                  </a:cxn>
                  <a:cxn ang="0">
                    <a:pos x="7" y="3"/>
                  </a:cxn>
                  <a:cxn ang="0">
                    <a:pos x="2" y="6"/>
                  </a:cxn>
                  <a:cxn ang="0">
                    <a:pos x="0" y="10"/>
                  </a:cxn>
                  <a:cxn ang="0">
                    <a:pos x="0" y="10"/>
                  </a:cxn>
                  <a:cxn ang="0">
                    <a:pos x="7" y="10"/>
                  </a:cxn>
                  <a:cxn ang="0">
                    <a:pos x="14" y="10"/>
                  </a:cxn>
                  <a:cxn ang="0">
                    <a:pos x="19" y="8"/>
                  </a:cxn>
                  <a:cxn ang="0">
                    <a:pos x="24" y="3"/>
                  </a:cxn>
                  <a:cxn ang="0">
                    <a:pos x="24" y="3"/>
                  </a:cxn>
                  <a:cxn ang="0">
                    <a:pos x="24" y="2"/>
                  </a:cxn>
                  <a:cxn ang="0">
                    <a:pos x="23" y="1"/>
                  </a:cxn>
                  <a:cxn ang="0">
                    <a:pos x="21" y="1"/>
                  </a:cxn>
                  <a:cxn ang="0">
                    <a:pos x="21" y="0"/>
                  </a:cxn>
                  <a:cxn ang="0">
                    <a:pos x="21" y="0"/>
                  </a:cxn>
                  <a:cxn ang="0">
                    <a:pos x="19" y="1"/>
                  </a:cxn>
                  <a:cxn ang="0">
                    <a:pos x="19" y="1"/>
                  </a:cxn>
                  <a:cxn ang="0">
                    <a:pos x="19" y="2"/>
                  </a:cxn>
                  <a:cxn ang="0">
                    <a:pos x="18" y="2"/>
                  </a:cxn>
                </a:cxnLst>
                <a:rect l="0" t="0" r="r" b="b"/>
                <a:pathLst>
                  <a:path w="24" h="10">
                    <a:moveTo>
                      <a:pt x="18" y="2"/>
                    </a:moveTo>
                    <a:lnTo>
                      <a:pt x="18" y="2"/>
                    </a:lnTo>
                    <a:lnTo>
                      <a:pt x="12" y="3"/>
                    </a:lnTo>
                    <a:lnTo>
                      <a:pt x="7" y="3"/>
                    </a:lnTo>
                    <a:lnTo>
                      <a:pt x="2" y="6"/>
                    </a:lnTo>
                    <a:lnTo>
                      <a:pt x="0" y="10"/>
                    </a:lnTo>
                    <a:lnTo>
                      <a:pt x="0" y="10"/>
                    </a:lnTo>
                    <a:lnTo>
                      <a:pt x="7" y="10"/>
                    </a:lnTo>
                    <a:lnTo>
                      <a:pt x="14" y="10"/>
                    </a:lnTo>
                    <a:lnTo>
                      <a:pt x="19" y="8"/>
                    </a:lnTo>
                    <a:lnTo>
                      <a:pt x="24" y="3"/>
                    </a:lnTo>
                    <a:lnTo>
                      <a:pt x="24" y="3"/>
                    </a:lnTo>
                    <a:lnTo>
                      <a:pt x="24" y="2"/>
                    </a:lnTo>
                    <a:lnTo>
                      <a:pt x="23" y="1"/>
                    </a:lnTo>
                    <a:lnTo>
                      <a:pt x="21" y="1"/>
                    </a:lnTo>
                    <a:lnTo>
                      <a:pt x="21" y="0"/>
                    </a:lnTo>
                    <a:lnTo>
                      <a:pt x="21" y="0"/>
                    </a:lnTo>
                    <a:lnTo>
                      <a:pt x="19" y="1"/>
                    </a:lnTo>
                    <a:lnTo>
                      <a:pt x="19" y="1"/>
                    </a:lnTo>
                    <a:lnTo>
                      <a:pt x="19" y="2"/>
                    </a:lnTo>
                    <a:lnTo>
                      <a:pt x="18" y="2"/>
                    </a:lnTo>
                  </a:path>
                </a:pathLst>
              </a:custGeom>
              <a:grpFill/>
              <a:ln w="28575">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38" name="Freeform 40"/>
              <p:cNvSpPr>
                <a:spLocks/>
              </p:cNvSpPr>
              <p:nvPr/>
            </p:nvSpPr>
            <p:spPr bwMode="auto">
              <a:xfrm>
                <a:off x="1056" y="4294"/>
                <a:ext cx="6" cy="3"/>
              </a:xfrm>
              <a:custGeom>
                <a:avLst/>
                <a:gdLst/>
                <a:ahLst/>
                <a:cxnLst>
                  <a:cxn ang="0">
                    <a:pos x="12" y="1"/>
                  </a:cxn>
                  <a:cxn ang="0">
                    <a:pos x="10" y="0"/>
                  </a:cxn>
                  <a:cxn ang="0">
                    <a:pos x="7" y="0"/>
                  </a:cxn>
                  <a:cxn ang="0">
                    <a:pos x="3" y="2"/>
                  </a:cxn>
                  <a:cxn ang="0">
                    <a:pos x="1" y="4"/>
                  </a:cxn>
                  <a:cxn ang="0">
                    <a:pos x="0" y="5"/>
                  </a:cxn>
                  <a:cxn ang="0">
                    <a:pos x="0" y="6"/>
                  </a:cxn>
                  <a:cxn ang="0">
                    <a:pos x="1" y="9"/>
                  </a:cxn>
                  <a:cxn ang="0">
                    <a:pos x="2" y="9"/>
                  </a:cxn>
                  <a:cxn ang="0">
                    <a:pos x="7" y="8"/>
                  </a:cxn>
                  <a:cxn ang="0">
                    <a:pos x="11" y="6"/>
                  </a:cxn>
                  <a:cxn ang="0">
                    <a:pos x="13" y="4"/>
                  </a:cxn>
                  <a:cxn ang="0">
                    <a:pos x="12" y="1"/>
                  </a:cxn>
                </a:cxnLst>
                <a:rect l="0" t="0" r="r" b="b"/>
                <a:pathLst>
                  <a:path w="13" h="9">
                    <a:moveTo>
                      <a:pt x="12" y="1"/>
                    </a:moveTo>
                    <a:lnTo>
                      <a:pt x="10" y="0"/>
                    </a:lnTo>
                    <a:lnTo>
                      <a:pt x="7" y="0"/>
                    </a:lnTo>
                    <a:lnTo>
                      <a:pt x="3" y="2"/>
                    </a:lnTo>
                    <a:lnTo>
                      <a:pt x="1" y="4"/>
                    </a:lnTo>
                    <a:lnTo>
                      <a:pt x="0" y="5"/>
                    </a:lnTo>
                    <a:lnTo>
                      <a:pt x="0" y="6"/>
                    </a:lnTo>
                    <a:lnTo>
                      <a:pt x="1" y="9"/>
                    </a:lnTo>
                    <a:lnTo>
                      <a:pt x="2" y="9"/>
                    </a:lnTo>
                    <a:lnTo>
                      <a:pt x="7" y="8"/>
                    </a:lnTo>
                    <a:lnTo>
                      <a:pt x="11" y="6"/>
                    </a:lnTo>
                    <a:lnTo>
                      <a:pt x="13" y="4"/>
                    </a:lnTo>
                    <a:lnTo>
                      <a:pt x="12" y="1"/>
                    </a:lnTo>
                    <a:close/>
                  </a:path>
                </a:pathLst>
              </a:custGeom>
              <a:grpFill/>
              <a:ln w="2857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39" name="Freeform 41"/>
              <p:cNvSpPr>
                <a:spLocks/>
              </p:cNvSpPr>
              <p:nvPr/>
            </p:nvSpPr>
            <p:spPr bwMode="auto">
              <a:xfrm>
                <a:off x="1056" y="4294"/>
                <a:ext cx="6" cy="3"/>
              </a:xfrm>
              <a:custGeom>
                <a:avLst/>
                <a:gdLst/>
                <a:ahLst/>
                <a:cxnLst>
                  <a:cxn ang="0">
                    <a:pos x="12" y="1"/>
                  </a:cxn>
                  <a:cxn ang="0">
                    <a:pos x="12" y="1"/>
                  </a:cxn>
                  <a:cxn ang="0">
                    <a:pos x="10" y="0"/>
                  </a:cxn>
                  <a:cxn ang="0">
                    <a:pos x="7" y="0"/>
                  </a:cxn>
                  <a:cxn ang="0">
                    <a:pos x="3" y="2"/>
                  </a:cxn>
                  <a:cxn ang="0">
                    <a:pos x="1" y="4"/>
                  </a:cxn>
                  <a:cxn ang="0">
                    <a:pos x="1" y="4"/>
                  </a:cxn>
                  <a:cxn ang="0">
                    <a:pos x="0" y="5"/>
                  </a:cxn>
                  <a:cxn ang="0">
                    <a:pos x="0" y="6"/>
                  </a:cxn>
                  <a:cxn ang="0">
                    <a:pos x="1" y="9"/>
                  </a:cxn>
                  <a:cxn ang="0">
                    <a:pos x="2" y="9"/>
                  </a:cxn>
                  <a:cxn ang="0">
                    <a:pos x="2" y="9"/>
                  </a:cxn>
                  <a:cxn ang="0">
                    <a:pos x="7" y="8"/>
                  </a:cxn>
                  <a:cxn ang="0">
                    <a:pos x="11" y="6"/>
                  </a:cxn>
                  <a:cxn ang="0">
                    <a:pos x="13" y="4"/>
                  </a:cxn>
                  <a:cxn ang="0">
                    <a:pos x="12" y="1"/>
                  </a:cxn>
                </a:cxnLst>
                <a:rect l="0" t="0" r="r" b="b"/>
                <a:pathLst>
                  <a:path w="13" h="9">
                    <a:moveTo>
                      <a:pt x="12" y="1"/>
                    </a:moveTo>
                    <a:lnTo>
                      <a:pt x="12" y="1"/>
                    </a:lnTo>
                    <a:lnTo>
                      <a:pt x="10" y="0"/>
                    </a:lnTo>
                    <a:lnTo>
                      <a:pt x="7" y="0"/>
                    </a:lnTo>
                    <a:lnTo>
                      <a:pt x="3" y="2"/>
                    </a:lnTo>
                    <a:lnTo>
                      <a:pt x="1" y="4"/>
                    </a:lnTo>
                    <a:lnTo>
                      <a:pt x="1" y="4"/>
                    </a:lnTo>
                    <a:lnTo>
                      <a:pt x="0" y="5"/>
                    </a:lnTo>
                    <a:lnTo>
                      <a:pt x="0" y="6"/>
                    </a:lnTo>
                    <a:lnTo>
                      <a:pt x="1" y="9"/>
                    </a:lnTo>
                    <a:lnTo>
                      <a:pt x="2" y="9"/>
                    </a:lnTo>
                    <a:lnTo>
                      <a:pt x="2" y="9"/>
                    </a:lnTo>
                    <a:lnTo>
                      <a:pt x="7" y="8"/>
                    </a:lnTo>
                    <a:lnTo>
                      <a:pt x="11" y="6"/>
                    </a:lnTo>
                    <a:lnTo>
                      <a:pt x="13" y="4"/>
                    </a:lnTo>
                    <a:lnTo>
                      <a:pt x="12" y="1"/>
                    </a:lnTo>
                  </a:path>
                </a:pathLst>
              </a:custGeom>
              <a:grpFill/>
              <a:ln w="28575">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40" name="Freeform 42"/>
              <p:cNvSpPr>
                <a:spLocks/>
              </p:cNvSpPr>
              <p:nvPr/>
            </p:nvSpPr>
            <p:spPr bwMode="auto">
              <a:xfrm>
                <a:off x="1047" y="4301"/>
                <a:ext cx="2" cy="1"/>
              </a:xfrm>
              <a:custGeom>
                <a:avLst/>
                <a:gdLst/>
                <a:ahLst/>
                <a:cxnLst>
                  <a:cxn ang="0">
                    <a:pos x="3" y="1"/>
                  </a:cxn>
                  <a:cxn ang="0">
                    <a:pos x="3" y="0"/>
                  </a:cxn>
                  <a:cxn ang="0">
                    <a:pos x="2" y="0"/>
                  </a:cxn>
                  <a:cxn ang="0">
                    <a:pos x="1" y="0"/>
                  </a:cxn>
                  <a:cxn ang="0">
                    <a:pos x="1" y="1"/>
                  </a:cxn>
                  <a:cxn ang="0">
                    <a:pos x="0" y="1"/>
                  </a:cxn>
                  <a:cxn ang="0">
                    <a:pos x="0" y="2"/>
                  </a:cxn>
                  <a:cxn ang="0">
                    <a:pos x="0" y="2"/>
                  </a:cxn>
                  <a:cxn ang="0">
                    <a:pos x="1" y="3"/>
                  </a:cxn>
                  <a:cxn ang="0">
                    <a:pos x="1" y="3"/>
                  </a:cxn>
                  <a:cxn ang="0">
                    <a:pos x="2" y="3"/>
                  </a:cxn>
                  <a:cxn ang="0">
                    <a:pos x="3" y="3"/>
                  </a:cxn>
                  <a:cxn ang="0">
                    <a:pos x="3" y="3"/>
                  </a:cxn>
                  <a:cxn ang="0">
                    <a:pos x="3" y="2"/>
                  </a:cxn>
                  <a:cxn ang="0">
                    <a:pos x="3" y="2"/>
                  </a:cxn>
                  <a:cxn ang="0">
                    <a:pos x="3" y="1"/>
                  </a:cxn>
                  <a:cxn ang="0">
                    <a:pos x="3" y="1"/>
                  </a:cxn>
                </a:cxnLst>
                <a:rect l="0" t="0" r="r" b="b"/>
                <a:pathLst>
                  <a:path w="3" h="3">
                    <a:moveTo>
                      <a:pt x="3" y="1"/>
                    </a:moveTo>
                    <a:lnTo>
                      <a:pt x="3" y="0"/>
                    </a:lnTo>
                    <a:lnTo>
                      <a:pt x="2" y="0"/>
                    </a:lnTo>
                    <a:lnTo>
                      <a:pt x="1" y="0"/>
                    </a:lnTo>
                    <a:lnTo>
                      <a:pt x="1" y="1"/>
                    </a:lnTo>
                    <a:lnTo>
                      <a:pt x="0" y="1"/>
                    </a:lnTo>
                    <a:lnTo>
                      <a:pt x="0" y="2"/>
                    </a:lnTo>
                    <a:lnTo>
                      <a:pt x="0" y="2"/>
                    </a:lnTo>
                    <a:lnTo>
                      <a:pt x="1" y="3"/>
                    </a:lnTo>
                    <a:lnTo>
                      <a:pt x="1" y="3"/>
                    </a:lnTo>
                    <a:lnTo>
                      <a:pt x="2" y="3"/>
                    </a:lnTo>
                    <a:lnTo>
                      <a:pt x="3" y="3"/>
                    </a:lnTo>
                    <a:lnTo>
                      <a:pt x="3" y="3"/>
                    </a:lnTo>
                    <a:lnTo>
                      <a:pt x="3" y="2"/>
                    </a:lnTo>
                    <a:lnTo>
                      <a:pt x="3" y="2"/>
                    </a:lnTo>
                    <a:lnTo>
                      <a:pt x="3" y="1"/>
                    </a:lnTo>
                    <a:lnTo>
                      <a:pt x="3" y="1"/>
                    </a:lnTo>
                    <a:close/>
                  </a:path>
                </a:pathLst>
              </a:custGeom>
              <a:grpFill/>
              <a:ln w="2857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41" name="Freeform 43"/>
              <p:cNvSpPr>
                <a:spLocks/>
              </p:cNvSpPr>
              <p:nvPr/>
            </p:nvSpPr>
            <p:spPr bwMode="auto">
              <a:xfrm>
                <a:off x="1047" y="4301"/>
                <a:ext cx="2" cy="1"/>
              </a:xfrm>
              <a:custGeom>
                <a:avLst/>
                <a:gdLst/>
                <a:ahLst/>
                <a:cxnLst>
                  <a:cxn ang="0">
                    <a:pos x="3" y="1"/>
                  </a:cxn>
                  <a:cxn ang="0">
                    <a:pos x="3" y="1"/>
                  </a:cxn>
                  <a:cxn ang="0">
                    <a:pos x="3" y="0"/>
                  </a:cxn>
                  <a:cxn ang="0">
                    <a:pos x="2" y="0"/>
                  </a:cxn>
                  <a:cxn ang="0">
                    <a:pos x="1" y="0"/>
                  </a:cxn>
                  <a:cxn ang="0">
                    <a:pos x="1" y="1"/>
                  </a:cxn>
                  <a:cxn ang="0">
                    <a:pos x="1" y="1"/>
                  </a:cxn>
                  <a:cxn ang="0">
                    <a:pos x="0" y="1"/>
                  </a:cxn>
                  <a:cxn ang="0">
                    <a:pos x="0" y="2"/>
                  </a:cxn>
                  <a:cxn ang="0">
                    <a:pos x="0" y="2"/>
                  </a:cxn>
                  <a:cxn ang="0">
                    <a:pos x="1" y="3"/>
                  </a:cxn>
                  <a:cxn ang="0">
                    <a:pos x="1" y="3"/>
                  </a:cxn>
                  <a:cxn ang="0">
                    <a:pos x="1" y="3"/>
                  </a:cxn>
                  <a:cxn ang="0">
                    <a:pos x="2" y="3"/>
                  </a:cxn>
                  <a:cxn ang="0">
                    <a:pos x="3" y="3"/>
                  </a:cxn>
                  <a:cxn ang="0">
                    <a:pos x="3" y="3"/>
                  </a:cxn>
                  <a:cxn ang="0">
                    <a:pos x="3" y="3"/>
                  </a:cxn>
                  <a:cxn ang="0">
                    <a:pos x="3" y="2"/>
                  </a:cxn>
                  <a:cxn ang="0">
                    <a:pos x="3" y="2"/>
                  </a:cxn>
                  <a:cxn ang="0">
                    <a:pos x="3" y="1"/>
                  </a:cxn>
                  <a:cxn ang="0">
                    <a:pos x="3" y="1"/>
                  </a:cxn>
                </a:cxnLst>
                <a:rect l="0" t="0" r="r" b="b"/>
                <a:pathLst>
                  <a:path w="3" h="3">
                    <a:moveTo>
                      <a:pt x="3" y="1"/>
                    </a:moveTo>
                    <a:lnTo>
                      <a:pt x="3" y="1"/>
                    </a:lnTo>
                    <a:lnTo>
                      <a:pt x="3" y="0"/>
                    </a:lnTo>
                    <a:lnTo>
                      <a:pt x="2" y="0"/>
                    </a:lnTo>
                    <a:lnTo>
                      <a:pt x="1" y="0"/>
                    </a:lnTo>
                    <a:lnTo>
                      <a:pt x="1" y="1"/>
                    </a:lnTo>
                    <a:lnTo>
                      <a:pt x="1" y="1"/>
                    </a:lnTo>
                    <a:lnTo>
                      <a:pt x="0" y="1"/>
                    </a:lnTo>
                    <a:lnTo>
                      <a:pt x="0" y="2"/>
                    </a:lnTo>
                    <a:lnTo>
                      <a:pt x="0" y="2"/>
                    </a:lnTo>
                    <a:lnTo>
                      <a:pt x="1" y="3"/>
                    </a:lnTo>
                    <a:lnTo>
                      <a:pt x="1" y="3"/>
                    </a:lnTo>
                    <a:lnTo>
                      <a:pt x="1" y="3"/>
                    </a:lnTo>
                    <a:lnTo>
                      <a:pt x="2" y="3"/>
                    </a:lnTo>
                    <a:lnTo>
                      <a:pt x="3" y="3"/>
                    </a:lnTo>
                    <a:lnTo>
                      <a:pt x="3" y="3"/>
                    </a:lnTo>
                    <a:lnTo>
                      <a:pt x="3" y="3"/>
                    </a:lnTo>
                    <a:lnTo>
                      <a:pt x="3" y="2"/>
                    </a:lnTo>
                    <a:lnTo>
                      <a:pt x="3" y="2"/>
                    </a:lnTo>
                    <a:lnTo>
                      <a:pt x="3" y="1"/>
                    </a:lnTo>
                    <a:lnTo>
                      <a:pt x="3" y="1"/>
                    </a:lnTo>
                  </a:path>
                </a:pathLst>
              </a:custGeom>
              <a:grpFill/>
              <a:ln w="28575">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42" name="Freeform 44"/>
              <p:cNvSpPr>
                <a:spLocks/>
              </p:cNvSpPr>
              <p:nvPr/>
            </p:nvSpPr>
            <p:spPr bwMode="auto">
              <a:xfrm>
                <a:off x="1040" y="4304"/>
                <a:ext cx="4" cy="2"/>
              </a:xfrm>
              <a:custGeom>
                <a:avLst/>
                <a:gdLst/>
                <a:ahLst/>
                <a:cxnLst>
                  <a:cxn ang="0">
                    <a:pos x="4" y="0"/>
                  </a:cxn>
                  <a:cxn ang="0">
                    <a:pos x="3" y="0"/>
                  </a:cxn>
                  <a:cxn ang="0">
                    <a:pos x="2" y="0"/>
                  </a:cxn>
                  <a:cxn ang="0">
                    <a:pos x="1" y="0"/>
                  </a:cxn>
                  <a:cxn ang="0">
                    <a:pos x="0" y="0"/>
                  </a:cxn>
                  <a:cxn ang="0">
                    <a:pos x="0" y="0"/>
                  </a:cxn>
                  <a:cxn ang="0">
                    <a:pos x="0" y="1"/>
                  </a:cxn>
                  <a:cxn ang="0">
                    <a:pos x="0" y="2"/>
                  </a:cxn>
                  <a:cxn ang="0">
                    <a:pos x="0" y="3"/>
                  </a:cxn>
                  <a:cxn ang="0">
                    <a:pos x="2" y="3"/>
                  </a:cxn>
                  <a:cxn ang="0">
                    <a:pos x="3" y="3"/>
                  </a:cxn>
                  <a:cxn ang="0">
                    <a:pos x="5" y="3"/>
                  </a:cxn>
                  <a:cxn ang="0">
                    <a:pos x="7" y="3"/>
                  </a:cxn>
                  <a:cxn ang="0">
                    <a:pos x="7" y="2"/>
                  </a:cxn>
                  <a:cxn ang="0">
                    <a:pos x="5" y="1"/>
                  </a:cxn>
                  <a:cxn ang="0">
                    <a:pos x="5" y="0"/>
                  </a:cxn>
                  <a:cxn ang="0">
                    <a:pos x="4" y="0"/>
                  </a:cxn>
                </a:cxnLst>
                <a:rect l="0" t="0" r="r" b="b"/>
                <a:pathLst>
                  <a:path w="7" h="3">
                    <a:moveTo>
                      <a:pt x="4" y="0"/>
                    </a:moveTo>
                    <a:lnTo>
                      <a:pt x="3" y="0"/>
                    </a:lnTo>
                    <a:lnTo>
                      <a:pt x="2" y="0"/>
                    </a:lnTo>
                    <a:lnTo>
                      <a:pt x="1" y="0"/>
                    </a:lnTo>
                    <a:lnTo>
                      <a:pt x="0" y="0"/>
                    </a:lnTo>
                    <a:lnTo>
                      <a:pt x="0" y="0"/>
                    </a:lnTo>
                    <a:lnTo>
                      <a:pt x="0" y="1"/>
                    </a:lnTo>
                    <a:lnTo>
                      <a:pt x="0" y="2"/>
                    </a:lnTo>
                    <a:lnTo>
                      <a:pt x="0" y="3"/>
                    </a:lnTo>
                    <a:lnTo>
                      <a:pt x="2" y="3"/>
                    </a:lnTo>
                    <a:lnTo>
                      <a:pt x="3" y="3"/>
                    </a:lnTo>
                    <a:lnTo>
                      <a:pt x="5" y="3"/>
                    </a:lnTo>
                    <a:lnTo>
                      <a:pt x="7" y="3"/>
                    </a:lnTo>
                    <a:lnTo>
                      <a:pt x="7" y="2"/>
                    </a:lnTo>
                    <a:lnTo>
                      <a:pt x="5" y="1"/>
                    </a:lnTo>
                    <a:lnTo>
                      <a:pt x="5" y="0"/>
                    </a:lnTo>
                    <a:lnTo>
                      <a:pt x="4" y="0"/>
                    </a:lnTo>
                    <a:close/>
                  </a:path>
                </a:pathLst>
              </a:custGeom>
              <a:grpFill/>
              <a:ln w="2857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43" name="Freeform 45"/>
              <p:cNvSpPr>
                <a:spLocks/>
              </p:cNvSpPr>
              <p:nvPr/>
            </p:nvSpPr>
            <p:spPr bwMode="auto">
              <a:xfrm>
                <a:off x="1040" y="4304"/>
                <a:ext cx="4" cy="2"/>
              </a:xfrm>
              <a:custGeom>
                <a:avLst/>
                <a:gdLst/>
                <a:ahLst/>
                <a:cxnLst>
                  <a:cxn ang="0">
                    <a:pos x="4" y="0"/>
                  </a:cxn>
                  <a:cxn ang="0">
                    <a:pos x="4" y="0"/>
                  </a:cxn>
                  <a:cxn ang="0">
                    <a:pos x="3" y="0"/>
                  </a:cxn>
                  <a:cxn ang="0">
                    <a:pos x="2" y="0"/>
                  </a:cxn>
                  <a:cxn ang="0">
                    <a:pos x="1" y="0"/>
                  </a:cxn>
                  <a:cxn ang="0">
                    <a:pos x="0" y="0"/>
                  </a:cxn>
                  <a:cxn ang="0">
                    <a:pos x="0" y="0"/>
                  </a:cxn>
                  <a:cxn ang="0">
                    <a:pos x="0" y="0"/>
                  </a:cxn>
                  <a:cxn ang="0">
                    <a:pos x="0" y="1"/>
                  </a:cxn>
                  <a:cxn ang="0">
                    <a:pos x="0" y="2"/>
                  </a:cxn>
                  <a:cxn ang="0">
                    <a:pos x="0" y="3"/>
                  </a:cxn>
                  <a:cxn ang="0">
                    <a:pos x="0" y="3"/>
                  </a:cxn>
                  <a:cxn ang="0">
                    <a:pos x="2" y="3"/>
                  </a:cxn>
                  <a:cxn ang="0">
                    <a:pos x="3" y="3"/>
                  </a:cxn>
                  <a:cxn ang="0">
                    <a:pos x="5" y="3"/>
                  </a:cxn>
                  <a:cxn ang="0">
                    <a:pos x="7" y="3"/>
                  </a:cxn>
                  <a:cxn ang="0">
                    <a:pos x="7" y="3"/>
                  </a:cxn>
                  <a:cxn ang="0">
                    <a:pos x="7" y="2"/>
                  </a:cxn>
                  <a:cxn ang="0">
                    <a:pos x="5" y="1"/>
                  </a:cxn>
                  <a:cxn ang="0">
                    <a:pos x="5" y="0"/>
                  </a:cxn>
                  <a:cxn ang="0">
                    <a:pos x="4" y="0"/>
                  </a:cxn>
                </a:cxnLst>
                <a:rect l="0" t="0" r="r" b="b"/>
                <a:pathLst>
                  <a:path w="7" h="3">
                    <a:moveTo>
                      <a:pt x="4" y="0"/>
                    </a:moveTo>
                    <a:lnTo>
                      <a:pt x="4" y="0"/>
                    </a:lnTo>
                    <a:lnTo>
                      <a:pt x="3" y="0"/>
                    </a:lnTo>
                    <a:lnTo>
                      <a:pt x="2" y="0"/>
                    </a:lnTo>
                    <a:lnTo>
                      <a:pt x="1" y="0"/>
                    </a:lnTo>
                    <a:lnTo>
                      <a:pt x="0" y="0"/>
                    </a:lnTo>
                    <a:lnTo>
                      <a:pt x="0" y="0"/>
                    </a:lnTo>
                    <a:lnTo>
                      <a:pt x="0" y="0"/>
                    </a:lnTo>
                    <a:lnTo>
                      <a:pt x="0" y="1"/>
                    </a:lnTo>
                    <a:lnTo>
                      <a:pt x="0" y="2"/>
                    </a:lnTo>
                    <a:lnTo>
                      <a:pt x="0" y="3"/>
                    </a:lnTo>
                    <a:lnTo>
                      <a:pt x="0" y="3"/>
                    </a:lnTo>
                    <a:lnTo>
                      <a:pt x="2" y="3"/>
                    </a:lnTo>
                    <a:lnTo>
                      <a:pt x="3" y="3"/>
                    </a:lnTo>
                    <a:lnTo>
                      <a:pt x="5" y="3"/>
                    </a:lnTo>
                    <a:lnTo>
                      <a:pt x="7" y="3"/>
                    </a:lnTo>
                    <a:lnTo>
                      <a:pt x="7" y="3"/>
                    </a:lnTo>
                    <a:lnTo>
                      <a:pt x="7" y="2"/>
                    </a:lnTo>
                    <a:lnTo>
                      <a:pt x="5" y="1"/>
                    </a:lnTo>
                    <a:lnTo>
                      <a:pt x="5" y="0"/>
                    </a:lnTo>
                    <a:lnTo>
                      <a:pt x="4" y="0"/>
                    </a:lnTo>
                  </a:path>
                </a:pathLst>
              </a:custGeom>
              <a:grpFill/>
              <a:ln w="28575">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44" name="Freeform 46"/>
              <p:cNvSpPr>
                <a:spLocks/>
              </p:cNvSpPr>
              <p:nvPr/>
            </p:nvSpPr>
            <p:spPr bwMode="auto">
              <a:xfrm>
                <a:off x="1024" y="4307"/>
                <a:ext cx="9" cy="2"/>
              </a:xfrm>
              <a:custGeom>
                <a:avLst/>
                <a:gdLst/>
                <a:ahLst/>
                <a:cxnLst>
                  <a:cxn ang="0">
                    <a:pos x="10" y="0"/>
                  </a:cxn>
                  <a:cxn ang="0">
                    <a:pos x="7" y="0"/>
                  </a:cxn>
                  <a:cxn ang="0">
                    <a:pos x="5" y="2"/>
                  </a:cxn>
                  <a:cxn ang="0">
                    <a:pos x="3" y="3"/>
                  </a:cxn>
                  <a:cxn ang="0">
                    <a:pos x="0" y="3"/>
                  </a:cxn>
                  <a:cxn ang="0">
                    <a:pos x="0" y="4"/>
                  </a:cxn>
                  <a:cxn ang="0">
                    <a:pos x="0" y="5"/>
                  </a:cxn>
                  <a:cxn ang="0">
                    <a:pos x="0" y="6"/>
                  </a:cxn>
                  <a:cxn ang="0">
                    <a:pos x="0" y="6"/>
                  </a:cxn>
                  <a:cxn ang="0">
                    <a:pos x="6" y="6"/>
                  </a:cxn>
                  <a:cxn ang="0">
                    <a:pos x="12" y="6"/>
                  </a:cxn>
                  <a:cxn ang="0">
                    <a:pos x="18" y="6"/>
                  </a:cxn>
                  <a:cxn ang="0">
                    <a:pos x="23" y="6"/>
                  </a:cxn>
                  <a:cxn ang="0">
                    <a:pos x="23" y="6"/>
                  </a:cxn>
                  <a:cxn ang="0">
                    <a:pos x="23" y="5"/>
                  </a:cxn>
                  <a:cxn ang="0">
                    <a:pos x="23" y="4"/>
                  </a:cxn>
                  <a:cxn ang="0">
                    <a:pos x="23" y="3"/>
                  </a:cxn>
                  <a:cxn ang="0">
                    <a:pos x="20" y="3"/>
                  </a:cxn>
                  <a:cxn ang="0">
                    <a:pos x="17" y="2"/>
                  </a:cxn>
                  <a:cxn ang="0">
                    <a:pos x="13" y="0"/>
                  </a:cxn>
                  <a:cxn ang="0">
                    <a:pos x="10" y="0"/>
                  </a:cxn>
                </a:cxnLst>
                <a:rect l="0" t="0" r="r" b="b"/>
                <a:pathLst>
                  <a:path w="23" h="6">
                    <a:moveTo>
                      <a:pt x="10" y="0"/>
                    </a:moveTo>
                    <a:lnTo>
                      <a:pt x="7" y="0"/>
                    </a:lnTo>
                    <a:lnTo>
                      <a:pt x="5" y="2"/>
                    </a:lnTo>
                    <a:lnTo>
                      <a:pt x="3" y="3"/>
                    </a:lnTo>
                    <a:lnTo>
                      <a:pt x="0" y="3"/>
                    </a:lnTo>
                    <a:lnTo>
                      <a:pt x="0" y="4"/>
                    </a:lnTo>
                    <a:lnTo>
                      <a:pt x="0" y="5"/>
                    </a:lnTo>
                    <a:lnTo>
                      <a:pt x="0" y="6"/>
                    </a:lnTo>
                    <a:lnTo>
                      <a:pt x="0" y="6"/>
                    </a:lnTo>
                    <a:lnTo>
                      <a:pt x="6" y="6"/>
                    </a:lnTo>
                    <a:lnTo>
                      <a:pt x="12" y="6"/>
                    </a:lnTo>
                    <a:lnTo>
                      <a:pt x="18" y="6"/>
                    </a:lnTo>
                    <a:lnTo>
                      <a:pt x="23" y="6"/>
                    </a:lnTo>
                    <a:lnTo>
                      <a:pt x="23" y="6"/>
                    </a:lnTo>
                    <a:lnTo>
                      <a:pt x="23" y="5"/>
                    </a:lnTo>
                    <a:lnTo>
                      <a:pt x="23" y="4"/>
                    </a:lnTo>
                    <a:lnTo>
                      <a:pt x="23" y="3"/>
                    </a:lnTo>
                    <a:lnTo>
                      <a:pt x="20" y="3"/>
                    </a:lnTo>
                    <a:lnTo>
                      <a:pt x="17" y="2"/>
                    </a:lnTo>
                    <a:lnTo>
                      <a:pt x="13" y="0"/>
                    </a:lnTo>
                    <a:lnTo>
                      <a:pt x="10" y="0"/>
                    </a:lnTo>
                    <a:close/>
                  </a:path>
                </a:pathLst>
              </a:custGeom>
              <a:grpFill/>
              <a:ln w="2857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45" name="Freeform 47"/>
              <p:cNvSpPr>
                <a:spLocks/>
              </p:cNvSpPr>
              <p:nvPr/>
            </p:nvSpPr>
            <p:spPr bwMode="auto">
              <a:xfrm>
                <a:off x="1024" y="4307"/>
                <a:ext cx="9" cy="2"/>
              </a:xfrm>
              <a:custGeom>
                <a:avLst/>
                <a:gdLst/>
                <a:ahLst/>
                <a:cxnLst>
                  <a:cxn ang="0">
                    <a:pos x="10" y="0"/>
                  </a:cxn>
                  <a:cxn ang="0">
                    <a:pos x="10" y="0"/>
                  </a:cxn>
                  <a:cxn ang="0">
                    <a:pos x="7" y="0"/>
                  </a:cxn>
                  <a:cxn ang="0">
                    <a:pos x="5" y="2"/>
                  </a:cxn>
                  <a:cxn ang="0">
                    <a:pos x="3" y="3"/>
                  </a:cxn>
                  <a:cxn ang="0">
                    <a:pos x="0" y="3"/>
                  </a:cxn>
                  <a:cxn ang="0">
                    <a:pos x="0" y="3"/>
                  </a:cxn>
                  <a:cxn ang="0">
                    <a:pos x="0" y="4"/>
                  </a:cxn>
                  <a:cxn ang="0">
                    <a:pos x="0" y="5"/>
                  </a:cxn>
                  <a:cxn ang="0">
                    <a:pos x="0" y="6"/>
                  </a:cxn>
                  <a:cxn ang="0">
                    <a:pos x="0" y="6"/>
                  </a:cxn>
                  <a:cxn ang="0">
                    <a:pos x="0" y="6"/>
                  </a:cxn>
                  <a:cxn ang="0">
                    <a:pos x="6" y="6"/>
                  </a:cxn>
                  <a:cxn ang="0">
                    <a:pos x="12" y="6"/>
                  </a:cxn>
                  <a:cxn ang="0">
                    <a:pos x="18" y="6"/>
                  </a:cxn>
                  <a:cxn ang="0">
                    <a:pos x="23" y="6"/>
                  </a:cxn>
                  <a:cxn ang="0">
                    <a:pos x="23" y="6"/>
                  </a:cxn>
                  <a:cxn ang="0">
                    <a:pos x="23" y="6"/>
                  </a:cxn>
                  <a:cxn ang="0">
                    <a:pos x="23" y="5"/>
                  </a:cxn>
                  <a:cxn ang="0">
                    <a:pos x="23" y="4"/>
                  </a:cxn>
                  <a:cxn ang="0">
                    <a:pos x="23" y="3"/>
                  </a:cxn>
                  <a:cxn ang="0">
                    <a:pos x="23" y="3"/>
                  </a:cxn>
                  <a:cxn ang="0">
                    <a:pos x="20" y="3"/>
                  </a:cxn>
                  <a:cxn ang="0">
                    <a:pos x="17" y="2"/>
                  </a:cxn>
                  <a:cxn ang="0">
                    <a:pos x="13" y="0"/>
                  </a:cxn>
                  <a:cxn ang="0">
                    <a:pos x="10" y="0"/>
                  </a:cxn>
                </a:cxnLst>
                <a:rect l="0" t="0" r="r" b="b"/>
                <a:pathLst>
                  <a:path w="23" h="6">
                    <a:moveTo>
                      <a:pt x="10" y="0"/>
                    </a:moveTo>
                    <a:lnTo>
                      <a:pt x="10" y="0"/>
                    </a:lnTo>
                    <a:lnTo>
                      <a:pt x="7" y="0"/>
                    </a:lnTo>
                    <a:lnTo>
                      <a:pt x="5" y="2"/>
                    </a:lnTo>
                    <a:lnTo>
                      <a:pt x="3" y="3"/>
                    </a:lnTo>
                    <a:lnTo>
                      <a:pt x="0" y="3"/>
                    </a:lnTo>
                    <a:lnTo>
                      <a:pt x="0" y="3"/>
                    </a:lnTo>
                    <a:lnTo>
                      <a:pt x="0" y="4"/>
                    </a:lnTo>
                    <a:lnTo>
                      <a:pt x="0" y="5"/>
                    </a:lnTo>
                    <a:lnTo>
                      <a:pt x="0" y="6"/>
                    </a:lnTo>
                    <a:lnTo>
                      <a:pt x="0" y="6"/>
                    </a:lnTo>
                    <a:lnTo>
                      <a:pt x="0" y="6"/>
                    </a:lnTo>
                    <a:lnTo>
                      <a:pt x="6" y="6"/>
                    </a:lnTo>
                    <a:lnTo>
                      <a:pt x="12" y="6"/>
                    </a:lnTo>
                    <a:lnTo>
                      <a:pt x="18" y="6"/>
                    </a:lnTo>
                    <a:lnTo>
                      <a:pt x="23" y="6"/>
                    </a:lnTo>
                    <a:lnTo>
                      <a:pt x="23" y="6"/>
                    </a:lnTo>
                    <a:lnTo>
                      <a:pt x="23" y="6"/>
                    </a:lnTo>
                    <a:lnTo>
                      <a:pt x="23" y="5"/>
                    </a:lnTo>
                    <a:lnTo>
                      <a:pt x="23" y="4"/>
                    </a:lnTo>
                    <a:lnTo>
                      <a:pt x="23" y="3"/>
                    </a:lnTo>
                    <a:lnTo>
                      <a:pt x="23" y="3"/>
                    </a:lnTo>
                    <a:lnTo>
                      <a:pt x="20" y="3"/>
                    </a:lnTo>
                    <a:lnTo>
                      <a:pt x="17" y="2"/>
                    </a:lnTo>
                    <a:lnTo>
                      <a:pt x="13" y="0"/>
                    </a:lnTo>
                    <a:lnTo>
                      <a:pt x="10" y="0"/>
                    </a:lnTo>
                  </a:path>
                </a:pathLst>
              </a:custGeom>
              <a:grpFill/>
              <a:ln w="28575">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46" name="Freeform 48"/>
              <p:cNvSpPr>
                <a:spLocks/>
              </p:cNvSpPr>
              <p:nvPr/>
            </p:nvSpPr>
            <p:spPr bwMode="auto">
              <a:xfrm>
                <a:off x="1006" y="4302"/>
                <a:ext cx="15" cy="12"/>
              </a:xfrm>
              <a:custGeom>
                <a:avLst/>
                <a:gdLst/>
                <a:ahLst/>
                <a:cxnLst>
                  <a:cxn ang="0">
                    <a:pos x="20" y="5"/>
                  </a:cxn>
                  <a:cxn ang="0">
                    <a:pos x="25" y="1"/>
                  </a:cxn>
                  <a:cxn ang="0">
                    <a:pos x="31" y="0"/>
                  </a:cxn>
                  <a:cxn ang="0">
                    <a:pos x="35" y="2"/>
                  </a:cxn>
                  <a:cxn ang="0">
                    <a:pos x="36" y="9"/>
                  </a:cxn>
                  <a:cxn ang="0">
                    <a:pos x="35" y="10"/>
                  </a:cxn>
                  <a:cxn ang="0">
                    <a:pos x="32" y="11"/>
                  </a:cxn>
                  <a:cxn ang="0">
                    <a:pos x="30" y="11"/>
                  </a:cxn>
                  <a:cxn ang="0">
                    <a:pos x="28" y="11"/>
                  </a:cxn>
                  <a:cxn ang="0">
                    <a:pos x="29" y="13"/>
                  </a:cxn>
                  <a:cxn ang="0">
                    <a:pos x="31" y="13"/>
                  </a:cxn>
                  <a:cxn ang="0">
                    <a:pos x="32" y="14"/>
                  </a:cxn>
                  <a:cxn ang="0">
                    <a:pos x="35" y="14"/>
                  </a:cxn>
                  <a:cxn ang="0">
                    <a:pos x="32" y="16"/>
                  </a:cxn>
                  <a:cxn ang="0">
                    <a:pos x="30" y="17"/>
                  </a:cxn>
                  <a:cxn ang="0">
                    <a:pos x="26" y="18"/>
                  </a:cxn>
                  <a:cxn ang="0">
                    <a:pos x="23" y="20"/>
                  </a:cxn>
                  <a:cxn ang="0">
                    <a:pos x="22" y="21"/>
                  </a:cxn>
                  <a:cxn ang="0">
                    <a:pos x="20" y="22"/>
                  </a:cxn>
                  <a:cxn ang="0">
                    <a:pos x="18" y="24"/>
                  </a:cxn>
                  <a:cxn ang="0">
                    <a:pos x="16" y="25"/>
                  </a:cxn>
                  <a:cxn ang="0">
                    <a:pos x="13" y="26"/>
                  </a:cxn>
                  <a:cxn ang="0">
                    <a:pos x="9" y="28"/>
                  </a:cxn>
                  <a:cxn ang="0">
                    <a:pos x="5" y="28"/>
                  </a:cxn>
                  <a:cxn ang="0">
                    <a:pos x="0" y="28"/>
                  </a:cxn>
                  <a:cxn ang="0">
                    <a:pos x="3" y="23"/>
                  </a:cxn>
                  <a:cxn ang="0">
                    <a:pos x="8" y="18"/>
                  </a:cxn>
                  <a:cxn ang="0">
                    <a:pos x="13" y="15"/>
                  </a:cxn>
                  <a:cxn ang="0">
                    <a:pos x="16" y="10"/>
                  </a:cxn>
                  <a:cxn ang="0">
                    <a:pos x="18" y="9"/>
                  </a:cxn>
                  <a:cxn ang="0">
                    <a:pos x="21" y="8"/>
                  </a:cxn>
                  <a:cxn ang="0">
                    <a:pos x="22" y="6"/>
                  </a:cxn>
                  <a:cxn ang="0">
                    <a:pos x="20" y="5"/>
                  </a:cxn>
                </a:cxnLst>
                <a:rect l="0" t="0" r="r" b="b"/>
                <a:pathLst>
                  <a:path w="36" h="28">
                    <a:moveTo>
                      <a:pt x="20" y="5"/>
                    </a:moveTo>
                    <a:lnTo>
                      <a:pt x="25" y="1"/>
                    </a:lnTo>
                    <a:lnTo>
                      <a:pt x="31" y="0"/>
                    </a:lnTo>
                    <a:lnTo>
                      <a:pt x="35" y="2"/>
                    </a:lnTo>
                    <a:lnTo>
                      <a:pt x="36" y="9"/>
                    </a:lnTo>
                    <a:lnTo>
                      <a:pt x="35" y="10"/>
                    </a:lnTo>
                    <a:lnTo>
                      <a:pt x="32" y="11"/>
                    </a:lnTo>
                    <a:lnTo>
                      <a:pt x="30" y="11"/>
                    </a:lnTo>
                    <a:lnTo>
                      <a:pt x="28" y="11"/>
                    </a:lnTo>
                    <a:lnTo>
                      <a:pt x="29" y="13"/>
                    </a:lnTo>
                    <a:lnTo>
                      <a:pt x="31" y="13"/>
                    </a:lnTo>
                    <a:lnTo>
                      <a:pt x="32" y="14"/>
                    </a:lnTo>
                    <a:lnTo>
                      <a:pt x="35" y="14"/>
                    </a:lnTo>
                    <a:lnTo>
                      <a:pt x="32" y="16"/>
                    </a:lnTo>
                    <a:lnTo>
                      <a:pt x="30" y="17"/>
                    </a:lnTo>
                    <a:lnTo>
                      <a:pt x="26" y="18"/>
                    </a:lnTo>
                    <a:lnTo>
                      <a:pt x="23" y="20"/>
                    </a:lnTo>
                    <a:lnTo>
                      <a:pt x="22" y="21"/>
                    </a:lnTo>
                    <a:lnTo>
                      <a:pt x="20" y="22"/>
                    </a:lnTo>
                    <a:lnTo>
                      <a:pt x="18" y="24"/>
                    </a:lnTo>
                    <a:lnTo>
                      <a:pt x="16" y="25"/>
                    </a:lnTo>
                    <a:lnTo>
                      <a:pt x="13" y="26"/>
                    </a:lnTo>
                    <a:lnTo>
                      <a:pt x="9" y="28"/>
                    </a:lnTo>
                    <a:lnTo>
                      <a:pt x="5" y="28"/>
                    </a:lnTo>
                    <a:lnTo>
                      <a:pt x="0" y="28"/>
                    </a:lnTo>
                    <a:lnTo>
                      <a:pt x="3" y="23"/>
                    </a:lnTo>
                    <a:lnTo>
                      <a:pt x="8" y="18"/>
                    </a:lnTo>
                    <a:lnTo>
                      <a:pt x="13" y="15"/>
                    </a:lnTo>
                    <a:lnTo>
                      <a:pt x="16" y="10"/>
                    </a:lnTo>
                    <a:lnTo>
                      <a:pt x="18" y="9"/>
                    </a:lnTo>
                    <a:lnTo>
                      <a:pt x="21" y="8"/>
                    </a:lnTo>
                    <a:lnTo>
                      <a:pt x="22" y="6"/>
                    </a:lnTo>
                    <a:lnTo>
                      <a:pt x="20" y="5"/>
                    </a:lnTo>
                    <a:close/>
                  </a:path>
                </a:pathLst>
              </a:custGeom>
              <a:grpFill/>
              <a:ln w="2857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47" name="Freeform 49"/>
              <p:cNvSpPr>
                <a:spLocks/>
              </p:cNvSpPr>
              <p:nvPr/>
            </p:nvSpPr>
            <p:spPr bwMode="auto">
              <a:xfrm>
                <a:off x="1006" y="4302"/>
                <a:ext cx="15" cy="12"/>
              </a:xfrm>
              <a:custGeom>
                <a:avLst/>
                <a:gdLst/>
                <a:ahLst/>
                <a:cxnLst>
                  <a:cxn ang="0">
                    <a:pos x="20" y="5"/>
                  </a:cxn>
                  <a:cxn ang="0">
                    <a:pos x="20" y="5"/>
                  </a:cxn>
                  <a:cxn ang="0">
                    <a:pos x="25" y="1"/>
                  </a:cxn>
                  <a:cxn ang="0">
                    <a:pos x="31" y="0"/>
                  </a:cxn>
                  <a:cxn ang="0">
                    <a:pos x="35" y="2"/>
                  </a:cxn>
                  <a:cxn ang="0">
                    <a:pos x="36" y="9"/>
                  </a:cxn>
                  <a:cxn ang="0">
                    <a:pos x="36" y="9"/>
                  </a:cxn>
                  <a:cxn ang="0">
                    <a:pos x="35" y="10"/>
                  </a:cxn>
                  <a:cxn ang="0">
                    <a:pos x="32" y="11"/>
                  </a:cxn>
                  <a:cxn ang="0">
                    <a:pos x="30" y="11"/>
                  </a:cxn>
                  <a:cxn ang="0">
                    <a:pos x="28" y="11"/>
                  </a:cxn>
                  <a:cxn ang="0">
                    <a:pos x="28" y="11"/>
                  </a:cxn>
                  <a:cxn ang="0">
                    <a:pos x="29" y="13"/>
                  </a:cxn>
                  <a:cxn ang="0">
                    <a:pos x="31" y="13"/>
                  </a:cxn>
                  <a:cxn ang="0">
                    <a:pos x="32" y="14"/>
                  </a:cxn>
                  <a:cxn ang="0">
                    <a:pos x="35" y="14"/>
                  </a:cxn>
                  <a:cxn ang="0">
                    <a:pos x="35" y="14"/>
                  </a:cxn>
                  <a:cxn ang="0">
                    <a:pos x="32" y="16"/>
                  </a:cxn>
                  <a:cxn ang="0">
                    <a:pos x="30" y="17"/>
                  </a:cxn>
                  <a:cxn ang="0">
                    <a:pos x="26" y="18"/>
                  </a:cxn>
                  <a:cxn ang="0">
                    <a:pos x="23" y="20"/>
                  </a:cxn>
                  <a:cxn ang="0">
                    <a:pos x="23" y="20"/>
                  </a:cxn>
                  <a:cxn ang="0">
                    <a:pos x="22" y="21"/>
                  </a:cxn>
                  <a:cxn ang="0">
                    <a:pos x="20" y="22"/>
                  </a:cxn>
                  <a:cxn ang="0">
                    <a:pos x="18" y="24"/>
                  </a:cxn>
                  <a:cxn ang="0">
                    <a:pos x="16" y="25"/>
                  </a:cxn>
                  <a:cxn ang="0">
                    <a:pos x="16" y="25"/>
                  </a:cxn>
                  <a:cxn ang="0">
                    <a:pos x="13" y="26"/>
                  </a:cxn>
                  <a:cxn ang="0">
                    <a:pos x="9" y="28"/>
                  </a:cxn>
                  <a:cxn ang="0">
                    <a:pos x="5" y="28"/>
                  </a:cxn>
                  <a:cxn ang="0">
                    <a:pos x="0" y="28"/>
                  </a:cxn>
                  <a:cxn ang="0">
                    <a:pos x="0" y="28"/>
                  </a:cxn>
                  <a:cxn ang="0">
                    <a:pos x="3" y="23"/>
                  </a:cxn>
                  <a:cxn ang="0">
                    <a:pos x="8" y="18"/>
                  </a:cxn>
                  <a:cxn ang="0">
                    <a:pos x="13" y="15"/>
                  </a:cxn>
                  <a:cxn ang="0">
                    <a:pos x="16" y="10"/>
                  </a:cxn>
                  <a:cxn ang="0">
                    <a:pos x="16" y="10"/>
                  </a:cxn>
                  <a:cxn ang="0">
                    <a:pos x="18" y="9"/>
                  </a:cxn>
                  <a:cxn ang="0">
                    <a:pos x="21" y="8"/>
                  </a:cxn>
                  <a:cxn ang="0">
                    <a:pos x="22" y="6"/>
                  </a:cxn>
                  <a:cxn ang="0">
                    <a:pos x="20" y="5"/>
                  </a:cxn>
                </a:cxnLst>
                <a:rect l="0" t="0" r="r" b="b"/>
                <a:pathLst>
                  <a:path w="36" h="28">
                    <a:moveTo>
                      <a:pt x="20" y="5"/>
                    </a:moveTo>
                    <a:lnTo>
                      <a:pt x="20" y="5"/>
                    </a:lnTo>
                    <a:lnTo>
                      <a:pt x="25" y="1"/>
                    </a:lnTo>
                    <a:lnTo>
                      <a:pt x="31" y="0"/>
                    </a:lnTo>
                    <a:lnTo>
                      <a:pt x="35" y="2"/>
                    </a:lnTo>
                    <a:lnTo>
                      <a:pt x="36" y="9"/>
                    </a:lnTo>
                    <a:lnTo>
                      <a:pt x="36" y="9"/>
                    </a:lnTo>
                    <a:lnTo>
                      <a:pt x="35" y="10"/>
                    </a:lnTo>
                    <a:lnTo>
                      <a:pt x="32" y="11"/>
                    </a:lnTo>
                    <a:lnTo>
                      <a:pt x="30" y="11"/>
                    </a:lnTo>
                    <a:lnTo>
                      <a:pt x="28" y="11"/>
                    </a:lnTo>
                    <a:lnTo>
                      <a:pt x="28" y="11"/>
                    </a:lnTo>
                    <a:lnTo>
                      <a:pt x="29" y="13"/>
                    </a:lnTo>
                    <a:lnTo>
                      <a:pt x="31" y="13"/>
                    </a:lnTo>
                    <a:lnTo>
                      <a:pt x="32" y="14"/>
                    </a:lnTo>
                    <a:lnTo>
                      <a:pt x="35" y="14"/>
                    </a:lnTo>
                    <a:lnTo>
                      <a:pt x="35" y="14"/>
                    </a:lnTo>
                    <a:lnTo>
                      <a:pt x="32" y="16"/>
                    </a:lnTo>
                    <a:lnTo>
                      <a:pt x="30" y="17"/>
                    </a:lnTo>
                    <a:lnTo>
                      <a:pt x="26" y="18"/>
                    </a:lnTo>
                    <a:lnTo>
                      <a:pt x="23" y="20"/>
                    </a:lnTo>
                    <a:lnTo>
                      <a:pt x="23" y="20"/>
                    </a:lnTo>
                    <a:lnTo>
                      <a:pt x="22" y="21"/>
                    </a:lnTo>
                    <a:lnTo>
                      <a:pt x="20" y="22"/>
                    </a:lnTo>
                    <a:lnTo>
                      <a:pt x="18" y="24"/>
                    </a:lnTo>
                    <a:lnTo>
                      <a:pt x="16" y="25"/>
                    </a:lnTo>
                    <a:lnTo>
                      <a:pt x="16" y="25"/>
                    </a:lnTo>
                    <a:lnTo>
                      <a:pt x="13" y="26"/>
                    </a:lnTo>
                    <a:lnTo>
                      <a:pt x="9" y="28"/>
                    </a:lnTo>
                    <a:lnTo>
                      <a:pt x="5" y="28"/>
                    </a:lnTo>
                    <a:lnTo>
                      <a:pt x="0" y="28"/>
                    </a:lnTo>
                    <a:lnTo>
                      <a:pt x="0" y="28"/>
                    </a:lnTo>
                    <a:lnTo>
                      <a:pt x="3" y="23"/>
                    </a:lnTo>
                    <a:lnTo>
                      <a:pt x="8" y="18"/>
                    </a:lnTo>
                    <a:lnTo>
                      <a:pt x="13" y="15"/>
                    </a:lnTo>
                    <a:lnTo>
                      <a:pt x="16" y="10"/>
                    </a:lnTo>
                    <a:lnTo>
                      <a:pt x="16" y="10"/>
                    </a:lnTo>
                    <a:lnTo>
                      <a:pt x="18" y="9"/>
                    </a:lnTo>
                    <a:lnTo>
                      <a:pt x="21" y="8"/>
                    </a:lnTo>
                    <a:lnTo>
                      <a:pt x="22" y="6"/>
                    </a:lnTo>
                    <a:lnTo>
                      <a:pt x="20" y="5"/>
                    </a:lnTo>
                  </a:path>
                </a:pathLst>
              </a:custGeom>
              <a:grpFill/>
              <a:ln w="28575">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48" name="Freeform 50"/>
              <p:cNvSpPr>
                <a:spLocks/>
              </p:cNvSpPr>
              <p:nvPr/>
            </p:nvSpPr>
            <p:spPr bwMode="auto">
              <a:xfrm>
                <a:off x="986" y="4307"/>
                <a:ext cx="13" cy="15"/>
              </a:xfrm>
              <a:custGeom>
                <a:avLst/>
                <a:gdLst/>
                <a:ahLst/>
                <a:cxnLst>
                  <a:cxn ang="0">
                    <a:pos x="22" y="12"/>
                  </a:cxn>
                  <a:cxn ang="0">
                    <a:pos x="19" y="10"/>
                  </a:cxn>
                  <a:cxn ang="0">
                    <a:pos x="18" y="8"/>
                  </a:cxn>
                  <a:cxn ang="0">
                    <a:pos x="17" y="5"/>
                  </a:cxn>
                  <a:cxn ang="0">
                    <a:pos x="16" y="3"/>
                  </a:cxn>
                  <a:cxn ang="0">
                    <a:pos x="12" y="1"/>
                  </a:cxn>
                  <a:cxn ang="0">
                    <a:pos x="9" y="0"/>
                  </a:cxn>
                  <a:cxn ang="0">
                    <a:pos x="5" y="1"/>
                  </a:cxn>
                  <a:cxn ang="0">
                    <a:pos x="2" y="2"/>
                  </a:cxn>
                  <a:cxn ang="0">
                    <a:pos x="0" y="3"/>
                  </a:cxn>
                  <a:cxn ang="0">
                    <a:pos x="0" y="5"/>
                  </a:cxn>
                  <a:cxn ang="0">
                    <a:pos x="0" y="8"/>
                  </a:cxn>
                  <a:cxn ang="0">
                    <a:pos x="1" y="10"/>
                  </a:cxn>
                  <a:cxn ang="0">
                    <a:pos x="4" y="12"/>
                  </a:cxn>
                  <a:cxn ang="0">
                    <a:pos x="10" y="15"/>
                  </a:cxn>
                  <a:cxn ang="0">
                    <a:pos x="14" y="17"/>
                  </a:cxn>
                  <a:cxn ang="0">
                    <a:pos x="14" y="20"/>
                  </a:cxn>
                  <a:cxn ang="0">
                    <a:pos x="11" y="23"/>
                  </a:cxn>
                  <a:cxn ang="0">
                    <a:pos x="9" y="24"/>
                  </a:cxn>
                  <a:cxn ang="0">
                    <a:pos x="7" y="25"/>
                  </a:cxn>
                  <a:cxn ang="0">
                    <a:pos x="5" y="27"/>
                  </a:cxn>
                  <a:cxn ang="0">
                    <a:pos x="7" y="30"/>
                  </a:cxn>
                  <a:cxn ang="0">
                    <a:pos x="10" y="32"/>
                  </a:cxn>
                  <a:cxn ang="0">
                    <a:pos x="12" y="33"/>
                  </a:cxn>
                  <a:cxn ang="0">
                    <a:pos x="16" y="32"/>
                  </a:cxn>
                  <a:cxn ang="0">
                    <a:pos x="18" y="31"/>
                  </a:cxn>
                  <a:cxn ang="0">
                    <a:pos x="20" y="30"/>
                  </a:cxn>
                  <a:cxn ang="0">
                    <a:pos x="23" y="28"/>
                  </a:cxn>
                  <a:cxn ang="0">
                    <a:pos x="25" y="27"/>
                  </a:cxn>
                  <a:cxn ang="0">
                    <a:pos x="29" y="24"/>
                  </a:cxn>
                  <a:cxn ang="0">
                    <a:pos x="29" y="19"/>
                  </a:cxn>
                  <a:cxn ang="0">
                    <a:pos x="26" y="15"/>
                  </a:cxn>
                  <a:cxn ang="0">
                    <a:pos x="22" y="12"/>
                  </a:cxn>
                </a:cxnLst>
                <a:rect l="0" t="0" r="r" b="b"/>
                <a:pathLst>
                  <a:path w="29" h="33">
                    <a:moveTo>
                      <a:pt x="22" y="12"/>
                    </a:moveTo>
                    <a:lnTo>
                      <a:pt x="19" y="10"/>
                    </a:lnTo>
                    <a:lnTo>
                      <a:pt x="18" y="8"/>
                    </a:lnTo>
                    <a:lnTo>
                      <a:pt x="17" y="5"/>
                    </a:lnTo>
                    <a:lnTo>
                      <a:pt x="16" y="3"/>
                    </a:lnTo>
                    <a:lnTo>
                      <a:pt x="12" y="1"/>
                    </a:lnTo>
                    <a:lnTo>
                      <a:pt x="9" y="0"/>
                    </a:lnTo>
                    <a:lnTo>
                      <a:pt x="5" y="1"/>
                    </a:lnTo>
                    <a:lnTo>
                      <a:pt x="2" y="2"/>
                    </a:lnTo>
                    <a:lnTo>
                      <a:pt x="0" y="3"/>
                    </a:lnTo>
                    <a:lnTo>
                      <a:pt x="0" y="5"/>
                    </a:lnTo>
                    <a:lnTo>
                      <a:pt x="0" y="8"/>
                    </a:lnTo>
                    <a:lnTo>
                      <a:pt x="1" y="10"/>
                    </a:lnTo>
                    <a:lnTo>
                      <a:pt x="4" y="12"/>
                    </a:lnTo>
                    <a:lnTo>
                      <a:pt x="10" y="15"/>
                    </a:lnTo>
                    <a:lnTo>
                      <a:pt x="14" y="17"/>
                    </a:lnTo>
                    <a:lnTo>
                      <a:pt x="14" y="20"/>
                    </a:lnTo>
                    <a:lnTo>
                      <a:pt x="11" y="23"/>
                    </a:lnTo>
                    <a:lnTo>
                      <a:pt x="9" y="24"/>
                    </a:lnTo>
                    <a:lnTo>
                      <a:pt x="7" y="25"/>
                    </a:lnTo>
                    <a:lnTo>
                      <a:pt x="5" y="27"/>
                    </a:lnTo>
                    <a:lnTo>
                      <a:pt x="7" y="30"/>
                    </a:lnTo>
                    <a:lnTo>
                      <a:pt x="10" y="32"/>
                    </a:lnTo>
                    <a:lnTo>
                      <a:pt x="12" y="33"/>
                    </a:lnTo>
                    <a:lnTo>
                      <a:pt x="16" y="32"/>
                    </a:lnTo>
                    <a:lnTo>
                      <a:pt x="18" y="31"/>
                    </a:lnTo>
                    <a:lnTo>
                      <a:pt x="20" y="30"/>
                    </a:lnTo>
                    <a:lnTo>
                      <a:pt x="23" y="28"/>
                    </a:lnTo>
                    <a:lnTo>
                      <a:pt x="25" y="27"/>
                    </a:lnTo>
                    <a:lnTo>
                      <a:pt x="29" y="24"/>
                    </a:lnTo>
                    <a:lnTo>
                      <a:pt x="29" y="19"/>
                    </a:lnTo>
                    <a:lnTo>
                      <a:pt x="26" y="15"/>
                    </a:lnTo>
                    <a:lnTo>
                      <a:pt x="22" y="12"/>
                    </a:lnTo>
                    <a:close/>
                  </a:path>
                </a:pathLst>
              </a:custGeom>
              <a:grpFill/>
              <a:ln w="2857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49" name="Freeform 51"/>
              <p:cNvSpPr>
                <a:spLocks/>
              </p:cNvSpPr>
              <p:nvPr/>
            </p:nvSpPr>
            <p:spPr bwMode="auto">
              <a:xfrm>
                <a:off x="986" y="4307"/>
                <a:ext cx="13" cy="15"/>
              </a:xfrm>
              <a:custGeom>
                <a:avLst/>
                <a:gdLst/>
                <a:ahLst/>
                <a:cxnLst>
                  <a:cxn ang="0">
                    <a:pos x="22" y="12"/>
                  </a:cxn>
                  <a:cxn ang="0">
                    <a:pos x="22" y="12"/>
                  </a:cxn>
                  <a:cxn ang="0">
                    <a:pos x="19" y="10"/>
                  </a:cxn>
                  <a:cxn ang="0">
                    <a:pos x="18" y="8"/>
                  </a:cxn>
                  <a:cxn ang="0">
                    <a:pos x="17" y="5"/>
                  </a:cxn>
                  <a:cxn ang="0">
                    <a:pos x="16" y="3"/>
                  </a:cxn>
                  <a:cxn ang="0">
                    <a:pos x="16" y="3"/>
                  </a:cxn>
                  <a:cxn ang="0">
                    <a:pos x="12" y="1"/>
                  </a:cxn>
                  <a:cxn ang="0">
                    <a:pos x="9" y="0"/>
                  </a:cxn>
                  <a:cxn ang="0">
                    <a:pos x="5" y="1"/>
                  </a:cxn>
                  <a:cxn ang="0">
                    <a:pos x="2" y="2"/>
                  </a:cxn>
                  <a:cxn ang="0">
                    <a:pos x="2" y="2"/>
                  </a:cxn>
                  <a:cxn ang="0">
                    <a:pos x="0" y="3"/>
                  </a:cxn>
                  <a:cxn ang="0">
                    <a:pos x="0" y="5"/>
                  </a:cxn>
                  <a:cxn ang="0">
                    <a:pos x="0" y="8"/>
                  </a:cxn>
                  <a:cxn ang="0">
                    <a:pos x="1" y="10"/>
                  </a:cxn>
                  <a:cxn ang="0">
                    <a:pos x="1" y="10"/>
                  </a:cxn>
                  <a:cxn ang="0">
                    <a:pos x="4" y="12"/>
                  </a:cxn>
                  <a:cxn ang="0">
                    <a:pos x="10" y="15"/>
                  </a:cxn>
                  <a:cxn ang="0">
                    <a:pos x="14" y="17"/>
                  </a:cxn>
                  <a:cxn ang="0">
                    <a:pos x="14" y="20"/>
                  </a:cxn>
                  <a:cxn ang="0">
                    <a:pos x="14" y="20"/>
                  </a:cxn>
                  <a:cxn ang="0">
                    <a:pos x="11" y="23"/>
                  </a:cxn>
                  <a:cxn ang="0">
                    <a:pos x="9" y="24"/>
                  </a:cxn>
                  <a:cxn ang="0">
                    <a:pos x="7" y="25"/>
                  </a:cxn>
                  <a:cxn ang="0">
                    <a:pos x="5" y="27"/>
                  </a:cxn>
                  <a:cxn ang="0">
                    <a:pos x="5" y="27"/>
                  </a:cxn>
                  <a:cxn ang="0">
                    <a:pos x="7" y="30"/>
                  </a:cxn>
                  <a:cxn ang="0">
                    <a:pos x="10" y="32"/>
                  </a:cxn>
                  <a:cxn ang="0">
                    <a:pos x="12" y="33"/>
                  </a:cxn>
                  <a:cxn ang="0">
                    <a:pos x="16" y="32"/>
                  </a:cxn>
                  <a:cxn ang="0">
                    <a:pos x="16" y="32"/>
                  </a:cxn>
                  <a:cxn ang="0">
                    <a:pos x="18" y="31"/>
                  </a:cxn>
                  <a:cxn ang="0">
                    <a:pos x="20" y="30"/>
                  </a:cxn>
                  <a:cxn ang="0">
                    <a:pos x="23" y="28"/>
                  </a:cxn>
                  <a:cxn ang="0">
                    <a:pos x="25" y="27"/>
                  </a:cxn>
                  <a:cxn ang="0">
                    <a:pos x="25" y="27"/>
                  </a:cxn>
                  <a:cxn ang="0">
                    <a:pos x="29" y="24"/>
                  </a:cxn>
                  <a:cxn ang="0">
                    <a:pos x="29" y="19"/>
                  </a:cxn>
                  <a:cxn ang="0">
                    <a:pos x="26" y="15"/>
                  </a:cxn>
                  <a:cxn ang="0">
                    <a:pos x="22" y="12"/>
                  </a:cxn>
                </a:cxnLst>
                <a:rect l="0" t="0" r="r" b="b"/>
                <a:pathLst>
                  <a:path w="29" h="33">
                    <a:moveTo>
                      <a:pt x="22" y="12"/>
                    </a:moveTo>
                    <a:lnTo>
                      <a:pt x="22" y="12"/>
                    </a:lnTo>
                    <a:lnTo>
                      <a:pt x="19" y="10"/>
                    </a:lnTo>
                    <a:lnTo>
                      <a:pt x="18" y="8"/>
                    </a:lnTo>
                    <a:lnTo>
                      <a:pt x="17" y="5"/>
                    </a:lnTo>
                    <a:lnTo>
                      <a:pt x="16" y="3"/>
                    </a:lnTo>
                    <a:lnTo>
                      <a:pt x="16" y="3"/>
                    </a:lnTo>
                    <a:lnTo>
                      <a:pt x="12" y="1"/>
                    </a:lnTo>
                    <a:lnTo>
                      <a:pt x="9" y="0"/>
                    </a:lnTo>
                    <a:lnTo>
                      <a:pt x="5" y="1"/>
                    </a:lnTo>
                    <a:lnTo>
                      <a:pt x="2" y="2"/>
                    </a:lnTo>
                    <a:lnTo>
                      <a:pt x="2" y="2"/>
                    </a:lnTo>
                    <a:lnTo>
                      <a:pt x="0" y="3"/>
                    </a:lnTo>
                    <a:lnTo>
                      <a:pt x="0" y="5"/>
                    </a:lnTo>
                    <a:lnTo>
                      <a:pt x="0" y="8"/>
                    </a:lnTo>
                    <a:lnTo>
                      <a:pt x="1" y="10"/>
                    </a:lnTo>
                    <a:lnTo>
                      <a:pt x="1" y="10"/>
                    </a:lnTo>
                    <a:lnTo>
                      <a:pt x="4" y="12"/>
                    </a:lnTo>
                    <a:lnTo>
                      <a:pt x="10" y="15"/>
                    </a:lnTo>
                    <a:lnTo>
                      <a:pt x="14" y="17"/>
                    </a:lnTo>
                    <a:lnTo>
                      <a:pt x="14" y="20"/>
                    </a:lnTo>
                    <a:lnTo>
                      <a:pt x="14" y="20"/>
                    </a:lnTo>
                    <a:lnTo>
                      <a:pt x="11" y="23"/>
                    </a:lnTo>
                    <a:lnTo>
                      <a:pt x="9" y="24"/>
                    </a:lnTo>
                    <a:lnTo>
                      <a:pt x="7" y="25"/>
                    </a:lnTo>
                    <a:lnTo>
                      <a:pt x="5" y="27"/>
                    </a:lnTo>
                    <a:lnTo>
                      <a:pt x="5" y="27"/>
                    </a:lnTo>
                    <a:lnTo>
                      <a:pt x="7" y="30"/>
                    </a:lnTo>
                    <a:lnTo>
                      <a:pt x="10" y="32"/>
                    </a:lnTo>
                    <a:lnTo>
                      <a:pt x="12" y="33"/>
                    </a:lnTo>
                    <a:lnTo>
                      <a:pt x="16" y="32"/>
                    </a:lnTo>
                    <a:lnTo>
                      <a:pt x="16" y="32"/>
                    </a:lnTo>
                    <a:lnTo>
                      <a:pt x="18" y="31"/>
                    </a:lnTo>
                    <a:lnTo>
                      <a:pt x="20" y="30"/>
                    </a:lnTo>
                    <a:lnTo>
                      <a:pt x="23" y="28"/>
                    </a:lnTo>
                    <a:lnTo>
                      <a:pt x="25" y="27"/>
                    </a:lnTo>
                    <a:lnTo>
                      <a:pt x="25" y="27"/>
                    </a:lnTo>
                    <a:lnTo>
                      <a:pt x="29" y="24"/>
                    </a:lnTo>
                    <a:lnTo>
                      <a:pt x="29" y="19"/>
                    </a:lnTo>
                    <a:lnTo>
                      <a:pt x="26" y="15"/>
                    </a:lnTo>
                    <a:lnTo>
                      <a:pt x="22" y="12"/>
                    </a:lnTo>
                  </a:path>
                </a:pathLst>
              </a:custGeom>
              <a:grpFill/>
              <a:ln w="28575">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50" name="Freeform 52"/>
              <p:cNvSpPr>
                <a:spLocks/>
              </p:cNvSpPr>
              <p:nvPr/>
            </p:nvSpPr>
            <p:spPr bwMode="auto">
              <a:xfrm>
                <a:off x="964" y="4309"/>
                <a:ext cx="18" cy="13"/>
              </a:xfrm>
              <a:custGeom>
                <a:avLst/>
                <a:gdLst/>
                <a:ahLst/>
                <a:cxnLst>
                  <a:cxn ang="0">
                    <a:pos x="31" y="12"/>
                  </a:cxn>
                  <a:cxn ang="0">
                    <a:pos x="31" y="9"/>
                  </a:cxn>
                  <a:cxn ang="0">
                    <a:pos x="30" y="7"/>
                  </a:cxn>
                  <a:cxn ang="0">
                    <a:pos x="29" y="4"/>
                  </a:cxn>
                  <a:cxn ang="0">
                    <a:pos x="29" y="1"/>
                  </a:cxn>
                  <a:cxn ang="0">
                    <a:pos x="32" y="0"/>
                  </a:cxn>
                  <a:cxn ang="0">
                    <a:pos x="36" y="0"/>
                  </a:cxn>
                  <a:cxn ang="0">
                    <a:pos x="38" y="1"/>
                  </a:cxn>
                  <a:cxn ang="0">
                    <a:pos x="39" y="4"/>
                  </a:cxn>
                  <a:cxn ang="0">
                    <a:pos x="41" y="7"/>
                  </a:cxn>
                  <a:cxn ang="0">
                    <a:pos x="43" y="12"/>
                  </a:cxn>
                  <a:cxn ang="0">
                    <a:pos x="43" y="15"/>
                  </a:cxn>
                  <a:cxn ang="0">
                    <a:pos x="40" y="18"/>
                  </a:cxn>
                  <a:cxn ang="0">
                    <a:pos x="36" y="20"/>
                  </a:cxn>
                  <a:cxn ang="0">
                    <a:pos x="31" y="21"/>
                  </a:cxn>
                  <a:cxn ang="0">
                    <a:pos x="26" y="23"/>
                  </a:cxn>
                  <a:cxn ang="0">
                    <a:pos x="22" y="24"/>
                  </a:cxn>
                  <a:cxn ang="0">
                    <a:pos x="16" y="26"/>
                  </a:cxn>
                  <a:cxn ang="0">
                    <a:pos x="11" y="28"/>
                  </a:cxn>
                  <a:cxn ang="0">
                    <a:pos x="6" y="28"/>
                  </a:cxn>
                  <a:cxn ang="0">
                    <a:pos x="1" y="29"/>
                  </a:cxn>
                  <a:cxn ang="0">
                    <a:pos x="0" y="24"/>
                  </a:cxn>
                  <a:cxn ang="0">
                    <a:pos x="2" y="22"/>
                  </a:cxn>
                  <a:cxn ang="0">
                    <a:pos x="6" y="20"/>
                  </a:cxn>
                  <a:cxn ang="0">
                    <a:pos x="11" y="19"/>
                  </a:cxn>
                  <a:cxn ang="0">
                    <a:pos x="17" y="18"/>
                  </a:cxn>
                  <a:cxn ang="0">
                    <a:pos x="23" y="16"/>
                  </a:cxn>
                  <a:cxn ang="0">
                    <a:pos x="28" y="14"/>
                  </a:cxn>
                  <a:cxn ang="0">
                    <a:pos x="31" y="12"/>
                  </a:cxn>
                </a:cxnLst>
                <a:rect l="0" t="0" r="r" b="b"/>
                <a:pathLst>
                  <a:path w="43" h="29">
                    <a:moveTo>
                      <a:pt x="31" y="12"/>
                    </a:moveTo>
                    <a:lnTo>
                      <a:pt x="31" y="9"/>
                    </a:lnTo>
                    <a:lnTo>
                      <a:pt x="30" y="7"/>
                    </a:lnTo>
                    <a:lnTo>
                      <a:pt x="29" y="4"/>
                    </a:lnTo>
                    <a:lnTo>
                      <a:pt x="29" y="1"/>
                    </a:lnTo>
                    <a:lnTo>
                      <a:pt x="32" y="0"/>
                    </a:lnTo>
                    <a:lnTo>
                      <a:pt x="36" y="0"/>
                    </a:lnTo>
                    <a:lnTo>
                      <a:pt x="38" y="1"/>
                    </a:lnTo>
                    <a:lnTo>
                      <a:pt x="39" y="4"/>
                    </a:lnTo>
                    <a:lnTo>
                      <a:pt x="41" y="7"/>
                    </a:lnTo>
                    <a:lnTo>
                      <a:pt x="43" y="12"/>
                    </a:lnTo>
                    <a:lnTo>
                      <a:pt x="43" y="15"/>
                    </a:lnTo>
                    <a:lnTo>
                      <a:pt x="40" y="18"/>
                    </a:lnTo>
                    <a:lnTo>
                      <a:pt x="36" y="20"/>
                    </a:lnTo>
                    <a:lnTo>
                      <a:pt x="31" y="21"/>
                    </a:lnTo>
                    <a:lnTo>
                      <a:pt x="26" y="23"/>
                    </a:lnTo>
                    <a:lnTo>
                      <a:pt x="22" y="24"/>
                    </a:lnTo>
                    <a:lnTo>
                      <a:pt x="16" y="26"/>
                    </a:lnTo>
                    <a:lnTo>
                      <a:pt x="11" y="28"/>
                    </a:lnTo>
                    <a:lnTo>
                      <a:pt x="6" y="28"/>
                    </a:lnTo>
                    <a:lnTo>
                      <a:pt x="1" y="29"/>
                    </a:lnTo>
                    <a:lnTo>
                      <a:pt x="0" y="24"/>
                    </a:lnTo>
                    <a:lnTo>
                      <a:pt x="2" y="22"/>
                    </a:lnTo>
                    <a:lnTo>
                      <a:pt x="6" y="20"/>
                    </a:lnTo>
                    <a:lnTo>
                      <a:pt x="11" y="19"/>
                    </a:lnTo>
                    <a:lnTo>
                      <a:pt x="17" y="18"/>
                    </a:lnTo>
                    <a:lnTo>
                      <a:pt x="23" y="16"/>
                    </a:lnTo>
                    <a:lnTo>
                      <a:pt x="28" y="14"/>
                    </a:lnTo>
                    <a:lnTo>
                      <a:pt x="31" y="12"/>
                    </a:lnTo>
                    <a:close/>
                  </a:path>
                </a:pathLst>
              </a:custGeom>
              <a:grpFill/>
              <a:ln w="2857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51" name="Freeform 53"/>
              <p:cNvSpPr>
                <a:spLocks/>
              </p:cNvSpPr>
              <p:nvPr/>
            </p:nvSpPr>
            <p:spPr bwMode="auto">
              <a:xfrm>
                <a:off x="964" y="4309"/>
                <a:ext cx="18" cy="13"/>
              </a:xfrm>
              <a:custGeom>
                <a:avLst/>
                <a:gdLst/>
                <a:ahLst/>
                <a:cxnLst>
                  <a:cxn ang="0">
                    <a:pos x="31" y="12"/>
                  </a:cxn>
                  <a:cxn ang="0">
                    <a:pos x="31" y="12"/>
                  </a:cxn>
                  <a:cxn ang="0">
                    <a:pos x="31" y="9"/>
                  </a:cxn>
                  <a:cxn ang="0">
                    <a:pos x="30" y="7"/>
                  </a:cxn>
                  <a:cxn ang="0">
                    <a:pos x="29" y="4"/>
                  </a:cxn>
                  <a:cxn ang="0">
                    <a:pos x="29" y="1"/>
                  </a:cxn>
                  <a:cxn ang="0">
                    <a:pos x="29" y="1"/>
                  </a:cxn>
                  <a:cxn ang="0">
                    <a:pos x="32" y="0"/>
                  </a:cxn>
                  <a:cxn ang="0">
                    <a:pos x="36" y="0"/>
                  </a:cxn>
                  <a:cxn ang="0">
                    <a:pos x="38" y="1"/>
                  </a:cxn>
                  <a:cxn ang="0">
                    <a:pos x="39" y="4"/>
                  </a:cxn>
                  <a:cxn ang="0">
                    <a:pos x="39" y="4"/>
                  </a:cxn>
                  <a:cxn ang="0">
                    <a:pos x="41" y="7"/>
                  </a:cxn>
                  <a:cxn ang="0">
                    <a:pos x="43" y="12"/>
                  </a:cxn>
                  <a:cxn ang="0">
                    <a:pos x="43" y="15"/>
                  </a:cxn>
                  <a:cxn ang="0">
                    <a:pos x="40" y="18"/>
                  </a:cxn>
                  <a:cxn ang="0">
                    <a:pos x="40" y="18"/>
                  </a:cxn>
                  <a:cxn ang="0">
                    <a:pos x="36" y="20"/>
                  </a:cxn>
                  <a:cxn ang="0">
                    <a:pos x="31" y="21"/>
                  </a:cxn>
                  <a:cxn ang="0">
                    <a:pos x="26" y="23"/>
                  </a:cxn>
                  <a:cxn ang="0">
                    <a:pos x="22" y="24"/>
                  </a:cxn>
                  <a:cxn ang="0">
                    <a:pos x="16" y="26"/>
                  </a:cxn>
                  <a:cxn ang="0">
                    <a:pos x="11" y="28"/>
                  </a:cxn>
                  <a:cxn ang="0">
                    <a:pos x="6" y="28"/>
                  </a:cxn>
                  <a:cxn ang="0">
                    <a:pos x="1" y="29"/>
                  </a:cxn>
                  <a:cxn ang="0">
                    <a:pos x="1" y="29"/>
                  </a:cxn>
                  <a:cxn ang="0">
                    <a:pos x="0" y="24"/>
                  </a:cxn>
                  <a:cxn ang="0">
                    <a:pos x="2" y="22"/>
                  </a:cxn>
                  <a:cxn ang="0">
                    <a:pos x="6" y="20"/>
                  </a:cxn>
                  <a:cxn ang="0">
                    <a:pos x="11" y="19"/>
                  </a:cxn>
                  <a:cxn ang="0">
                    <a:pos x="17" y="18"/>
                  </a:cxn>
                  <a:cxn ang="0">
                    <a:pos x="23" y="16"/>
                  </a:cxn>
                  <a:cxn ang="0">
                    <a:pos x="28" y="14"/>
                  </a:cxn>
                  <a:cxn ang="0">
                    <a:pos x="31" y="12"/>
                  </a:cxn>
                </a:cxnLst>
                <a:rect l="0" t="0" r="r" b="b"/>
                <a:pathLst>
                  <a:path w="43" h="29">
                    <a:moveTo>
                      <a:pt x="31" y="12"/>
                    </a:moveTo>
                    <a:lnTo>
                      <a:pt x="31" y="12"/>
                    </a:lnTo>
                    <a:lnTo>
                      <a:pt x="31" y="9"/>
                    </a:lnTo>
                    <a:lnTo>
                      <a:pt x="30" y="7"/>
                    </a:lnTo>
                    <a:lnTo>
                      <a:pt x="29" y="4"/>
                    </a:lnTo>
                    <a:lnTo>
                      <a:pt x="29" y="1"/>
                    </a:lnTo>
                    <a:lnTo>
                      <a:pt x="29" y="1"/>
                    </a:lnTo>
                    <a:lnTo>
                      <a:pt x="32" y="0"/>
                    </a:lnTo>
                    <a:lnTo>
                      <a:pt x="36" y="0"/>
                    </a:lnTo>
                    <a:lnTo>
                      <a:pt x="38" y="1"/>
                    </a:lnTo>
                    <a:lnTo>
                      <a:pt x="39" y="4"/>
                    </a:lnTo>
                    <a:lnTo>
                      <a:pt x="39" y="4"/>
                    </a:lnTo>
                    <a:lnTo>
                      <a:pt x="41" y="7"/>
                    </a:lnTo>
                    <a:lnTo>
                      <a:pt x="43" y="12"/>
                    </a:lnTo>
                    <a:lnTo>
                      <a:pt x="43" y="15"/>
                    </a:lnTo>
                    <a:lnTo>
                      <a:pt x="40" y="18"/>
                    </a:lnTo>
                    <a:lnTo>
                      <a:pt x="40" y="18"/>
                    </a:lnTo>
                    <a:lnTo>
                      <a:pt x="36" y="20"/>
                    </a:lnTo>
                    <a:lnTo>
                      <a:pt x="31" y="21"/>
                    </a:lnTo>
                    <a:lnTo>
                      <a:pt x="26" y="23"/>
                    </a:lnTo>
                    <a:lnTo>
                      <a:pt x="22" y="24"/>
                    </a:lnTo>
                    <a:lnTo>
                      <a:pt x="16" y="26"/>
                    </a:lnTo>
                    <a:lnTo>
                      <a:pt x="11" y="28"/>
                    </a:lnTo>
                    <a:lnTo>
                      <a:pt x="6" y="28"/>
                    </a:lnTo>
                    <a:lnTo>
                      <a:pt x="1" y="29"/>
                    </a:lnTo>
                    <a:lnTo>
                      <a:pt x="1" y="29"/>
                    </a:lnTo>
                    <a:lnTo>
                      <a:pt x="0" y="24"/>
                    </a:lnTo>
                    <a:lnTo>
                      <a:pt x="2" y="22"/>
                    </a:lnTo>
                    <a:lnTo>
                      <a:pt x="6" y="20"/>
                    </a:lnTo>
                    <a:lnTo>
                      <a:pt x="11" y="19"/>
                    </a:lnTo>
                    <a:lnTo>
                      <a:pt x="17" y="18"/>
                    </a:lnTo>
                    <a:lnTo>
                      <a:pt x="23" y="16"/>
                    </a:lnTo>
                    <a:lnTo>
                      <a:pt x="28" y="14"/>
                    </a:lnTo>
                    <a:lnTo>
                      <a:pt x="31" y="12"/>
                    </a:lnTo>
                  </a:path>
                </a:pathLst>
              </a:custGeom>
              <a:grpFill/>
              <a:ln w="28575">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52" name="Freeform 54"/>
              <p:cNvSpPr>
                <a:spLocks/>
              </p:cNvSpPr>
              <p:nvPr/>
            </p:nvSpPr>
            <p:spPr bwMode="auto">
              <a:xfrm>
                <a:off x="949" y="4309"/>
                <a:ext cx="13" cy="17"/>
              </a:xfrm>
              <a:custGeom>
                <a:avLst/>
                <a:gdLst/>
                <a:ahLst/>
                <a:cxnLst>
                  <a:cxn ang="0">
                    <a:pos x="19" y="11"/>
                  </a:cxn>
                  <a:cxn ang="0">
                    <a:pos x="19" y="5"/>
                  </a:cxn>
                  <a:cxn ang="0">
                    <a:pos x="15" y="1"/>
                  </a:cxn>
                  <a:cxn ang="0">
                    <a:pos x="12" y="0"/>
                  </a:cxn>
                  <a:cxn ang="0">
                    <a:pos x="7" y="0"/>
                  </a:cxn>
                  <a:cxn ang="0">
                    <a:pos x="6" y="1"/>
                  </a:cxn>
                  <a:cxn ang="0">
                    <a:pos x="5" y="3"/>
                  </a:cxn>
                  <a:cxn ang="0">
                    <a:pos x="4" y="5"/>
                  </a:cxn>
                  <a:cxn ang="0">
                    <a:pos x="4" y="6"/>
                  </a:cxn>
                  <a:cxn ang="0">
                    <a:pos x="7" y="9"/>
                  </a:cxn>
                  <a:cxn ang="0">
                    <a:pos x="11" y="12"/>
                  </a:cxn>
                  <a:cxn ang="0">
                    <a:pos x="12" y="15"/>
                  </a:cxn>
                  <a:cxn ang="0">
                    <a:pos x="12" y="19"/>
                  </a:cxn>
                  <a:cxn ang="0">
                    <a:pos x="10" y="20"/>
                  </a:cxn>
                  <a:cxn ang="0">
                    <a:pos x="6" y="21"/>
                  </a:cxn>
                  <a:cxn ang="0">
                    <a:pos x="4" y="22"/>
                  </a:cxn>
                  <a:cxn ang="0">
                    <a:pos x="0" y="23"/>
                  </a:cxn>
                  <a:cxn ang="0">
                    <a:pos x="0" y="24"/>
                  </a:cxn>
                  <a:cxn ang="0">
                    <a:pos x="1" y="26"/>
                  </a:cxn>
                  <a:cxn ang="0">
                    <a:pos x="4" y="28"/>
                  </a:cxn>
                  <a:cxn ang="0">
                    <a:pos x="6" y="29"/>
                  </a:cxn>
                  <a:cxn ang="0">
                    <a:pos x="6" y="29"/>
                  </a:cxn>
                  <a:cxn ang="0">
                    <a:pos x="7" y="30"/>
                  </a:cxn>
                  <a:cxn ang="0">
                    <a:pos x="7" y="31"/>
                  </a:cxn>
                  <a:cxn ang="0">
                    <a:pos x="7" y="31"/>
                  </a:cxn>
                  <a:cxn ang="0">
                    <a:pos x="10" y="33"/>
                  </a:cxn>
                  <a:cxn ang="0">
                    <a:pos x="12" y="34"/>
                  </a:cxn>
                  <a:cxn ang="0">
                    <a:pos x="14" y="34"/>
                  </a:cxn>
                  <a:cxn ang="0">
                    <a:pos x="16" y="31"/>
                  </a:cxn>
                  <a:cxn ang="0">
                    <a:pos x="16" y="34"/>
                  </a:cxn>
                  <a:cxn ang="0">
                    <a:pos x="16" y="35"/>
                  </a:cxn>
                  <a:cxn ang="0">
                    <a:pos x="16" y="37"/>
                  </a:cxn>
                  <a:cxn ang="0">
                    <a:pos x="15" y="38"/>
                  </a:cxn>
                  <a:cxn ang="0">
                    <a:pos x="18" y="38"/>
                  </a:cxn>
                  <a:cxn ang="0">
                    <a:pos x="19" y="37"/>
                  </a:cxn>
                  <a:cxn ang="0">
                    <a:pos x="21" y="37"/>
                  </a:cxn>
                  <a:cxn ang="0">
                    <a:pos x="22" y="36"/>
                  </a:cxn>
                  <a:cxn ang="0">
                    <a:pos x="23" y="30"/>
                  </a:cxn>
                  <a:cxn ang="0">
                    <a:pos x="23" y="26"/>
                  </a:cxn>
                  <a:cxn ang="0">
                    <a:pos x="22" y="20"/>
                  </a:cxn>
                  <a:cxn ang="0">
                    <a:pos x="22" y="15"/>
                  </a:cxn>
                  <a:cxn ang="0">
                    <a:pos x="23" y="13"/>
                  </a:cxn>
                  <a:cxn ang="0">
                    <a:pos x="26" y="11"/>
                  </a:cxn>
                  <a:cxn ang="0">
                    <a:pos x="29" y="8"/>
                  </a:cxn>
                  <a:cxn ang="0">
                    <a:pos x="29" y="5"/>
                  </a:cxn>
                  <a:cxn ang="0">
                    <a:pos x="28" y="4"/>
                  </a:cxn>
                  <a:cxn ang="0">
                    <a:pos x="26" y="3"/>
                  </a:cxn>
                  <a:cxn ang="0">
                    <a:pos x="22" y="4"/>
                  </a:cxn>
                  <a:cxn ang="0">
                    <a:pos x="19" y="5"/>
                  </a:cxn>
                  <a:cxn ang="0">
                    <a:pos x="19" y="5"/>
                  </a:cxn>
                  <a:cxn ang="0">
                    <a:pos x="19" y="7"/>
                  </a:cxn>
                  <a:cxn ang="0">
                    <a:pos x="19" y="8"/>
                  </a:cxn>
                  <a:cxn ang="0">
                    <a:pos x="19" y="11"/>
                  </a:cxn>
                </a:cxnLst>
                <a:rect l="0" t="0" r="r" b="b"/>
                <a:pathLst>
                  <a:path w="29" h="38">
                    <a:moveTo>
                      <a:pt x="19" y="11"/>
                    </a:moveTo>
                    <a:lnTo>
                      <a:pt x="19" y="5"/>
                    </a:lnTo>
                    <a:lnTo>
                      <a:pt x="15" y="1"/>
                    </a:lnTo>
                    <a:lnTo>
                      <a:pt x="12" y="0"/>
                    </a:lnTo>
                    <a:lnTo>
                      <a:pt x="7" y="0"/>
                    </a:lnTo>
                    <a:lnTo>
                      <a:pt x="6" y="1"/>
                    </a:lnTo>
                    <a:lnTo>
                      <a:pt x="5" y="3"/>
                    </a:lnTo>
                    <a:lnTo>
                      <a:pt x="4" y="5"/>
                    </a:lnTo>
                    <a:lnTo>
                      <a:pt x="4" y="6"/>
                    </a:lnTo>
                    <a:lnTo>
                      <a:pt x="7" y="9"/>
                    </a:lnTo>
                    <a:lnTo>
                      <a:pt x="11" y="12"/>
                    </a:lnTo>
                    <a:lnTo>
                      <a:pt x="12" y="15"/>
                    </a:lnTo>
                    <a:lnTo>
                      <a:pt x="12" y="19"/>
                    </a:lnTo>
                    <a:lnTo>
                      <a:pt x="10" y="20"/>
                    </a:lnTo>
                    <a:lnTo>
                      <a:pt x="6" y="21"/>
                    </a:lnTo>
                    <a:lnTo>
                      <a:pt x="4" y="22"/>
                    </a:lnTo>
                    <a:lnTo>
                      <a:pt x="0" y="23"/>
                    </a:lnTo>
                    <a:lnTo>
                      <a:pt x="0" y="24"/>
                    </a:lnTo>
                    <a:lnTo>
                      <a:pt x="1" y="26"/>
                    </a:lnTo>
                    <a:lnTo>
                      <a:pt x="4" y="28"/>
                    </a:lnTo>
                    <a:lnTo>
                      <a:pt x="6" y="29"/>
                    </a:lnTo>
                    <a:lnTo>
                      <a:pt x="6" y="29"/>
                    </a:lnTo>
                    <a:lnTo>
                      <a:pt x="7" y="30"/>
                    </a:lnTo>
                    <a:lnTo>
                      <a:pt x="7" y="31"/>
                    </a:lnTo>
                    <a:lnTo>
                      <a:pt x="7" y="31"/>
                    </a:lnTo>
                    <a:lnTo>
                      <a:pt x="10" y="33"/>
                    </a:lnTo>
                    <a:lnTo>
                      <a:pt x="12" y="34"/>
                    </a:lnTo>
                    <a:lnTo>
                      <a:pt x="14" y="34"/>
                    </a:lnTo>
                    <a:lnTo>
                      <a:pt x="16" y="31"/>
                    </a:lnTo>
                    <a:lnTo>
                      <a:pt x="16" y="34"/>
                    </a:lnTo>
                    <a:lnTo>
                      <a:pt x="16" y="35"/>
                    </a:lnTo>
                    <a:lnTo>
                      <a:pt x="16" y="37"/>
                    </a:lnTo>
                    <a:lnTo>
                      <a:pt x="15" y="38"/>
                    </a:lnTo>
                    <a:lnTo>
                      <a:pt x="18" y="38"/>
                    </a:lnTo>
                    <a:lnTo>
                      <a:pt x="19" y="37"/>
                    </a:lnTo>
                    <a:lnTo>
                      <a:pt x="21" y="37"/>
                    </a:lnTo>
                    <a:lnTo>
                      <a:pt x="22" y="36"/>
                    </a:lnTo>
                    <a:lnTo>
                      <a:pt x="23" y="30"/>
                    </a:lnTo>
                    <a:lnTo>
                      <a:pt x="23" y="26"/>
                    </a:lnTo>
                    <a:lnTo>
                      <a:pt x="22" y="20"/>
                    </a:lnTo>
                    <a:lnTo>
                      <a:pt x="22" y="15"/>
                    </a:lnTo>
                    <a:lnTo>
                      <a:pt x="23" y="13"/>
                    </a:lnTo>
                    <a:lnTo>
                      <a:pt x="26" y="11"/>
                    </a:lnTo>
                    <a:lnTo>
                      <a:pt x="29" y="8"/>
                    </a:lnTo>
                    <a:lnTo>
                      <a:pt x="29" y="5"/>
                    </a:lnTo>
                    <a:lnTo>
                      <a:pt x="28" y="4"/>
                    </a:lnTo>
                    <a:lnTo>
                      <a:pt x="26" y="3"/>
                    </a:lnTo>
                    <a:lnTo>
                      <a:pt x="22" y="4"/>
                    </a:lnTo>
                    <a:lnTo>
                      <a:pt x="19" y="5"/>
                    </a:lnTo>
                    <a:lnTo>
                      <a:pt x="19" y="5"/>
                    </a:lnTo>
                    <a:lnTo>
                      <a:pt x="19" y="7"/>
                    </a:lnTo>
                    <a:lnTo>
                      <a:pt x="19" y="8"/>
                    </a:lnTo>
                    <a:lnTo>
                      <a:pt x="19" y="11"/>
                    </a:lnTo>
                    <a:close/>
                  </a:path>
                </a:pathLst>
              </a:custGeom>
              <a:grpFill/>
              <a:ln w="2857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53" name="Freeform 55"/>
              <p:cNvSpPr>
                <a:spLocks/>
              </p:cNvSpPr>
              <p:nvPr/>
            </p:nvSpPr>
            <p:spPr bwMode="auto">
              <a:xfrm>
                <a:off x="949" y="4309"/>
                <a:ext cx="13" cy="17"/>
              </a:xfrm>
              <a:custGeom>
                <a:avLst/>
                <a:gdLst/>
                <a:ahLst/>
                <a:cxnLst>
                  <a:cxn ang="0">
                    <a:pos x="19" y="11"/>
                  </a:cxn>
                  <a:cxn ang="0">
                    <a:pos x="15" y="1"/>
                  </a:cxn>
                  <a:cxn ang="0">
                    <a:pos x="7" y="0"/>
                  </a:cxn>
                  <a:cxn ang="0">
                    <a:pos x="6" y="1"/>
                  </a:cxn>
                  <a:cxn ang="0">
                    <a:pos x="4" y="5"/>
                  </a:cxn>
                  <a:cxn ang="0">
                    <a:pos x="4" y="6"/>
                  </a:cxn>
                  <a:cxn ang="0">
                    <a:pos x="11" y="12"/>
                  </a:cxn>
                  <a:cxn ang="0">
                    <a:pos x="12" y="19"/>
                  </a:cxn>
                  <a:cxn ang="0">
                    <a:pos x="10" y="20"/>
                  </a:cxn>
                  <a:cxn ang="0">
                    <a:pos x="4" y="22"/>
                  </a:cxn>
                  <a:cxn ang="0">
                    <a:pos x="0" y="23"/>
                  </a:cxn>
                  <a:cxn ang="0">
                    <a:pos x="1" y="26"/>
                  </a:cxn>
                  <a:cxn ang="0">
                    <a:pos x="6" y="29"/>
                  </a:cxn>
                  <a:cxn ang="0">
                    <a:pos x="6" y="29"/>
                  </a:cxn>
                  <a:cxn ang="0">
                    <a:pos x="7" y="31"/>
                  </a:cxn>
                  <a:cxn ang="0">
                    <a:pos x="7" y="31"/>
                  </a:cxn>
                  <a:cxn ang="0">
                    <a:pos x="12" y="34"/>
                  </a:cxn>
                  <a:cxn ang="0">
                    <a:pos x="16" y="31"/>
                  </a:cxn>
                  <a:cxn ang="0">
                    <a:pos x="16" y="34"/>
                  </a:cxn>
                  <a:cxn ang="0">
                    <a:pos x="16" y="37"/>
                  </a:cxn>
                  <a:cxn ang="0">
                    <a:pos x="15" y="38"/>
                  </a:cxn>
                  <a:cxn ang="0">
                    <a:pos x="19" y="37"/>
                  </a:cxn>
                  <a:cxn ang="0">
                    <a:pos x="22" y="36"/>
                  </a:cxn>
                  <a:cxn ang="0">
                    <a:pos x="23" y="30"/>
                  </a:cxn>
                  <a:cxn ang="0">
                    <a:pos x="22" y="20"/>
                  </a:cxn>
                  <a:cxn ang="0">
                    <a:pos x="22" y="15"/>
                  </a:cxn>
                  <a:cxn ang="0">
                    <a:pos x="26" y="11"/>
                  </a:cxn>
                  <a:cxn ang="0">
                    <a:pos x="29" y="5"/>
                  </a:cxn>
                  <a:cxn ang="0">
                    <a:pos x="28" y="4"/>
                  </a:cxn>
                  <a:cxn ang="0">
                    <a:pos x="22" y="4"/>
                  </a:cxn>
                  <a:cxn ang="0">
                    <a:pos x="19" y="5"/>
                  </a:cxn>
                  <a:cxn ang="0">
                    <a:pos x="19" y="7"/>
                  </a:cxn>
                  <a:cxn ang="0">
                    <a:pos x="19" y="11"/>
                  </a:cxn>
                </a:cxnLst>
                <a:rect l="0" t="0" r="r" b="b"/>
                <a:pathLst>
                  <a:path w="29" h="38">
                    <a:moveTo>
                      <a:pt x="19" y="11"/>
                    </a:moveTo>
                    <a:lnTo>
                      <a:pt x="19" y="11"/>
                    </a:lnTo>
                    <a:lnTo>
                      <a:pt x="19" y="5"/>
                    </a:lnTo>
                    <a:lnTo>
                      <a:pt x="15" y="1"/>
                    </a:lnTo>
                    <a:lnTo>
                      <a:pt x="12" y="0"/>
                    </a:lnTo>
                    <a:lnTo>
                      <a:pt x="7" y="0"/>
                    </a:lnTo>
                    <a:lnTo>
                      <a:pt x="7" y="0"/>
                    </a:lnTo>
                    <a:lnTo>
                      <a:pt x="6" y="1"/>
                    </a:lnTo>
                    <a:lnTo>
                      <a:pt x="5" y="3"/>
                    </a:lnTo>
                    <a:lnTo>
                      <a:pt x="4" y="5"/>
                    </a:lnTo>
                    <a:lnTo>
                      <a:pt x="4" y="6"/>
                    </a:lnTo>
                    <a:lnTo>
                      <a:pt x="4" y="6"/>
                    </a:lnTo>
                    <a:lnTo>
                      <a:pt x="7" y="9"/>
                    </a:lnTo>
                    <a:lnTo>
                      <a:pt x="11" y="12"/>
                    </a:lnTo>
                    <a:lnTo>
                      <a:pt x="12" y="15"/>
                    </a:lnTo>
                    <a:lnTo>
                      <a:pt x="12" y="19"/>
                    </a:lnTo>
                    <a:lnTo>
                      <a:pt x="12" y="19"/>
                    </a:lnTo>
                    <a:lnTo>
                      <a:pt x="10" y="20"/>
                    </a:lnTo>
                    <a:lnTo>
                      <a:pt x="6" y="21"/>
                    </a:lnTo>
                    <a:lnTo>
                      <a:pt x="4" y="22"/>
                    </a:lnTo>
                    <a:lnTo>
                      <a:pt x="0" y="23"/>
                    </a:lnTo>
                    <a:lnTo>
                      <a:pt x="0" y="23"/>
                    </a:lnTo>
                    <a:lnTo>
                      <a:pt x="0" y="24"/>
                    </a:lnTo>
                    <a:lnTo>
                      <a:pt x="1" y="26"/>
                    </a:lnTo>
                    <a:lnTo>
                      <a:pt x="4" y="28"/>
                    </a:lnTo>
                    <a:lnTo>
                      <a:pt x="6" y="29"/>
                    </a:lnTo>
                    <a:lnTo>
                      <a:pt x="6" y="29"/>
                    </a:lnTo>
                    <a:lnTo>
                      <a:pt x="6" y="29"/>
                    </a:lnTo>
                    <a:lnTo>
                      <a:pt x="7" y="30"/>
                    </a:lnTo>
                    <a:lnTo>
                      <a:pt x="7" y="31"/>
                    </a:lnTo>
                    <a:lnTo>
                      <a:pt x="7" y="31"/>
                    </a:lnTo>
                    <a:lnTo>
                      <a:pt x="7" y="31"/>
                    </a:lnTo>
                    <a:lnTo>
                      <a:pt x="10" y="33"/>
                    </a:lnTo>
                    <a:lnTo>
                      <a:pt x="12" y="34"/>
                    </a:lnTo>
                    <a:lnTo>
                      <a:pt x="14" y="34"/>
                    </a:lnTo>
                    <a:lnTo>
                      <a:pt x="16" y="31"/>
                    </a:lnTo>
                    <a:lnTo>
                      <a:pt x="16" y="31"/>
                    </a:lnTo>
                    <a:lnTo>
                      <a:pt x="16" y="34"/>
                    </a:lnTo>
                    <a:lnTo>
                      <a:pt x="16" y="35"/>
                    </a:lnTo>
                    <a:lnTo>
                      <a:pt x="16" y="37"/>
                    </a:lnTo>
                    <a:lnTo>
                      <a:pt x="15" y="38"/>
                    </a:lnTo>
                    <a:lnTo>
                      <a:pt x="15" y="38"/>
                    </a:lnTo>
                    <a:lnTo>
                      <a:pt x="18" y="38"/>
                    </a:lnTo>
                    <a:lnTo>
                      <a:pt x="19" y="37"/>
                    </a:lnTo>
                    <a:lnTo>
                      <a:pt x="21" y="37"/>
                    </a:lnTo>
                    <a:lnTo>
                      <a:pt x="22" y="36"/>
                    </a:lnTo>
                    <a:lnTo>
                      <a:pt x="22" y="36"/>
                    </a:lnTo>
                    <a:lnTo>
                      <a:pt x="23" y="30"/>
                    </a:lnTo>
                    <a:lnTo>
                      <a:pt x="23" y="26"/>
                    </a:lnTo>
                    <a:lnTo>
                      <a:pt x="22" y="20"/>
                    </a:lnTo>
                    <a:lnTo>
                      <a:pt x="22" y="15"/>
                    </a:lnTo>
                    <a:lnTo>
                      <a:pt x="22" y="15"/>
                    </a:lnTo>
                    <a:lnTo>
                      <a:pt x="23" y="13"/>
                    </a:lnTo>
                    <a:lnTo>
                      <a:pt x="26" y="11"/>
                    </a:lnTo>
                    <a:lnTo>
                      <a:pt x="29" y="8"/>
                    </a:lnTo>
                    <a:lnTo>
                      <a:pt x="29" y="5"/>
                    </a:lnTo>
                    <a:lnTo>
                      <a:pt x="29" y="5"/>
                    </a:lnTo>
                    <a:lnTo>
                      <a:pt x="28" y="4"/>
                    </a:lnTo>
                    <a:lnTo>
                      <a:pt x="26" y="3"/>
                    </a:lnTo>
                    <a:lnTo>
                      <a:pt x="22" y="4"/>
                    </a:lnTo>
                    <a:lnTo>
                      <a:pt x="19" y="5"/>
                    </a:lnTo>
                    <a:lnTo>
                      <a:pt x="19" y="5"/>
                    </a:lnTo>
                    <a:lnTo>
                      <a:pt x="19" y="5"/>
                    </a:lnTo>
                    <a:lnTo>
                      <a:pt x="19" y="7"/>
                    </a:lnTo>
                    <a:lnTo>
                      <a:pt x="19" y="8"/>
                    </a:lnTo>
                    <a:lnTo>
                      <a:pt x="19" y="11"/>
                    </a:lnTo>
                  </a:path>
                </a:pathLst>
              </a:custGeom>
              <a:grpFill/>
              <a:ln w="28575">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54" name="Freeform 56"/>
              <p:cNvSpPr>
                <a:spLocks/>
              </p:cNvSpPr>
              <p:nvPr/>
            </p:nvSpPr>
            <p:spPr bwMode="auto">
              <a:xfrm>
                <a:off x="943" y="4315"/>
                <a:ext cx="1" cy="1"/>
              </a:xfrm>
              <a:custGeom>
                <a:avLst/>
                <a:gdLst/>
                <a:ahLst/>
                <a:cxnLst>
                  <a:cxn ang="0">
                    <a:pos x="4" y="0"/>
                  </a:cxn>
                  <a:cxn ang="0">
                    <a:pos x="3" y="0"/>
                  </a:cxn>
                  <a:cxn ang="0">
                    <a:pos x="3" y="0"/>
                  </a:cxn>
                  <a:cxn ang="0">
                    <a:pos x="1" y="0"/>
                  </a:cxn>
                  <a:cxn ang="0">
                    <a:pos x="1" y="0"/>
                  </a:cxn>
                  <a:cxn ang="0">
                    <a:pos x="0" y="1"/>
                  </a:cxn>
                  <a:cxn ang="0">
                    <a:pos x="0" y="1"/>
                  </a:cxn>
                  <a:cxn ang="0">
                    <a:pos x="0" y="2"/>
                  </a:cxn>
                  <a:cxn ang="0">
                    <a:pos x="1" y="2"/>
                  </a:cxn>
                  <a:cxn ang="0">
                    <a:pos x="1" y="3"/>
                  </a:cxn>
                  <a:cxn ang="0">
                    <a:pos x="3" y="3"/>
                  </a:cxn>
                  <a:cxn ang="0">
                    <a:pos x="3" y="3"/>
                  </a:cxn>
                  <a:cxn ang="0">
                    <a:pos x="4" y="2"/>
                  </a:cxn>
                  <a:cxn ang="0">
                    <a:pos x="4" y="2"/>
                  </a:cxn>
                  <a:cxn ang="0">
                    <a:pos x="4" y="1"/>
                  </a:cxn>
                  <a:cxn ang="0">
                    <a:pos x="4" y="1"/>
                  </a:cxn>
                  <a:cxn ang="0">
                    <a:pos x="4" y="0"/>
                  </a:cxn>
                </a:cxnLst>
                <a:rect l="0" t="0" r="r" b="b"/>
                <a:pathLst>
                  <a:path w="4" h="3">
                    <a:moveTo>
                      <a:pt x="4" y="0"/>
                    </a:moveTo>
                    <a:lnTo>
                      <a:pt x="3" y="0"/>
                    </a:lnTo>
                    <a:lnTo>
                      <a:pt x="3" y="0"/>
                    </a:lnTo>
                    <a:lnTo>
                      <a:pt x="1" y="0"/>
                    </a:lnTo>
                    <a:lnTo>
                      <a:pt x="1" y="0"/>
                    </a:lnTo>
                    <a:lnTo>
                      <a:pt x="0" y="1"/>
                    </a:lnTo>
                    <a:lnTo>
                      <a:pt x="0" y="1"/>
                    </a:lnTo>
                    <a:lnTo>
                      <a:pt x="0" y="2"/>
                    </a:lnTo>
                    <a:lnTo>
                      <a:pt x="1" y="2"/>
                    </a:lnTo>
                    <a:lnTo>
                      <a:pt x="1" y="3"/>
                    </a:lnTo>
                    <a:lnTo>
                      <a:pt x="3" y="3"/>
                    </a:lnTo>
                    <a:lnTo>
                      <a:pt x="3" y="3"/>
                    </a:lnTo>
                    <a:lnTo>
                      <a:pt x="4" y="2"/>
                    </a:lnTo>
                    <a:lnTo>
                      <a:pt x="4" y="2"/>
                    </a:lnTo>
                    <a:lnTo>
                      <a:pt x="4" y="1"/>
                    </a:lnTo>
                    <a:lnTo>
                      <a:pt x="4" y="1"/>
                    </a:lnTo>
                    <a:lnTo>
                      <a:pt x="4" y="0"/>
                    </a:lnTo>
                    <a:close/>
                  </a:path>
                </a:pathLst>
              </a:custGeom>
              <a:grpFill/>
              <a:ln w="2857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55" name="Freeform 57"/>
              <p:cNvSpPr>
                <a:spLocks/>
              </p:cNvSpPr>
              <p:nvPr/>
            </p:nvSpPr>
            <p:spPr bwMode="auto">
              <a:xfrm>
                <a:off x="943" y="4315"/>
                <a:ext cx="1" cy="1"/>
              </a:xfrm>
              <a:custGeom>
                <a:avLst/>
                <a:gdLst/>
                <a:ahLst/>
                <a:cxnLst>
                  <a:cxn ang="0">
                    <a:pos x="4" y="0"/>
                  </a:cxn>
                  <a:cxn ang="0">
                    <a:pos x="4" y="0"/>
                  </a:cxn>
                  <a:cxn ang="0">
                    <a:pos x="3" y="0"/>
                  </a:cxn>
                  <a:cxn ang="0">
                    <a:pos x="3" y="0"/>
                  </a:cxn>
                  <a:cxn ang="0">
                    <a:pos x="1" y="0"/>
                  </a:cxn>
                  <a:cxn ang="0">
                    <a:pos x="1" y="0"/>
                  </a:cxn>
                  <a:cxn ang="0">
                    <a:pos x="1" y="0"/>
                  </a:cxn>
                  <a:cxn ang="0">
                    <a:pos x="0" y="1"/>
                  </a:cxn>
                  <a:cxn ang="0">
                    <a:pos x="0" y="1"/>
                  </a:cxn>
                  <a:cxn ang="0">
                    <a:pos x="0" y="2"/>
                  </a:cxn>
                  <a:cxn ang="0">
                    <a:pos x="1" y="2"/>
                  </a:cxn>
                  <a:cxn ang="0">
                    <a:pos x="1" y="2"/>
                  </a:cxn>
                  <a:cxn ang="0">
                    <a:pos x="1" y="3"/>
                  </a:cxn>
                  <a:cxn ang="0">
                    <a:pos x="3" y="3"/>
                  </a:cxn>
                  <a:cxn ang="0">
                    <a:pos x="3" y="3"/>
                  </a:cxn>
                  <a:cxn ang="0">
                    <a:pos x="4" y="2"/>
                  </a:cxn>
                  <a:cxn ang="0">
                    <a:pos x="4" y="2"/>
                  </a:cxn>
                  <a:cxn ang="0">
                    <a:pos x="4" y="2"/>
                  </a:cxn>
                  <a:cxn ang="0">
                    <a:pos x="4" y="1"/>
                  </a:cxn>
                  <a:cxn ang="0">
                    <a:pos x="4" y="1"/>
                  </a:cxn>
                  <a:cxn ang="0">
                    <a:pos x="4" y="0"/>
                  </a:cxn>
                </a:cxnLst>
                <a:rect l="0" t="0" r="r" b="b"/>
                <a:pathLst>
                  <a:path w="4" h="3">
                    <a:moveTo>
                      <a:pt x="4" y="0"/>
                    </a:moveTo>
                    <a:lnTo>
                      <a:pt x="4" y="0"/>
                    </a:lnTo>
                    <a:lnTo>
                      <a:pt x="3" y="0"/>
                    </a:lnTo>
                    <a:lnTo>
                      <a:pt x="3" y="0"/>
                    </a:lnTo>
                    <a:lnTo>
                      <a:pt x="1" y="0"/>
                    </a:lnTo>
                    <a:lnTo>
                      <a:pt x="1" y="0"/>
                    </a:lnTo>
                    <a:lnTo>
                      <a:pt x="1" y="0"/>
                    </a:lnTo>
                    <a:lnTo>
                      <a:pt x="0" y="1"/>
                    </a:lnTo>
                    <a:lnTo>
                      <a:pt x="0" y="1"/>
                    </a:lnTo>
                    <a:lnTo>
                      <a:pt x="0" y="2"/>
                    </a:lnTo>
                    <a:lnTo>
                      <a:pt x="1" y="2"/>
                    </a:lnTo>
                    <a:lnTo>
                      <a:pt x="1" y="2"/>
                    </a:lnTo>
                    <a:lnTo>
                      <a:pt x="1" y="3"/>
                    </a:lnTo>
                    <a:lnTo>
                      <a:pt x="3" y="3"/>
                    </a:lnTo>
                    <a:lnTo>
                      <a:pt x="3" y="3"/>
                    </a:lnTo>
                    <a:lnTo>
                      <a:pt x="4" y="2"/>
                    </a:lnTo>
                    <a:lnTo>
                      <a:pt x="4" y="2"/>
                    </a:lnTo>
                    <a:lnTo>
                      <a:pt x="4" y="2"/>
                    </a:lnTo>
                    <a:lnTo>
                      <a:pt x="4" y="1"/>
                    </a:lnTo>
                    <a:lnTo>
                      <a:pt x="4" y="1"/>
                    </a:lnTo>
                    <a:lnTo>
                      <a:pt x="4" y="0"/>
                    </a:lnTo>
                  </a:path>
                </a:pathLst>
              </a:custGeom>
              <a:grpFill/>
              <a:ln w="28575">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56" name="Freeform 58"/>
              <p:cNvSpPr>
                <a:spLocks/>
              </p:cNvSpPr>
              <p:nvPr/>
            </p:nvSpPr>
            <p:spPr bwMode="auto">
              <a:xfrm>
                <a:off x="931" y="4310"/>
                <a:ext cx="6" cy="5"/>
              </a:xfrm>
              <a:custGeom>
                <a:avLst/>
                <a:gdLst/>
                <a:ahLst/>
                <a:cxnLst>
                  <a:cxn ang="0">
                    <a:pos x="12" y="1"/>
                  </a:cxn>
                  <a:cxn ang="0">
                    <a:pos x="10" y="0"/>
                  </a:cxn>
                  <a:cxn ang="0">
                    <a:pos x="6" y="1"/>
                  </a:cxn>
                  <a:cxn ang="0">
                    <a:pos x="3" y="2"/>
                  </a:cxn>
                  <a:cxn ang="0">
                    <a:pos x="1" y="5"/>
                  </a:cxn>
                  <a:cxn ang="0">
                    <a:pos x="0" y="7"/>
                  </a:cxn>
                  <a:cxn ang="0">
                    <a:pos x="0" y="8"/>
                  </a:cxn>
                  <a:cxn ang="0">
                    <a:pos x="1" y="9"/>
                  </a:cxn>
                  <a:cxn ang="0">
                    <a:pos x="2" y="9"/>
                  </a:cxn>
                  <a:cxn ang="0">
                    <a:pos x="6" y="9"/>
                  </a:cxn>
                  <a:cxn ang="0">
                    <a:pos x="11" y="7"/>
                  </a:cxn>
                  <a:cxn ang="0">
                    <a:pos x="13" y="4"/>
                  </a:cxn>
                  <a:cxn ang="0">
                    <a:pos x="12" y="1"/>
                  </a:cxn>
                </a:cxnLst>
                <a:rect l="0" t="0" r="r" b="b"/>
                <a:pathLst>
                  <a:path w="13" h="9">
                    <a:moveTo>
                      <a:pt x="12" y="1"/>
                    </a:moveTo>
                    <a:lnTo>
                      <a:pt x="10" y="0"/>
                    </a:lnTo>
                    <a:lnTo>
                      <a:pt x="6" y="1"/>
                    </a:lnTo>
                    <a:lnTo>
                      <a:pt x="3" y="2"/>
                    </a:lnTo>
                    <a:lnTo>
                      <a:pt x="1" y="5"/>
                    </a:lnTo>
                    <a:lnTo>
                      <a:pt x="0" y="7"/>
                    </a:lnTo>
                    <a:lnTo>
                      <a:pt x="0" y="8"/>
                    </a:lnTo>
                    <a:lnTo>
                      <a:pt x="1" y="9"/>
                    </a:lnTo>
                    <a:lnTo>
                      <a:pt x="2" y="9"/>
                    </a:lnTo>
                    <a:lnTo>
                      <a:pt x="6" y="9"/>
                    </a:lnTo>
                    <a:lnTo>
                      <a:pt x="11" y="7"/>
                    </a:lnTo>
                    <a:lnTo>
                      <a:pt x="13" y="4"/>
                    </a:lnTo>
                    <a:lnTo>
                      <a:pt x="12" y="1"/>
                    </a:lnTo>
                    <a:close/>
                  </a:path>
                </a:pathLst>
              </a:custGeom>
              <a:grpFill/>
              <a:ln w="2857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57" name="Freeform 59"/>
              <p:cNvSpPr>
                <a:spLocks/>
              </p:cNvSpPr>
              <p:nvPr/>
            </p:nvSpPr>
            <p:spPr bwMode="auto">
              <a:xfrm>
                <a:off x="931" y="4310"/>
                <a:ext cx="6" cy="5"/>
              </a:xfrm>
              <a:custGeom>
                <a:avLst/>
                <a:gdLst/>
                <a:ahLst/>
                <a:cxnLst>
                  <a:cxn ang="0">
                    <a:pos x="12" y="1"/>
                  </a:cxn>
                  <a:cxn ang="0">
                    <a:pos x="12" y="1"/>
                  </a:cxn>
                  <a:cxn ang="0">
                    <a:pos x="10" y="0"/>
                  </a:cxn>
                  <a:cxn ang="0">
                    <a:pos x="6" y="1"/>
                  </a:cxn>
                  <a:cxn ang="0">
                    <a:pos x="3" y="2"/>
                  </a:cxn>
                  <a:cxn ang="0">
                    <a:pos x="1" y="5"/>
                  </a:cxn>
                  <a:cxn ang="0">
                    <a:pos x="1" y="5"/>
                  </a:cxn>
                  <a:cxn ang="0">
                    <a:pos x="0" y="7"/>
                  </a:cxn>
                  <a:cxn ang="0">
                    <a:pos x="0" y="8"/>
                  </a:cxn>
                  <a:cxn ang="0">
                    <a:pos x="1" y="9"/>
                  </a:cxn>
                  <a:cxn ang="0">
                    <a:pos x="2" y="9"/>
                  </a:cxn>
                  <a:cxn ang="0">
                    <a:pos x="2" y="9"/>
                  </a:cxn>
                  <a:cxn ang="0">
                    <a:pos x="6" y="9"/>
                  </a:cxn>
                  <a:cxn ang="0">
                    <a:pos x="11" y="7"/>
                  </a:cxn>
                  <a:cxn ang="0">
                    <a:pos x="13" y="4"/>
                  </a:cxn>
                  <a:cxn ang="0">
                    <a:pos x="12" y="1"/>
                  </a:cxn>
                </a:cxnLst>
                <a:rect l="0" t="0" r="r" b="b"/>
                <a:pathLst>
                  <a:path w="13" h="9">
                    <a:moveTo>
                      <a:pt x="12" y="1"/>
                    </a:moveTo>
                    <a:lnTo>
                      <a:pt x="12" y="1"/>
                    </a:lnTo>
                    <a:lnTo>
                      <a:pt x="10" y="0"/>
                    </a:lnTo>
                    <a:lnTo>
                      <a:pt x="6" y="1"/>
                    </a:lnTo>
                    <a:lnTo>
                      <a:pt x="3" y="2"/>
                    </a:lnTo>
                    <a:lnTo>
                      <a:pt x="1" y="5"/>
                    </a:lnTo>
                    <a:lnTo>
                      <a:pt x="1" y="5"/>
                    </a:lnTo>
                    <a:lnTo>
                      <a:pt x="0" y="7"/>
                    </a:lnTo>
                    <a:lnTo>
                      <a:pt x="0" y="8"/>
                    </a:lnTo>
                    <a:lnTo>
                      <a:pt x="1" y="9"/>
                    </a:lnTo>
                    <a:lnTo>
                      <a:pt x="2" y="9"/>
                    </a:lnTo>
                    <a:lnTo>
                      <a:pt x="2" y="9"/>
                    </a:lnTo>
                    <a:lnTo>
                      <a:pt x="6" y="9"/>
                    </a:lnTo>
                    <a:lnTo>
                      <a:pt x="11" y="7"/>
                    </a:lnTo>
                    <a:lnTo>
                      <a:pt x="13" y="4"/>
                    </a:lnTo>
                    <a:lnTo>
                      <a:pt x="12" y="1"/>
                    </a:lnTo>
                  </a:path>
                </a:pathLst>
              </a:custGeom>
              <a:grpFill/>
              <a:ln w="28575">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58" name="Freeform 60"/>
              <p:cNvSpPr>
                <a:spLocks/>
              </p:cNvSpPr>
              <p:nvPr/>
            </p:nvSpPr>
            <p:spPr bwMode="auto">
              <a:xfrm>
                <a:off x="912" y="4308"/>
                <a:ext cx="20" cy="19"/>
              </a:xfrm>
              <a:custGeom>
                <a:avLst/>
                <a:gdLst/>
                <a:ahLst/>
                <a:cxnLst>
                  <a:cxn ang="0">
                    <a:pos x="42" y="44"/>
                  </a:cxn>
                  <a:cxn ang="0">
                    <a:pos x="44" y="43"/>
                  </a:cxn>
                  <a:cxn ang="0">
                    <a:pos x="46" y="43"/>
                  </a:cxn>
                  <a:cxn ang="0">
                    <a:pos x="46" y="41"/>
                  </a:cxn>
                  <a:cxn ang="0">
                    <a:pos x="46" y="41"/>
                  </a:cxn>
                  <a:cxn ang="0">
                    <a:pos x="38" y="35"/>
                  </a:cxn>
                  <a:cxn ang="0">
                    <a:pos x="31" y="26"/>
                  </a:cxn>
                  <a:cxn ang="0">
                    <a:pos x="24" y="18"/>
                  </a:cxn>
                  <a:cxn ang="0">
                    <a:pos x="18" y="11"/>
                  </a:cxn>
                  <a:cxn ang="0">
                    <a:pos x="22" y="15"/>
                  </a:cxn>
                  <a:cxn ang="0">
                    <a:pos x="21" y="14"/>
                  </a:cxn>
                  <a:cxn ang="0">
                    <a:pos x="18" y="10"/>
                  </a:cxn>
                  <a:cxn ang="0">
                    <a:pos x="14" y="6"/>
                  </a:cxn>
                  <a:cxn ang="0">
                    <a:pos x="8" y="2"/>
                  </a:cxn>
                  <a:cxn ang="0">
                    <a:pos x="3" y="0"/>
                  </a:cxn>
                  <a:cxn ang="0">
                    <a:pos x="1" y="2"/>
                  </a:cxn>
                  <a:cxn ang="0">
                    <a:pos x="0" y="9"/>
                  </a:cxn>
                  <a:cxn ang="0">
                    <a:pos x="2" y="11"/>
                  </a:cxn>
                  <a:cxn ang="0">
                    <a:pos x="8" y="15"/>
                  </a:cxn>
                  <a:cxn ang="0">
                    <a:pos x="12" y="18"/>
                  </a:cxn>
                  <a:cxn ang="0">
                    <a:pos x="16" y="22"/>
                  </a:cxn>
                  <a:cxn ang="0">
                    <a:pos x="19" y="26"/>
                  </a:cxn>
                  <a:cxn ang="0">
                    <a:pos x="22" y="30"/>
                  </a:cxn>
                  <a:cxn ang="0">
                    <a:pos x="24" y="33"/>
                  </a:cxn>
                  <a:cxn ang="0">
                    <a:pos x="27" y="37"/>
                  </a:cxn>
                  <a:cxn ang="0">
                    <a:pos x="33" y="39"/>
                  </a:cxn>
                  <a:cxn ang="0">
                    <a:pos x="38" y="41"/>
                  </a:cxn>
                  <a:cxn ang="0">
                    <a:pos x="41" y="43"/>
                  </a:cxn>
                  <a:cxn ang="0">
                    <a:pos x="42" y="44"/>
                  </a:cxn>
                </a:cxnLst>
                <a:rect l="0" t="0" r="r" b="b"/>
                <a:pathLst>
                  <a:path w="46" h="44">
                    <a:moveTo>
                      <a:pt x="42" y="44"/>
                    </a:moveTo>
                    <a:lnTo>
                      <a:pt x="44" y="43"/>
                    </a:lnTo>
                    <a:lnTo>
                      <a:pt x="46" y="43"/>
                    </a:lnTo>
                    <a:lnTo>
                      <a:pt x="46" y="41"/>
                    </a:lnTo>
                    <a:lnTo>
                      <a:pt x="46" y="41"/>
                    </a:lnTo>
                    <a:lnTo>
                      <a:pt x="38" y="35"/>
                    </a:lnTo>
                    <a:lnTo>
                      <a:pt x="31" y="26"/>
                    </a:lnTo>
                    <a:lnTo>
                      <a:pt x="24" y="18"/>
                    </a:lnTo>
                    <a:lnTo>
                      <a:pt x="18" y="11"/>
                    </a:lnTo>
                    <a:lnTo>
                      <a:pt x="22" y="15"/>
                    </a:lnTo>
                    <a:lnTo>
                      <a:pt x="21" y="14"/>
                    </a:lnTo>
                    <a:lnTo>
                      <a:pt x="18" y="10"/>
                    </a:lnTo>
                    <a:lnTo>
                      <a:pt x="14" y="6"/>
                    </a:lnTo>
                    <a:lnTo>
                      <a:pt x="8" y="2"/>
                    </a:lnTo>
                    <a:lnTo>
                      <a:pt x="3" y="0"/>
                    </a:lnTo>
                    <a:lnTo>
                      <a:pt x="1" y="2"/>
                    </a:lnTo>
                    <a:lnTo>
                      <a:pt x="0" y="9"/>
                    </a:lnTo>
                    <a:lnTo>
                      <a:pt x="2" y="11"/>
                    </a:lnTo>
                    <a:lnTo>
                      <a:pt x="8" y="15"/>
                    </a:lnTo>
                    <a:lnTo>
                      <a:pt x="12" y="18"/>
                    </a:lnTo>
                    <a:lnTo>
                      <a:pt x="16" y="22"/>
                    </a:lnTo>
                    <a:lnTo>
                      <a:pt x="19" y="26"/>
                    </a:lnTo>
                    <a:lnTo>
                      <a:pt x="22" y="30"/>
                    </a:lnTo>
                    <a:lnTo>
                      <a:pt x="24" y="33"/>
                    </a:lnTo>
                    <a:lnTo>
                      <a:pt x="27" y="37"/>
                    </a:lnTo>
                    <a:lnTo>
                      <a:pt x="33" y="39"/>
                    </a:lnTo>
                    <a:lnTo>
                      <a:pt x="38" y="41"/>
                    </a:lnTo>
                    <a:lnTo>
                      <a:pt x="41" y="43"/>
                    </a:lnTo>
                    <a:lnTo>
                      <a:pt x="42" y="44"/>
                    </a:lnTo>
                    <a:close/>
                  </a:path>
                </a:pathLst>
              </a:custGeom>
              <a:grpFill/>
              <a:ln w="2857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59" name="Freeform 61"/>
              <p:cNvSpPr>
                <a:spLocks/>
              </p:cNvSpPr>
              <p:nvPr/>
            </p:nvSpPr>
            <p:spPr bwMode="auto">
              <a:xfrm>
                <a:off x="912" y="4308"/>
                <a:ext cx="20" cy="19"/>
              </a:xfrm>
              <a:custGeom>
                <a:avLst/>
                <a:gdLst/>
                <a:ahLst/>
                <a:cxnLst>
                  <a:cxn ang="0">
                    <a:pos x="42" y="44"/>
                  </a:cxn>
                  <a:cxn ang="0">
                    <a:pos x="42" y="44"/>
                  </a:cxn>
                  <a:cxn ang="0">
                    <a:pos x="44" y="43"/>
                  </a:cxn>
                  <a:cxn ang="0">
                    <a:pos x="46" y="43"/>
                  </a:cxn>
                  <a:cxn ang="0">
                    <a:pos x="46" y="41"/>
                  </a:cxn>
                  <a:cxn ang="0">
                    <a:pos x="46" y="41"/>
                  </a:cxn>
                  <a:cxn ang="0">
                    <a:pos x="46" y="41"/>
                  </a:cxn>
                  <a:cxn ang="0">
                    <a:pos x="38" y="35"/>
                  </a:cxn>
                  <a:cxn ang="0">
                    <a:pos x="31" y="26"/>
                  </a:cxn>
                  <a:cxn ang="0">
                    <a:pos x="24" y="18"/>
                  </a:cxn>
                  <a:cxn ang="0">
                    <a:pos x="18" y="11"/>
                  </a:cxn>
                  <a:cxn ang="0">
                    <a:pos x="18" y="11"/>
                  </a:cxn>
                  <a:cxn ang="0">
                    <a:pos x="22" y="15"/>
                  </a:cxn>
                  <a:cxn ang="0">
                    <a:pos x="21" y="14"/>
                  </a:cxn>
                  <a:cxn ang="0">
                    <a:pos x="18" y="10"/>
                  </a:cxn>
                  <a:cxn ang="0">
                    <a:pos x="14" y="6"/>
                  </a:cxn>
                  <a:cxn ang="0">
                    <a:pos x="8" y="2"/>
                  </a:cxn>
                  <a:cxn ang="0">
                    <a:pos x="3" y="0"/>
                  </a:cxn>
                  <a:cxn ang="0">
                    <a:pos x="1" y="2"/>
                  </a:cxn>
                  <a:cxn ang="0">
                    <a:pos x="0" y="9"/>
                  </a:cxn>
                  <a:cxn ang="0">
                    <a:pos x="0" y="9"/>
                  </a:cxn>
                  <a:cxn ang="0">
                    <a:pos x="2" y="11"/>
                  </a:cxn>
                  <a:cxn ang="0">
                    <a:pos x="8" y="15"/>
                  </a:cxn>
                  <a:cxn ang="0">
                    <a:pos x="12" y="18"/>
                  </a:cxn>
                  <a:cxn ang="0">
                    <a:pos x="16" y="22"/>
                  </a:cxn>
                  <a:cxn ang="0">
                    <a:pos x="16" y="22"/>
                  </a:cxn>
                  <a:cxn ang="0">
                    <a:pos x="19" y="26"/>
                  </a:cxn>
                  <a:cxn ang="0">
                    <a:pos x="22" y="30"/>
                  </a:cxn>
                  <a:cxn ang="0">
                    <a:pos x="24" y="33"/>
                  </a:cxn>
                  <a:cxn ang="0">
                    <a:pos x="27" y="37"/>
                  </a:cxn>
                  <a:cxn ang="0">
                    <a:pos x="27" y="37"/>
                  </a:cxn>
                  <a:cxn ang="0">
                    <a:pos x="33" y="39"/>
                  </a:cxn>
                  <a:cxn ang="0">
                    <a:pos x="38" y="41"/>
                  </a:cxn>
                  <a:cxn ang="0">
                    <a:pos x="41" y="43"/>
                  </a:cxn>
                  <a:cxn ang="0">
                    <a:pos x="42" y="44"/>
                  </a:cxn>
                </a:cxnLst>
                <a:rect l="0" t="0" r="r" b="b"/>
                <a:pathLst>
                  <a:path w="46" h="44">
                    <a:moveTo>
                      <a:pt x="42" y="44"/>
                    </a:moveTo>
                    <a:lnTo>
                      <a:pt x="42" y="44"/>
                    </a:lnTo>
                    <a:lnTo>
                      <a:pt x="44" y="43"/>
                    </a:lnTo>
                    <a:lnTo>
                      <a:pt x="46" y="43"/>
                    </a:lnTo>
                    <a:lnTo>
                      <a:pt x="46" y="41"/>
                    </a:lnTo>
                    <a:lnTo>
                      <a:pt x="46" y="41"/>
                    </a:lnTo>
                    <a:lnTo>
                      <a:pt x="46" y="41"/>
                    </a:lnTo>
                    <a:lnTo>
                      <a:pt x="38" y="35"/>
                    </a:lnTo>
                    <a:lnTo>
                      <a:pt x="31" y="26"/>
                    </a:lnTo>
                    <a:lnTo>
                      <a:pt x="24" y="18"/>
                    </a:lnTo>
                    <a:lnTo>
                      <a:pt x="18" y="11"/>
                    </a:lnTo>
                    <a:lnTo>
                      <a:pt x="18" y="11"/>
                    </a:lnTo>
                    <a:lnTo>
                      <a:pt x="22" y="15"/>
                    </a:lnTo>
                    <a:lnTo>
                      <a:pt x="21" y="14"/>
                    </a:lnTo>
                    <a:lnTo>
                      <a:pt x="18" y="10"/>
                    </a:lnTo>
                    <a:lnTo>
                      <a:pt x="14" y="6"/>
                    </a:lnTo>
                    <a:lnTo>
                      <a:pt x="8" y="2"/>
                    </a:lnTo>
                    <a:lnTo>
                      <a:pt x="3" y="0"/>
                    </a:lnTo>
                    <a:lnTo>
                      <a:pt x="1" y="2"/>
                    </a:lnTo>
                    <a:lnTo>
                      <a:pt x="0" y="9"/>
                    </a:lnTo>
                    <a:lnTo>
                      <a:pt x="0" y="9"/>
                    </a:lnTo>
                    <a:lnTo>
                      <a:pt x="2" y="11"/>
                    </a:lnTo>
                    <a:lnTo>
                      <a:pt x="8" y="15"/>
                    </a:lnTo>
                    <a:lnTo>
                      <a:pt x="12" y="18"/>
                    </a:lnTo>
                    <a:lnTo>
                      <a:pt x="16" y="22"/>
                    </a:lnTo>
                    <a:lnTo>
                      <a:pt x="16" y="22"/>
                    </a:lnTo>
                    <a:lnTo>
                      <a:pt x="19" y="26"/>
                    </a:lnTo>
                    <a:lnTo>
                      <a:pt x="22" y="30"/>
                    </a:lnTo>
                    <a:lnTo>
                      <a:pt x="24" y="33"/>
                    </a:lnTo>
                    <a:lnTo>
                      <a:pt x="27" y="37"/>
                    </a:lnTo>
                    <a:lnTo>
                      <a:pt x="27" y="37"/>
                    </a:lnTo>
                    <a:lnTo>
                      <a:pt x="33" y="39"/>
                    </a:lnTo>
                    <a:lnTo>
                      <a:pt x="38" y="41"/>
                    </a:lnTo>
                    <a:lnTo>
                      <a:pt x="41" y="43"/>
                    </a:lnTo>
                    <a:lnTo>
                      <a:pt x="42" y="44"/>
                    </a:lnTo>
                  </a:path>
                </a:pathLst>
              </a:custGeom>
              <a:grpFill/>
              <a:ln w="28575">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60" name="Freeform 62"/>
              <p:cNvSpPr>
                <a:spLocks/>
              </p:cNvSpPr>
              <p:nvPr/>
            </p:nvSpPr>
            <p:spPr bwMode="auto">
              <a:xfrm>
                <a:off x="903" y="4309"/>
                <a:ext cx="2" cy="1"/>
              </a:xfrm>
              <a:custGeom>
                <a:avLst/>
                <a:gdLst/>
                <a:ahLst/>
                <a:cxnLst>
                  <a:cxn ang="0">
                    <a:pos x="2" y="1"/>
                  </a:cxn>
                  <a:cxn ang="0">
                    <a:pos x="2" y="0"/>
                  </a:cxn>
                  <a:cxn ang="0">
                    <a:pos x="1" y="0"/>
                  </a:cxn>
                  <a:cxn ang="0">
                    <a:pos x="1" y="0"/>
                  </a:cxn>
                  <a:cxn ang="0">
                    <a:pos x="0" y="1"/>
                  </a:cxn>
                  <a:cxn ang="0">
                    <a:pos x="0" y="1"/>
                  </a:cxn>
                  <a:cxn ang="0">
                    <a:pos x="0" y="2"/>
                  </a:cxn>
                  <a:cxn ang="0">
                    <a:pos x="0" y="2"/>
                  </a:cxn>
                  <a:cxn ang="0">
                    <a:pos x="0" y="4"/>
                  </a:cxn>
                  <a:cxn ang="0">
                    <a:pos x="1" y="4"/>
                  </a:cxn>
                  <a:cxn ang="0">
                    <a:pos x="1" y="4"/>
                  </a:cxn>
                  <a:cxn ang="0">
                    <a:pos x="2" y="4"/>
                  </a:cxn>
                  <a:cxn ang="0">
                    <a:pos x="2" y="4"/>
                  </a:cxn>
                  <a:cxn ang="0">
                    <a:pos x="3" y="2"/>
                  </a:cxn>
                  <a:cxn ang="0">
                    <a:pos x="3" y="2"/>
                  </a:cxn>
                  <a:cxn ang="0">
                    <a:pos x="3" y="1"/>
                  </a:cxn>
                  <a:cxn ang="0">
                    <a:pos x="2" y="1"/>
                  </a:cxn>
                </a:cxnLst>
                <a:rect l="0" t="0" r="r" b="b"/>
                <a:pathLst>
                  <a:path w="3" h="4">
                    <a:moveTo>
                      <a:pt x="2" y="1"/>
                    </a:moveTo>
                    <a:lnTo>
                      <a:pt x="2" y="0"/>
                    </a:lnTo>
                    <a:lnTo>
                      <a:pt x="1" y="0"/>
                    </a:lnTo>
                    <a:lnTo>
                      <a:pt x="1" y="0"/>
                    </a:lnTo>
                    <a:lnTo>
                      <a:pt x="0" y="1"/>
                    </a:lnTo>
                    <a:lnTo>
                      <a:pt x="0" y="1"/>
                    </a:lnTo>
                    <a:lnTo>
                      <a:pt x="0" y="2"/>
                    </a:lnTo>
                    <a:lnTo>
                      <a:pt x="0" y="2"/>
                    </a:lnTo>
                    <a:lnTo>
                      <a:pt x="0" y="4"/>
                    </a:lnTo>
                    <a:lnTo>
                      <a:pt x="1" y="4"/>
                    </a:lnTo>
                    <a:lnTo>
                      <a:pt x="1" y="4"/>
                    </a:lnTo>
                    <a:lnTo>
                      <a:pt x="2" y="4"/>
                    </a:lnTo>
                    <a:lnTo>
                      <a:pt x="2" y="4"/>
                    </a:lnTo>
                    <a:lnTo>
                      <a:pt x="3" y="2"/>
                    </a:lnTo>
                    <a:lnTo>
                      <a:pt x="3" y="2"/>
                    </a:lnTo>
                    <a:lnTo>
                      <a:pt x="3" y="1"/>
                    </a:lnTo>
                    <a:lnTo>
                      <a:pt x="2" y="1"/>
                    </a:lnTo>
                    <a:close/>
                  </a:path>
                </a:pathLst>
              </a:custGeom>
              <a:grpFill/>
              <a:ln w="2857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61" name="Freeform 63"/>
              <p:cNvSpPr>
                <a:spLocks/>
              </p:cNvSpPr>
              <p:nvPr/>
            </p:nvSpPr>
            <p:spPr bwMode="auto">
              <a:xfrm>
                <a:off x="903" y="4309"/>
                <a:ext cx="2" cy="1"/>
              </a:xfrm>
              <a:custGeom>
                <a:avLst/>
                <a:gdLst/>
                <a:ahLst/>
                <a:cxnLst>
                  <a:cxn ang="0">
                    <a:pos x="2" y="1"/>
                  </a:cxn>
                  <a:cxn ang="0">
                    <a:pos x="2" y="1"/>
                  </a:cxn>
                  <a:cxn ang="0">
                    <a:pos x="2" y="0"/>
                  </a:cxn>
                  <a:cxn ang="0">
                    <a:pos x="1" y="0"/>
                  </a:cxn>
                  <a:cxn ang="0">
                    <a:pos x="1" y="0"/>
                  </a:cxn>
                  <a:cxn ang="0">
                    <a:pos x="0" y="1"/>
                  </a:cxn>
                  <a:cxn ang="0">
                    <a:pos x="0" y="1"/>
                  </a:cxn>
                  <a:cxn ang="0">
                    <a:pos x="0" y="1"/>
                  </a:cxn>
                  <a:cxn ang="0">
                    <a:pos x="0" y="2"/>
                  </a:cxn>
                  <a:cxn ang="0">
                    <a:pos x="0" y="2"/>
                  </a:cxn>
                  <a:cxn ang="0">
                    <a:pos x="0" y="4"/>
                  </a:cxn>
                  <a:cxn ang="0">
                    <a:pos x="0" y="4"/>
                  </a:cxn>
                  <a:cxn ang="0">
                    <a:pos x="1" y="4"/>
                  </a:cxn>
                  <a:cxn ang="0">
                    <a:pos x="1" y="4"/>
                  </a:cxn>
                  <a:cxn ang="0">
                    <a:pos x="2" y="4"/>
                  </a:cxn>
                  <a:cxn ang="0">
                    <a:pos x="2" y="4"/>
                  </a:cxn>
                  <a:cxn ang="0">
                    <a:pos x="2" y="4"/>
                  </a:cxn>
                  <a:cxn ang="0">
                    <a:pos x="3" y="2"/>
                  </a:cxn>
                  <a:cxn ang="0">
                    <a:pos x="3" y="2"/>
                  </a:cxn>
                  <a:cxn ang="0">
                    <a:pos x="3" y="1"/>
                  </a:cxn>
                  <a:cxn ang="0">
                    <a:pos x="2" y="1"/>
                  </a:cxn>
                </a:cxnLst>
                <a:rect l="0" t="0" r="r" b="b"/>
                <a:pathLst>
                  <a:path w="3" h="4">
                    <a:moveTo>
                      <a:pt x="2" y="1"/>
                    </a:moveTo>
                    <a:lnTo>
                      <a:pt x="2" y="1"/>
                    </a:lnTo>
                    <a:lnTo>
                      <a:pt x="2" y="0"/>
                    </a:lnTo>
                    <a:lnTo>
                      <a:pt x="1" y="0"/>
                    </a:lnTo>
                    <a:lnTo>
                      <a:pt x="1" y="0"/>
                    </a:lnTo>
                    <a:lnTo>
                      <a:pt x="0" y="1"/>
                    </a:lnTo>
                    <a:lnTo>
                      <a:pt x="0" y="1"/>
                    </a:lnTo>
                    <a:lnTo>
                      <a:pt x="0" y="1"/>
                    </a:lnTo>
                    <a:lnTo>
                      <a:pt x="0" y="2"/>
                    </a:lnTo>
                    <a:lnTo>
                      <a:pt x="0" y="2"/>
                    </a:lnTo>
                    <a:lnTo>
                      <a:pt x="0" y="4"/>
                    </a:lnTo>
                    <a:lnTo>
                      <a:pt x="0" y="4"/>
                    </a:lnTo>
                    <a:lnTo>
                      <a:pt x="1" y="4"/>
                    </a:lnTo>
                    <a:lnTo>
                      <a:pt x="1" y="4"/>
                    </a:lnTo>
                    <a:lnTo>
                      <a:pt x="2" y="4"/>
                    </a:lnTo>
                    <a:lnTo>
                      <a:pt x="2" y="4"/>
                    </a:lnTo>
                    <a:lnTo>
                      <a:pt x="2" y="4"/>
                    </a:lnTo>
                    <a:lnTo>
                      <a:pt x="3" y="2"/>
                    </a:lnTo>
                    <a:lnTo>
                      <a:pt x="3" y="2"/>
                    </a:lnTo>
                    <a:lnTo>
                      <a:pt x="3" y="1"/>
                    </a:lnTo>
                    <a:lnTo>
                      <a:pt x="2" y="1"/>
                    </a:lnTo>
                  </a:path>
                </a:pathLst>
              </a:custGeom>
              <a:grpFill/>
              <a:ln w="28575">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62" name="Freeform 64"/>
              <p:cNvSpPr>
                <a:spLocks/>
              </p:cNvSpPr>
              <p:nvPr/>
            </p:nvSpPr>
            <p:spPr bwMode="auto">
              <a:xfrm>
                <a:off x="883" y="4295"/>
                <a:ext cx="12" cy="14"/>
              </a:xfrm>
              <a:custGeom>
                <a:avLst/>
                <a:gdLst/>
                <a:ahLst/>
                <a:cxnLst>
                  <a:cxn ang="0">
                    <a:pos x="10" y="16"/>
                  </a:cxn>
                  <a:cxn ang="0">
                    <a:pos x="13" y="12"/>
                  </a:cxn>
                  <a:cxn ang="0">
                    <a:pos x="18" y="7"/>
                  </a:cxn>
                  <a:cxn ang="0">
                    <a:pos x="23" y="4"/>
                  </a:cxn>
                  <a:cxn ang="0">
                    <a:pos x="27" y="0"/>
                  </a:cxn>
                  <a:cxn ang="0">
                    <a:pos x="28" y="6"/>
                  </a:cxn>
                  <a:cxn ang="0">
                    <a:pos x="25" y="11"/>
                  </a:cxn>
                  <a:cxn ang="0">
                    <a:pos x="20" y="15"/>
                  </a:cxn>
                  <a:cxn ang="0">
                    <a:pos x="17" y="20"/>
                  </a:cxn>
                  <a:cxn ang="0">
                    <a:pos x="17" y="21"/>
                  </a:cxn>
                  <a:cxn ang="0">
                    <a:pos x="18" y="23"/>
                  </a:cxn>
                  <a:cxn ang="0">
                    <a:pos x="19" y="24"/>
                  </a:cxn>
                  <a:cxn ang="0">
                    <a:pos x="19" y="25"/>
                  </a:cxn>
                  <a:cxn ang="0">
                    <a:pos x="17" y="28"/>
                  </a:cxn>
                  <a:cxn ang="0">
                    <a:pos x="13" y="30"/>
                  </a:cxn>
                  <a:cxn ang="0">
                    <a:pos x="10" y="31"/>
                  </a:cxn>
                  <a:cxn ang="0">
                    <a:pos x="7" y="32"/>
                  </a:cxn>
                  <a:cxn ang="0">
                    <a:pos x="4" y="31"/>
                  </a:cxn>
                  <a:cxn ang="0">
                    <a:pos x="2" y="30"/>
                  </a:cxn>
                  <a:cxn ang="0">
                    <a:pos x="1" y="28"/>
                  </a:cxn>
                  <a:cxn ang="0">
                    <a:pos x="0" y="25"/>
                  </a:cxn>
                  <a:cxn ang="0">
                    <a:pos x="3" y="24"/>
                  </a:cxn>
                  <a:cxn ang="0">
                    <a:pos x="5" y="21"/>
                  </a:cxn>
                  <a:cxn ang="0">
                    <a:pos x="7" y="17"/>
                  </a:cxn>
                  <a:cxn ang="0">
                    <a:pos x="10" y="15"/>
                  </a:cxn>
                  <a:cxn ang="0">
                    <a:pos x="10" y="15"/>
                  </a:cxn>
                  <a:cxn ang="0">
                    <a:pos x="10" y="15"/>
                  </a:cxn>
                  <a:cxn ang="0">
                    <a:pos x="10" y="15"/>
                  </a:cxn>
                  <a:cxn ang="0">
                    <a:pos x="10" y="16"/>
                  </a:cxn>
                </a:cxnLst>
                <a:rect l="0" t="0" r="r" b="b"/>
                <a:pathLst>
                  <a:path w="28" h="32">
                    <a:moveTo>
                      <a:pt x="10" y="16"/>
                    </a:moveTo>
                    <a:lnTo>
                      <a:pt x="13" y="12"/>
                    </a:lnTo>
                    <a:lnTo>
                      <a:pt x="18" y="7"/>
                    </a:lnTo>
                    <a:lnTo>
                      <a:pt x="23" y="4"/>
                    </a:lnTo>
                    <a:lnTo>
                      <a:pt x="27" y="0"/>
                    </a:lnTo>
                    <a:lnTo>
                      <a:pt x="28" y="6"/>
                    </a:lnTo>
                    <a:lnTo>
                      <a:pt x="25" y="11"/>
                    </a:lnTo>
                    <a:lnTo>
                      <a:pt x="20" y="15"/>
                    </a:lnTo>
                    <a:lnTo>
                      <a:pt x="17" y="20"/>
                    </a:lnTo>
                    <a:lnTo>
                      <a:pt x="17" y="21"/>
                    </a:lnTo>
                    <a:lnTo>
                      <a:pt x="18" y="23"/>
                    </a:lnTo>
                    <a:lnTo>
                      <a:pt x="19" y="24"/>
                    </a:lnTo>
                    <a:lnTo>
                      <a:pt x="19" y="25"/>
                    </a:lnTo>
                    <a:lnTo>
                      <a:pt x="17" y="28"/>
                    </a:lnTo>
                    <a:lnTo>
                      <a:pt x="13" y="30"/>
                    </a:lnTo>
                    <a:lnTo>
                      <a:pt x="10" y="31"/>
                    </a:lnTo>
                    <a:lnTo>
                      <a:pt x="7" y="32"/>
                    </a:lnTo>
                    <a:lnTo>
                      <a:pt x="4" y="31"/>
                    </a:lnTo>
                    <a:lnTo>
                      <a:pt x="2" y="30"/>
                    </a:lnTo>
                    <a:lnTo>
                      <a:pt x="1" y="28"/>
                    </a:lnTo>
                    <a:lnTo>
                      <a:pt x="0" y="25"/>
                    </a:lnTo>
                    <a:lnTo>
                      <a:pt x="3" y="24"/>
                    </a:lnTo>
                    <a:lnTo>
                      <a:pt x="5" y="21"/>
                    </a:lnTo>
                    <a:lnTo>
                      <a:pt x="7" y="17"/>
                    </a:lnTo>
                    <a:lnTo>
                      <a:pt x="10" y="15"/>
                    </a:lnTo>
                    <a:lnTo>
                      <a:pt x="10" y="15"/>
                    </a:lnTo>
                    <a:lnTo>
                      <a:pt x="10" y="15"/>
                    </a:lnTo>
                    <a:lnTo>
                      <a:pt x="10" y="15"/>
                    </a:lnTo>
                    <a:lnTo>
                      <a:pt x="10" y="16"/>
                    </a:lnTo>
                    <a:close/>
                  </a:path>
                </a:pathLst>
              </a:custGeom>
              <a:grpFill/>
              <a:ln w="2857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63" name="Freeform 65"/>
              <p:cNvSpPr>
                <a:spLocks/>
              </p:cNvSpPr>
              <p:nvPr/>
            </p:nvSpPr>
            <p:spPr bwMode="auto">
              <a:xfrm>
                <a:off x="883" y="4295"/>
                <a:ext cx="12" cy="14"/>
              </a:xfrm>
              <a:custGeom>
                <a:avLst/>
                <a:gdLst/>
                <a:ahLst/>
                <a:cxnLst>
                  <a:cxn ang="0">
                    <a:pos x="10" y="16"/>
                  </a:cxn>
                  <a:cxn ang="0">
                    <a:pos x="10" y="16"/>
                  </a:cxn>
                  <a:cxn ang="0">
                    <a:pos x="13" y="12"/>
                  </a:cxn>
                  <a:cxn ang="0">
                    <a:pos x="18" y="7"/>
                  </a:cxn>
                  <a:cxn ang="0">
                    <a:pos x="23" y="4"/>
                  </a:cxn>
                  <a:cxn ang="0">
                    <a:pos x="27" y="0"/>
                  </a:cxn>
                  <a:cxn ang="0">
                    <a:pos x="27" y="0"/>
                  </a:cxn>
                  <a:cxn ang="0">
                    <a:pos x="28" y="6"/>
                  </a:cxn>
                  <a:cxn ang="0">
                    <a:pos x="25" y="11"/>
                  </a:cxn>
                  <a:cxn ang="0">
                    <a:pos x="20" y="15"/>
                  </a:cxn>
                  <a:cxn ang="0">
                    <a:pos x="17" y="20"/>
                  </a:cxn>
                  <a:cxn ang="0">
                    <a:pos x="17" y="20"/>
                  </a:cxn>
                  <a:cxn ang="0">
                    <a:pos x="17" y="21"/>
                  </a:cxn>
                  <a:cxn ang="0">
                    <a:pos x="18" y="23"/>
                  </a:cxn>
                  <a:cxn ang="0">
                    <a:pos x="19" y="24"/>
                  </a:cxn>
                  <a:cxn ang="0">
                    <a:pos x="19" y="25"/>
                  </a:cxn>
                  <a:cxn ang="0">
                    <a:pos x="19" y="25"/>
                  </a:cxn>
                  <a:cxn ang="0">
                    <a:pos x="17" y="28"/>
                  </a:cxn>
                  <a:cxn ang="0">
                    <a:pos x="13" y="30"/>
                  </a:cxn>
                  <a:cxn ang="0">
                    <a:pos x="10" y="31"/>
                  </a:cxn>
                  <a:cxn ang="0">
                    <a:pos x="7" y="32"/>
                  </a:cxn>
                  <a:cxn ang="0">
                    <a:pos x="7" y="32"/>
                  </a:cxn>
                  <a:cxn ang="0">
                    <a:pos x="4" y="31"/>
                  </a:cxn>
                  <a:cxn ang="0">
                    <a:pos x="2" y="30"/>
                  </a:cxn>
                  <a:cxn ang="0">
                    <a:pos x="1" y="28"/>
                  </a:cxn>
                  <a:cxn ang="0">
                    <a:pos x="0" y="25"/>
                  </a:cxn>
                  <a:cxn ang="0">
                    <a:pos x="0" y="25"/>
                  </a:cxn>
                  <a:cxn ang="0">
                    <a:pos x="3" y="24"/>
                  </a:cxn>
                  <a:cxn ang="0">
                    <a:pos x="5" y="21"/>
                  </a:cxn>
                  <a:cxn ang="0">
                    <a:pos x="7" y="17"/>
                  </a:cxn>
                  <a:cxn ang="0">
                    <a:pos x="10" y="15"/>
                  </a:cxn>
                  <a:cxn ang="0">
                    <a:pos x="10" y="15"/>
                  </a:cxn>
                  <a:cxn ang="0">
                    <a:pos x="10" y="15"/>
                  </a:cxn>
                  <a:cxn ang="0">
                    <a:pos x="10" y="15"/>
                  </a:cxn>
                  <a:cxn ang="0">
                    <a:pos x="10" y="15"/>
                  </a:cxn>
                  <a:cxn ang="0">
                    <a:pos x="10" y="16"/>
                  </a:cxn>
                </a:cxnLst>
                <a:rect l="0" t="0" r="r" b="b"/>
                <a:pathLst>
                  <a:path w="28" h="32">
                    <a:moveTo>
                      <a:pt x="10" y="16"/>
                    </a:moveTo>
                    <a:lnTo>
                      <a:pt x="10" y="16"/>
                    </a:lnTo>
                    <a:lnTo>
                      <a:pt x="13" y="12"/>
                    </a:lnTo>
                    <a:lnTo>
                      <a:pt x="18" y="7"/>
                    </a:lnTo>
                    <a:lnTo>
                      <a:pt x="23" y="4"/>
                    </a:lnTo>
                    <a:lnTo>
                      <a:pt x="27" y="0"/>
                    </a:lnTo>
                    <a:lnTo>
                      <a:pt x="27" y="0"/>
                    </a:lnTo>
                    <a:lnTo>
                      <a:pt x="28" y="6"/>
                    </a:lnTo>
                    <a:lnTo>
                      <a:pt x="25" y="11"/>
                    </a:lnTo>
                    <a:lnTo>
                      <a:pt x="20" y="15"/>
                    </a:lnTo>
                    <a:lnTo>
                      <a:pt x="17" y="20"/>
                    </a:lnTo>
                    <a:lnTo>
                      <a:pt x="17" y="20"/>
                    </a:lnTo>
                    <a:lnTo>
                      <a:pt x="17" y="21"/>
                    </a:lnTo>
                    <a:lnTo>
                      <a:pt x="18" y="23"/>
                    </a:lnTo>
                    <a:lnTo>
                      <a:pt x="19" y="24"/>
                    </a:lnTo>
                    <a:lnTo>
                      <a:pt x="19" y="25"/>
                    </a:lnTo>
                    <a:lnTo>
                      <a:pt x="19" y="25"/>
                    </a:lnTo>
                    <a:lnTo>
                      <a:pt x="17" y="28"/>
                    </a:lnTo>
                    <a:lnTo>
                      <a:pt x="13" y="30"/>
                    </a:lnTo>
                    <a:lnTo>
                      <a:pt x="10" y="31"/>
                    </a:lnTo>
                    <a:lnTo>
                      <a:pt x="7" y="32"/>
                    </a:lnTo>
                    <a:lnTo>
                      <a:pt x="7" y="32"/>
                    </a:lnTo>
                    <a:lnTo>
                      <a:pt x="4" y="31"/>
                    </a:lnTo>
                    <a:lnTo>
                      <a:pt x="2" y="30"/>
                    </a:lnTo>
                    <a:lnTo>
                      <a:pt x="1" y="28"/>
                    </a:lnTo>
                    <a:lnTo>
                      <a:pt x="0" y="25"/>
                    </a:lnTo>
                    <a:lnTo>
                      <a:pt x="0" y="25"/>
                    </a:lnTo>
                    <a:lnTo>
                      <a:pt x="3" y="24"/>
                    </a:lnTo>
                    <a:lnTo>
                      <a:pt x="5" y="21"/>
                    </a:lnTo>
                    <a:lnTo>
                      <a:pt x="7" y="17"/>
                    </a:lnTo>
                    <a:lnTo>
                      <a:pt x="10" y="15"/>
                    </a:lnTo>
                    <a:lnTo>
                      <a:pt x="10" y="15"/>
                    </a:lnTo>
                    <a:lnTo>
                      <a:pt x="10" y="15"/>
                    </a:lnTo>
                    <a:lnTo>
                      <a:pt x="10" y="15"/>
                    </a:lnTo>
                    <a:lnTo>
                      <a:pt x="10" y="15"/>
                    </a:lnTo>
                    <a:lnTo>
                      <a:pt x="10" y="16"/>
                    </a:lnTo>
                  </a:path>
                </a:pathLst>
              </a:custGeom>
              <a:grpFill/>
              <a:ln w="28575">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64" name="Freeform 66"/>
              <p:cNvSpPr>
                <a:spLocks/>
              </p:cNvSpPr>
              <p:nvPr/>
            </p:nvSpPr>
            <p:spPr bwMode="auto">
              <a:xfrm>
                <a:off x="818" y="4249"/>
                <a:ext cx="14" cy="11"/>
              </a:xfrm>
              <a:custGeom>
                <a:avLst/>
                <a:gdLst/>
                <a:ahLst/>
                <a:cxnLst>
                  <a:cxn ang="0">
                    <a:pos x="0" y="17"/>
                  </a:cxn>
                  <a:cxn ang="0">
                    <a:pos x="8" y="14"/>
                  </a:cxn>
                  <a:cxn ang="0">
                    <a:pos x="16" y="9"/>
                  </a:cxn>
                  <a:cxn ang="0">
                    <a:pos x="24" y="6"/>
                  </a:cxn>
                  <a:cxn ang="0">
                    <a:pos x="33" y="0"/>
                  </a:cxn>
                  <a:cxn ang="0">
                    <a:pos x="31" y="7"/>
                  </a:cxn>
                  <a:cxn ang="0">
                    <a:pos x="27" y="12"/>
                  </a:cxn>
                  <a:cxn ang="0">
                    <a:pos x="24" y="17"/>
                  </a:cxn>
                  <a:cxn ang="0">
                    <a:pos x="24" y="24"/>
                  </a:cxn>
                  <a:cxn ang="0">
                    <a:pos x="23" y="24"/>
                  </a:cxn>
                  <a:cxn ang="0">
                    <a:pos x="22" y="24"/>
                  </a:cxn>
                  <a:cxn ang="0">
                    <a:pos x="20" y="24"/>
                  </a:cxn>
                  <a:cxn ang="0">
                    <a:pos x="19" y="24"/>
                  </a:cxn>
                  <a:cxn ang="0">
                    <a:pos x="14" y="21"/>
                  </a:cxn>
                  <a:cxn ang="0">
                    <a:pos x="10" y="20"/>
                  </a:cxn>
                  <a:cxn ang="0">
                    <a:pos x="5" y="18"/>
                  </a:cxn>
                  <a:cxn ang="0">
                    <a:pos x="0" y="17"/>
                  </a:cxn>
                </a:cxnLst>
                <a:rect l="0" t="0" r="r" b="b"/>
                <a:pathLst>
                  <a:path w="33" h="24">
                    <a:moveTo>
                      <a:pt x="0" y="17"/>
                    </a:moveTo>
                    <a:lnTo>
                      <a:pt x="8" y="14"/>
                    </a:lnTo>
                    <a:lnTo>
                      <a:pt x="16" y="9"/>
                    </a:lnTo>
                    <a:lnTo>
                      <a:pt x="24" y="6"/>
                    </a:lnTo>
                    <a:lnTo>
                      <a:pt x="33" y="0"/>
                    </a:lnTo>
                    <a:lnTo>
                      <a:pt x="31" y="7"/>
                    </a:lnTo>
                    <a:lnTo>
                      <a:pt x="27" y="12"/>
                    </a:lnTo>
                    <a:lnTo>
                      <a:pt x="24" y="17"/>
                    </a:lnTo>
                    <a:lnTo>
                      <a:pt x="24" y="24"/>
                    </a:lnTo>
                    <a:lnTo>
                      <a:pt x="23" y="24"/>
                    </a:lnTo>
                    <a:lnTo>
                      <a:pt x="22" y="24"/>
                    </a:lnTo>
                    <a:lnTo>
                      <a:pt x="20" y="24"/>
                    </a:lnTo>
                    <a:lnTo>
                      <a:pt x="19" y="24"/>
                    </a:lnTo>
                    <a:lnTo>
                      <a:pt x="14" y="21"/>
                    </a:lnTo>
                    <a:lnTo>
                      <a:pt x="10" y="20"/>
                    </a:lnTo>
                    <a:lnTo>
                      <a:pt x="5" y="18"/>
                    </a:lnTo>
                    <a:lnTo>
                      <a:pt x="0" y="17"/>
                    </a:lnTo>
                    <a:close/>
                  </a:path>
                </a:pathLst>
              </a:custGeom>
              <a:grpFill/>
              <a:ln w="2857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65" name="Freeform 67"/>
              <p:cNvSpPr>
                <a:spLocks/>
              </p:cNvSpPr>
              <p:nvPr/>
            </p:nvSpPr>
            <p:spPr bwMode="auto">
              <a:xfrm>
                <a:off x="818" y="4249"/>
                <a:ext cx="14" cy="11"/>
              </a:xfrm>
              <a:custGeom>
                <a:avLst/>
                <a:gdLst/>
                <a:ahLst/>
                <a:cxnLst>
                  <a:cxn ang="0">
                    <a:pos x="0" y="17"/>
                  </a:cxn>
                  <a:cxn ang="0">
                    <a:pos x="0" y="17"/>
                  </a:cxn>
                  <a:cxn ang="0">
                    <a:pos x="8" y="14"/>
                  </a:cxn>
                  <a:cxn ang="0">
                    <a:pos x="16" y="9"/>
                  </a:cxn>
                  <a:cxn ang="0">
                    <a:pos x="24" y="6"/>
                  </a:cxn>
                  <a:cxn ang="0">
                    <a:pos x="33" y="0"/>
                  </a:cxn>
                  <a:cxn ang="0">
                    <a:pos x="33" y="0"/>
                  </a:cxn>
                  <a:cxn ang="0">
                    <a:pos x="31" y="7"/>
                  </a:cxn>
                  <a:cxn ang="0">
                    <a:pos x="27" y="12"/>
                  </a:cxn>
                  <a:cxn ang="0">
                    <a:pos x="24" y="17"/>
                  </a:cxn>
                  <a:cxn ang="0">
                    <a:pos x="24" y="24"/>
                  </a:cxn>
                  <a:cxn ang="0">
                    <a:pos x="24" y="24"/>
                  </a:cxn>
                  <a:cxn ang="0">
                    <a:pos x="23" y="24"/>
                  </a:cxn>
                  <a:cxn ang="0">
                    <a:pos x="22" y="24"/>
                  </a:cxn>
                  <a:cxn ang="0">
                    <a:pos x="20" y="24"/>
                  </a:cxn>
                  <a:cxn ang="0">
                    <a:pos x="19" y="24"/>
                  </a:cxn>
                  <a:cxn ang="0">
                    <a:pos x="19" y="24"/>
                  </a:cxn>
                  <a:cxn ang="0">
                    <a:pos x="14" y="21"/>
                  </a:cxn>
                  <a:cxn ang="0">
                    <a:pos x="10" y="20"/>
                  </a:cxn>
                  <a:cxn ang="0">
                    <a:pos x="5" y="18"/>
                  </a:cxn>
                  <a:cxn ang="0">
                    <a:pos x="0" y="17"/>
                  </a:cxn>
                </a:cxnLst>
                <a:rect l="0" t="0" r="r" b="b"/>
                <a:pathLst>
                  <a:path w="33" h="24">
                    <a:moveTo>
                      <a:pt x="0" y="17"/>
                    </a:moveTo>
                    <a:lnTo>
                      <a:pt x="0" y="17"/>
                    </a:lnTo>
                    <a:lnTo>
                      <a:pt x="8" y="14"/>
                    </a:lnTo>
                    <a:lnTo>
                      <a:pt x="16" y="9"/>
                    </a:lnTo>
                    <a:lnTo>
                      <a:pt x="24" y="6"/>
                    </a:lnTo>
                    <a:lnTo>
                      <a:pt x="33" y="0"/>
                    </a:lnTo>
                    <a:lnTo>
                      <a:pt x="33" y="0"/>
                    </a:lnTo>
                    <a:lnTo>
                      <a:pt x="31" y="7"/>
                    </a:lnTo>
                    <a:lnTo>
                      <a:pt x="27" y="12"/>
                    </a:lnTo>
                    <a:lnTo>
                      <a:pt x="24" y="17"/>
                    </a:lnTo>
                    <a:lnTo>
                      <a:pt x="24" y="24"/>
                    </a:lnTo>
                    <a:lnTo>
                      <a:pt x="24" y="24"/>
                    </a:lnTo>
                    <a:lnTo>
                      <a:pt x="23" y="24"/>
                    </a:lnTo>
                    <a:lnTo>
                      <a:pt x="22" y="24"/>
                    </a:lnTo>
                    <a:lnTo>
                      <a:pt x="20" y="24"/>
                    </a:lnTo>
                    <a:lnTo>
                      <a:pt x="19" y="24"/>
                    </a:lnTo>
                    <a:lnTo>
                      <a:pt x="19" y="24"/>
                    </a:lnTo>
                    <a:lnTo>
                      <a:pt x="14" y="21"/>
                    </a:lnTo>
                    <a:lnTo>
                      <a:pt x="10" y="20"/>
                    </a:lnTo>
                    <a:lnTo>
                      <a:pt x="5" y="18"/>
                    </a:lnTo>
                    <a:lnTo>
                      <a:pt x="0" y="17"/>
                    </a:lnTo>
                  </a:path>
                </a:pathLst>
              </a:custGeom>
              <a:grpFill/>
              <a:ln w="28575">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66" name="Freeform 68"/>
              <p:cNvSpPr>
                <a:spLocks/>
              </p:cNvSpPr>
              <p:nvPr/>
            </p:nvSpPr>
            <p:spPr bwMode="auto">
              <a:xfrm>
                <a:off x="802" y="4227"/>
                <a:ext cx="23" cy="10"/>
              </a:xfrm>
              <a:custGeom>
                <a:avLst/>
                <a:gdLst/>
                <a:ahLst/>
                <a:cxnLst>
                  <a:cxn ang="0">
                    <a:pos x="0" y="5"/>
                  </a:cxn>
                  <a:cxn ang="0">
                    <a:pos x="5" y="3"/>
                  </a:cxn>
                  <a:cxn ang="0">
                    <a:pos x="9" y="1"/>
                  </a:cxn>
                  <a:cxn ang="0">
                    <a:pos x="15" y="0"/>
                  </a:cxn>
                  <a:cxn ang="0">
                    <a:pos x="20" y="0"/>
                  </a:cxn>
                  <a:cxn ang="0">
                    <a:pos x="26" y="0"/>
                  </a:cxn>
                  <a:cxn ang="0">
                    <a:pos x="30" y="0"/>
                  </a:cxn>
                  <a:cxn ang="0">
                    <a:pos x="36" y="0"/>
                  </a:cxn>
                  <a:cxn ang="0">
                    <a:pos x="41" y="0"/>
                  </a:cxn>
                  <a:cxn ang="0">
                    <a:pos x="41" y="0"/>
                  </a:cxn>
                  <a:cxn ang="0">
                    <a:pos x="41" y="1"/>
                  </a:cxn>
                  <a:cxn ang="0">
                    <a:pos x="41" y="2"/>
                  </a:cxn>
                  <a:cxn ang="0">
                    <a:pos x="41" y="3"/>
                  </a:cxn>
                  <a:cxn ang="0">
                    <a:pos x="48" y="3"/>
                  </a:cxn>
                  <a:cxn ang="0">
                    <a:pos x="52" y="4"/>
                  </a:cxn>
                  <a:cxn ang="0">
                    <a:pos x="54" y="9"/>
                  </a:cxn>
                  <a:cxn ang="0">
                    <a:pos x="53" y="13"/>
                  </a:cxn>
                  <a:cxn ang="0">
                    <a:pos x="50" y="16"/>
                  </a:cxn>
                  <a:cxn ang="0">
                    <a:pos x="46" y="14"/>
                  </a:cxn>
                  <a:cxn ang="0">
                    <a:pos x="42" y="13"/>
                  </a:cxn>
                  <a:cxn ang="0">
                    <a:pos x="36" y="12"/>
                  </a:cxn>
                  <a:cxn ang="0">
                    <a:pos x="36" y="16"/>
                  </a:cxn>
                  <a:cxn ang="0">
                    <a:pos x="36" y="18"/>
                  </a:cxn>
                  <a:cxn ang="0">
                    <a:pos x="34" y="20"/>
                  </a:cxn>
                  <a:cxn ang="0">
                    <a:pos x="33" y="21"/>
                  </a:cxn>
                  <a:cxn ang="0">
                    <a:pos x="30" y="23"/>
                  </a:cxn>
                  <a:cxn ang="0">
                    <a:pos x="27" y="23"/>
                  </a:cxn>
                  <a:cxn ang="0">
                    <a:pos x="24" y="23"/>
                  </a:cxn>
                  <a:cxn ang="0">
                    <a:pos x="22" y="21"/>
                  </a:cxn>
                  <a:cxn ang="0">
                    <a:pos x="20" y="20"/>
                  </a:cxn>
                  <a:cxn ang="0">
                    <a:pos x="20" y="18"/>
                  </a:cxn>
                  <a:cxn ang="0">
                    <a:pos x="19" y="14"/>
                  </a:cxn>
                  <a:cxn ang="0">
                    <a:pos x="18" y="12"/>
                  </a:cxn>
                  <a:cxn ang="0">
                    <a:pos x="16" y="12"/>
                  </a:cxn>
                  <a:cxn ang="0">
                    <a:pos x="15" y="12"/>
                  </a:cxn>
                  <a:cxn ang="0">
                    <a:pos x="14" y="12"/>
                  </a:cxn>
                  <a:cxn ang="0">
                    <a:pos x="14" y="12"/>
                  </a:cxn>
                  <a:cxn ang="0">
                    <a:pos x="14" y="11"/>
                  </a:cxn>
                  <a:cxn ang="0">
                    <a:pos x="14" y="10"/>
                  </a:cxn>
                  <a:cxn ang="0">
                    <a:pos x="14" y="8"/>
                  </a:cxn>
                  <a:cxn ang="0">
                    <a:pos x="14" y="5"/>
                  </a:cxn>
                  <a:cxn ang="0">
                    <a:pos x="12" y="8"/>
                  </a:cxn>
                  <a:cxn ang="0">
                    <a:pos x="11" y="10"/>
                  </a:cxn>
                  <a:cxn ang="0">
                    <a:pos x="9" y="12"/>
                  </a:cxn>
                  <a:cxn ang="0">
                    <a:pos x="7" y="12"/>
                  </a:cxn>
                  <a:cxn ang="0">
                    <a:pos x="7" y="11"/>
                  </a:cxn>
                  <a:cxn ang="0">
                    <a:pos x="7" y="9"/>
                  </a:cxn>
                  <a:cxn ang="0">
                    <a:pos x="6" y="8"/>
                  </a:cxn>
                  <a:cxn ang="0">
                    <a:pos x="6" y="6"/>
                  </a:cxn>
                  <a:cxn ang="0">
                    <a:pos x="5" y="6"/>
                  </a:cxn>
                  <a:cxn ang="0">
                    <a:pos x="3" y="5"/>
                  </a:cxn>
                  <a:cxn ang="0">
                    <a:pos x="0" y="5"/>
                  </a:cxn>
                  <a:cxn ang="0">
                    <a:pos x="0" y="5"/>
                  </a:cxn>
                </a:cxnLst>
                <a:rect l="0" t="0" r="r" b="b"/>
                <a:pathLst>
                  <a:path w="54" h="23">
                    <a:moveTo>
                      <a:pt x="0" y="5"/>
                    </a:moveTo>
                    <a:lnTo>
                      <a:pt x="5" y="3"/>
                    </a:lnTo>
                    <a:lnTo>
                      <a:pt x="9" y="1"/>
                    </a:lnTo>
                    <a:lnTo>
                      <a:pt x="15" y="0"/>
                    </a:lnTo>
                    <a:lnTo>
                      <a:pt x="20" y="0"/>
                    </a:lnTo>
                    <a:lnTo>
                      <a:pt x="26" y="0"/>
                    </a:lnTo>
                    <a:lnTo>
                      <a:pt x="30" y="0"/>
                    </a:lnTo>
                    <a:lnTo>
                      <a:pt x="36" y="0"/>
                    </a:lnTo>
                    <a:lnTo>
                      <a:pt x="41" y="0"/>
                    </a:lnTo>
                    <a:lnTo>
                      <a:pt x="41" y="0"/>
                    </a:lnTo>
                    <a:lnTo>
                      <a:pt x="41" y="1"/>
                    </a:lnTo>
                    <a:lnTo>
                      <a:pt x="41" y="2"/>
                    </a:lnTo>
                    <a:lnTo>
                      <a:pt x="41" y="3"/>
                    </a:lnTo>
                    <a:lnTo>
                      <a:pt x="48" y="3"/>
                    </a:lnTo>
                    <a:lnTo>
                      <a:pt x="52" y="4"/>
                    </a:lnTo>
                    <a:lnTo>
                      <a:pt x="54" y="9"/>
                    </a:lnTo>
                    <a:lnTo>
                      <a:pt x="53" y="13"/>
                    </a:lnTo>
                    <a:lnTo>
                      <a:pt x="50" y="16"/>
                    </a:lnTo>
                    <a:lnTo>
                      <a:pt x="46" y="14"/>
                    </a:lnTo>
                    <a:lnTo>
                      <a:pt x="42" y="13"/>
                    </a:lnTo>
                    <a:lnTo>
                      <a:pt x="36" y="12"/>
                    </a:lnTo>
                    <a:lnTo>
                      <a:pt x="36" y="16"/>
                    </a:lnTo>
                    <a:lnTo>
                      <a:pt x="36" y="18"/>
                    </a:lnTo>
                    <a:lnTo>
                      <a:pt x="34" y="20"/>
                    </a:lnTo>
                    <a:lnTo>
                      <a:pt x="33" y="21"/>
                    </a:lnTo>
                    <a:lnTo>
                      <a:pt x="30" y="23"/>
                    </a:lnTo>
                    <a:lnTo>
                      <a:pt x="27" y="23"/>
                    </a:lnTo>
                    <a:lnTo>
                      <a:pt x="24" y="23"/>
                    </a:lnTo>
                    <a:lnTo>
                      <a:pt x="22" y="21"/>
                    </a:lnTo>
                    <a:lnTo>
                      <a:pt x="20" y="20"/>
                    </a:lnTo>
                    <a:lnTo>
                      <a:pt x="20" y="18"/>
                    </a:lnTo>
                    <a:lnTo>
                      <a:pt x="19" y="14"/>
                    </a:lnTo>
                    <a:lnTo>
                      <a:pt x="18" y="12"/>
                    </a:lnTo>
                    <a:lnTo>
                      <a:pt x="16" y="12"/>
                    </a:lnTo>
                    <a:lnTo>
                      <a:pt x="15" y="12"/>
                    </a:lnTo>
                    <a:lnTo>
                      <a:pt x="14" y="12"/>
                    </a:lnTo>
                    <a:lnTo>
                      <a:pt x="14" y="12"/>
                    </a:lnTo>
                    <a:lnTo>
                      <a:pt x="14" y="11"/>
                    </a:lnTo>
                    <a:lnTo>
                      <a:pt x="14" y="10"/>
                    </a:lnTo>
                    <a:lnTo>
                      <a:pt x="14" y="8"/>
                    </a:lnTo>
                    <a:lnTo>
                      <a:pt x="14" y="5"/>
                    </a:lnTo>
                    <a:lnTo>
                      <a:pt x="12" y="8"/>
                    </a:lnTo>
                    <a:lnTo>
                      <a:pt x="11" y="10"/>
                    </a:lnTo>
                    <a:lnTo>
                      <a:pt x="9" y="12"/>
                    </a:lnTo>
                    <a:lnTo>
                      <a:pt x="7" y="12"/>
                    </a:lnTo>
                    <a:lnTo>
                      <a:pt x="7" y="11"/>
                    </a:lnTo>
                    <a:lnTo>
                      <a:pt x="7" y="9"/>
                    </a:lnTo>
                    <a:lnTo>
                      <a:pt x="6" y="8"/>
                    </a:lnTo>
                    <a:lnTo>
                      <a:pt x="6" y="6"/>
                    </a:lnTo>
                    <a:lnTo>
                      <a:pt x="5" y="6"/>
                    </a:lnTo>
                    <a:lnTo>
                      <a:pt x="3" y="5"/>
                    </a:lnTo>
                    <a:lnTo>
                      <a:pt x="0" y="5"/>
                    </a:lnTo>
                    <a:lnTo>
                      <a:pt x="0" y="5"/>
                    </a:lnTo>
                    <a:close/>
                  </a:path>
                </a:pathLst>
              </a:custGeom>
              <a:grpFill/>
              <a:ln w="2857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67" name="Freeform 69"/>
              <p:cNvSpPr>
                <a:spLocks/>
              </p:cNvSpPr>
              <p:nvPr/>
            </p:nvSpPr>
            <p:spPr bwMode="auto">
              <a:xfrm>
                <a:off x="802" y="4227"/>
                <a:ext cx="23" cy="10"/>
              </a:xfrm>
              <a:custGeom>
                <a:avLst/>
                <a:gdLst/>
                <a:ahLst/>
                <a:cxnLst>
                  <a:cxn ang="0">
                    <a:pos x="0" y="5"/>
                  </a:cxn>
                  <a:cxn ang="0">
                    <a:pos x="9" y="1"/>
                  </a:cxn>
                  <a:cxn ang="0">
                    <a:pos x="20" y="0"/>
                  </a:cxn>
                  <a:cxn ang="0">
                    <a:pos x="30" y="0"/>
                  </a:cxn>
                  <a:cxn ang="0">
                    <a:pos x="41" y="0"/>
                  </a:cxn>
                  <a:cxn ang="0">
                    <a:pos x="41" y="0"/>
                  </a:cxn>
                  <a:cxn ang="0">
                    <a:pos x="41" y="2"/>
                  </a:cxn>
                  <a:cxn ang="0">
                    <a:pos x="41" y="3"/>
                  </a:cxn>
                  <a:cxn ang="0">
                    <a:pos x="52" y="4"/>
                  </a:cxn>
                  <a:cxn ang="0">
                    <a:pos x="53" y="13"/>
                  </a:cxn>
                  <a:cxn ang="0">
                    <a:pos x="50" y="16"/>
                  </a:cxn>
                  <a:cxn ang="0">
                    <a:pos x="42" y="13"/>
                  </a:cxn>
                  <a:cxn ang="0">
                    <a:pos x="36" y="12"/>
                  </a:cxn>
                  <a:cxn ang="0">
                    <a:pos x="36" y="18"/>
                  </a:cxn>
                  <a:cxn ang="0">
                    <a:pos x="33" y="21"/>
                  </a:cxn>
                  <a:cxn ang="0">
                    <a:pos x="30" y="23"/>
                  </a:cxn>
                  <a:cxn ang="0">
                    <a:pos x="24" y="23"/>
                  </a:cxn>
                  <a:cxn ang="0">
                    <a:pos x="22" y="21"/>
                  </a:cxn>
                  <a:cxn ang="0">
                    <a:pos x="20" y="18"/>
                  </a:cxn>
                  <a:cxn ang="0">
                    <a:pos x="18" y="12"/>
                  </a:cxn>
                  <a:cxn ang="0">
                    <a:pos x="16" y="12"/>
                  </a:cxn>
                  <a:cxn ang="0">
                    <a:pos x="14" y="12"/>
                  </a:cxn>
                  <a:cxn ang="0">
                    <a:pos x="14" y="12"/>
                  </a:cxn>
                  <a:cxn ang="0">
                    <a:pos x="14" y="10"/>
                  </a:cxn>
                  <a:cxn ang="0">
                    <a:pos x="14" y="5"/>
                  </a:cxn>
                  <a:cxn ang="0">
                    <a:pos x="12" y="8"/>
                  </a:cxn>
                  <a:cxn ang="0">
                    <a:pos x="9" y="12"/>
                  </a:cxn>
                  <a:cxn ang="0">
                    <a:pos x="7" y="12"/>
                  </a:cxn>
                  <a:cxn ang="0">
                    <a:pos x="7" y="9"/>
                  </a:cxn>
                  <a:cxn ang="0">
                    <a:pos x="6" y="6"/>
                  </a:cxn>
                  <a:cxn ang="0">
                    <a:pos x="5" y="6"/>
                  </a:cxn>
                  <a:cxn ang="0">
                    <a:pos x="0" y="5"/>
                  </a:cxn>
                </a:cxnLst>
                <a:rect l="0" t="0" r="r" b="b"/>
                <a:pathLst>
                  <a:path w="54" h="23">
                    <a:moveTo>
                      <a:pt x="0" y="5"/>
                    </a:moveTo>
                    <a:lnTo>
                      <a:pt x="0" y="5"/>
                    </a:lnTo>
                    <a:lnTo>
                      <a:pt x="5" y="3"/>
                    </a:lnTo>
                    <a:lnTo>
                      <a:pt x="9" y="1"/>
                    </a:lnTo>
                    <a:lnTo>
                      <a:pt x="15" y="0"/>
                    </a:lnTo>
                    <a:lnTo>
                      <a:pt x="20" y="0"/>
                    </a:lnTo>
                    <a:lnTo>
                      <a:pt x="26" y="0"/>
                    </a:lnTo>
                    <a:lnTo>
                      <a:pt x="30" y="0"/>
                    </a:lnTo>
                    <a:lnTo>
                      <a:pt x="36" y="0"/>
                    </a:lnTo>
                    <a:lnTo>
                      <a:pt x="41" y="0"/>
                    </a:lnTo>
                    <a:lnTo>
                      <a:pt x="41" y="0"/>
                    </a:lnTo>
                    <a:lnTo>
                      <a:pt x="41" y="0"/>
                    </a:lnTo>
                    <a:lnTo>
                      <a:pt x="41" y="1"/>
                    </a:lnTo>
                    <a:lnTo>
                      <a:pt x="41" y="2"/>
                    </a:lnTo>
                    <a:lnTo>
                      <a:pt x="41" y="3"/>
                    </a:lnTo>
                    <a:lnTo>
                      <a:pt x="41" y="3"/>
                    </a:lnTo>
                    <a:lnTo>
                      <a:pt x="48" y="3"/>
                    </a:lnTo>
                    <a:lnTo>
                      <a:pt x="52" y="4"/>
                    </a:lnTo>
                    <a:lnTo>
                      <a:pt x="54" y="9"/>
                    </a:lnTo>
                    <a:lnTo>
                      <a:pt x="53" y="13"/>
                    </a:lnTo>
                    <a:lnTo>
                      <a:pt x="53" y="13"/>
                    </a:lnTo>
                    <a:lnTo>
                      <a:pt x="50" y="16"/>
                    </a:lnTo>
                    <a:lnTo>
                      <a:pt x="46" y="14"/>
                    </a:lnTo>
                    <a:lnTo>
                      <a:pt x="42" y="13"/>
                    </a:lnTo>
                    <a:lnTo>
                      <a:pt x="36" y="12"/>
                    </a:lnTo>
                    <a:lnTo>
                      <a:pt x="36" y="12"/>
                    </a:lnTo>
                    <a:lnTo>
                      <a:pt x="36" y="16"/>
                    </a:lnTo>
                    <a:lnTo>
                      <a:pt x="36" y="18"/>
                    </a:lnTo>
                    <a:lnTo>
                      <a:pt x="34" y="20"/>
                    </a:lnTo>
                    <a:lnTo>
                      <a:pt x="33" y="21"/>
                    </a:lnTo>
                    <a:lnTo>
                      <a:pt x="33" y="21"/>
                    </a:lnTo>
                    <a:lnTo>
                      <a:pt x="30" y="23"/>
                    </a:lnTo>
                    <a:lnTo>
                      <a:pt x="27" y="23"/>
                    </a:lnTo>
                    <a:lnTo>
                      <a:pt x="24" y="23"/>
                    </a:lnTo>
                    <a:lnTo>
                      <a:pt x="22" y="21"/>
                    </a:lnTo>
                    <a:lnTo>
                      <a:pt x="22" y="21"/>
                    </a:lnTo>
                    <a:lnTo>
                      <a:pt x="20" y="20"/>
                    </a:lnTo>
                    <a:lnTo>
                      <a:pt x="20" y="18"/>
                    </a:lnTo>
                    <a:lnTo>
                      <a:pt x="19" y="14"/>
                    </a:lnTo>
                    <a:lnTo>
                      <a:pt x="18" y="12"/>
                    </a:lnTo>
                    <a:lnTo>
                      <a:pt x="18" y="12"/>
                    </a:lnTo>
                    <a:lnTo>
                      <a:pt x="16" y="12"/>
                    </a:lnTo>
                    <a:lnTo>
                      <a:pt x="15" y="12"/>
                    </a:lnTo>
                    <a:lnTo>
                      <a:pt x="14" y="12"/>
                    </a:lnTo>
                    <a:lnTo>
                      <a:pt x="14" y="12"/>
                    </a:lnTo>
                    <a:lnTo>
                      <a:pt x="14" y="12"/>
                    </a:lnTo>
                    <a:lnTo>
                      <a:pt x="14" y="11"/>
                    </a:lnTo>
                    <a:lnTo>
                      <a:pt x="14" y="10"/>
                    </a:lnTo>
                    <a:lnTo>
                      <a:pt x="14" y="8"/>
                    </a:lnTo>
                    <a:lnTo>
                      <a:pt x="14" y="5"/>
                    </a:lnTo>
                    <a:lnTo>
                      <a:pt x="14" y="5"/>
                    </a:lnTo>
                    <a:lnTo>
                      <a:pt x="12" y="8"/>
                    </a:lnTo>
                    <a:lnTo>
                      <a:pt x="11" y="10"/>
                    </a:lnTo>
                    <a:lnTo>
                      <a:pt x="9" y="12"/>
                    </a:lnTo>
                    <a:lnTo>
                      <a:pt x="7" y="12"/>
                    </a:lnTo>
                    <a:lnTo>
                      <a:pt x="7" y="12"/>
                    </a:lnTo>
                    <a:lnTo>
                      <a:pt x="7" y="11"/>
                    </a:lnTo>
                    <a:lnTo>
                      <a:pt x="7" y="9"/>
                    </a:lnTo>
                    <a:lnTo>
                      <a:pt x="6" y="8"/>
                    </a:lnTo>
                    <a:lnTo>
                      <a:pt x="6" y="6"/>
                    </a:lnTo>
                    <a:lnTo>
                      <a:pt x="6" y="6"/>
                    </a:lnTo>
                    <a:lnTo>
                      <a:pt x="5" y="6"/>
                    </a:lnTo>
                    <a:lnTo>
                      <a:pt x="3" y="5"/>
                    </a:lnTo>
                    <a:lnTo>
                      <a:pt x="0" y="5"/>
                    </a:lnTo>
                    <a:lnTo>
                      <a:pt x="0" y="5"/>
                    </a:lnTo>
                  </a:path>
                </a:pathLst>
              </a:custGeom>
              <a:grpFill/>
              <a:ln w="28575">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68" name="Freeform 70"/>
              <p:cNvSpPr>
                <a:spLocks/>
              </p:cNvSpPr>
              <p:nvPr/>
            </p:nvSpPr>
            <p:spPr bwMode="auto">
              <a:xfrm>
                <a:off x="855" y="4276"/>
                <a:ext cx="2" cy="2"/>
              </a:xfrm>
              <a:custGeom>
                <a:avLst/>
                <a:gdLst/>
                <a:ahLst/>
                <a:cxnLst>
                  <a:cxn ang="0">
                    <a:pos x="3" y="2"/>
                  </a:cxn>
                  <a:cxn ang="0">
                    <a:pos x="2" y="0"/>
                  </a:cxn>
                  <a:cxn ang="0">
                    <a:pos x="2" y="0"/>
                  </a:cxn>
                  <a:cxn ang="0">
                    <a:pos x="1" y="0"/>
                  </a:cxn>
                  <a:cxn ang="0">
                    <a:pos x="1" y="2"/>
                  </a:cxn>
                  <a:cxn ang="0">
                    <a:pos x="0" y="2"/>
                  </a:cxn>
                  <a:cxn ang="0">
                    <a:pos x="0" y="3"/>
                  </a:cxn>
                  <a:cxn ang="0">
                    <a:pos x="0" y="3"/>
                  </a:cxn>
                  <a:cxn ang="0">
                    <a:pos x="1" y="4"/>
                  </a:cxn>
                  <a:cxn ang="0">
                    <a:pos x="1" y="4"/>
                  </a:cxn>
                  <a:cxn ang="0">
                    <a:pos x="2" y="4"/>
                  </a:cxn>
                  <a:cxn ang="0">
                    <a:pos x="2" y="4"/>
                  </a:cxn>
                  <a:cxn ang="0">
                    <a:pos x="3" y="4"/>
                  </a:cxn>
                  <a:cxn ang="0">
                    <a:pos x="3" y="3"/>
                  </a:cxn>
                  <a:cxn ang="0">
                    <a:pos x="3" y="3"/>
                  </a:cxn>
                  <a:cxn ang="0">
                    <a:pos x="3" y="2"/>
                  </a:cxn>
                  <a:cxn ang="0">
                    <a:pos x="3" y="2"/>
                  </a:cxn>
                </a:cxnLst>
                <a:rect l="0" t="0" r="r" b="b"/>
                <a:pathLst>
                  <a:path w="3" h="4">
                    <a:moveTo>
                      <a:pt x="3" y="2"/>
                    </a:moveTo>
                    <a:lnTo>
                      <a:pt x="2" y="0"/>
                    </a:lnTo>
                    <a:lnTo>
                      <a:pt x="2" y="0"/>
                    </a:lnTo>
                    <a:lnTo>
                      <a:pt x="1" y="0"/>
                    </a:lnTo>
                    <a:lnTo>
                      <a:pt x="1" y="2"/>
                    </a:lnTo>
                    <a:lnTo>
                      <a:pt x="0" y="2"/>
                    </a:lnTo>
                    <a:lnTo>
                      <a:pt x="0" y="3"/>
                    </a:lnTo>
                    <a:lnTo>
                      <a:pt x="0" y="3"/>
                    </a:lnTo>
                    <a:lnTo>
                      <a:pt x="1" y="4"/>
                    </a:lnTo>
                    <a:lnTo>
                      <a:pt x="1" y="4"/>
                    </a:lnTo>
                    <a:lnTo>
                      <a:pt x="2" y="4"/>
                    </a:lnTo>
                    <a:lnTo>
                      <a:pt x="2" y="4"/>
                    </a:lnTo>
                    <a:lnTo>
                      <a:pt x="3" y="4"/>
                    </a:lnTo>
                    <a:lnTo>
                      <a:pt x="3" y="3"/>
                    </a:lnTo>
                    <a:lnTo>
                      <a:pt x="3" y="3"/>
                    </a:lnTo>
                    <a:lnTo>
                      <a:pt x="3" y="2"/>
                    </a:lnTo>
                    <a:lnTo>
                      <a:pt x="3" y="2"/>
                    </a:lnTo>
                    <a:close/>
                  </a:path>
                </a:pathLst>
              </a:custGeom>
              <a:grpFill/>
              <a:ln w="2857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69" name="Freeform 71"/>
              <p:cNvSpPr>
                <a:spLocks/>
              </p:cNvSpPr>
              <p:nvPr/>
            </p:nvSpPr>
            <p:spPr bwMode="auto">
              <a:xfrm>
                <a:off x="855" y="4276"/>
                <a:ext cx="2" cy="2"/>
              </a:xfrm>
              <a:custGeom>
                <a:avLst/>
                <a:gdLst/>
                <a:ahLst/>
                <a:cxnLst>
                  <a:cxn ang="0">
                    <a:pos x="3" y="2"/>
                  </a:cxn>
                  <a:cxn ang="0">
                    <a:pos x="3" y="2"/>
                  </a:cxn>
                  <a:cxn ang="0">
                    <a:pos x="2" y="0"/>
                  </a:cxn>
                  <a:cxn ang="0">
                    <a:pos x="2" y="0"/>
                  </a:cxn>
                  <a:cxn ang="0">
                    <a:pos x="1" y="0"/>
                  </a:cxn>
                  <a:cxn ang="0">
                    <a:pos x="1" y="2"/>
                  </a:cxn>
                  <a:cxn ang="0">
                    <a:pos x="1" y="2"/>
                  </a:cxn>
                  <a:cxn ang="0">
                    <a:pos x="0" y="2"/>
                  </a:cxn>
                  <a:cxn ang="0">
                    <a:pos x="0" y="3"/>
                  </a:cxn>
                  <a:cxn ang="0">
                    <a:pos x="0" y="3"/>
                  </a:cxn>
                  <a:cxn ang="0">
                    <a:pos x="1" y="4"/>
                  </a:cxn>
                  <a:cxn ang="0">
                    <a:pos x="1" y="4"/>
                  </a:cxn>
                  <a:cxn ang="0">
                    <a:pos x="1" y="4"/>
                  </a:cxn>
                  <a:cxn ang="0">
                    <a:pos x="2" y="4"/>
                  </a:cxn>
                  <a:cxn ang="0">
                    <a:pos x="2" y="4"/>
                  </a:cxn>
                  <a:cxn ang="0">
                    <a:pos x="3" y="4"/>
                  </a:cxn>
                  <a:cxn ang="0">
                    <a:pos x="3" y="4"/>
                  </a:cxn>
                  <a:cxn ang="0">
                    <a:pos x="3" y="3"/>
                  </a:cxn>
                  <a:cxn ang="0">
                    <a:pos x="3" y="3"/>
                  </a:cxn>
                  <a:cxn ang="0">
                    <a:pos x="3" y="2"/>
                  </a:cxn>
                  <a:cxn ang="0">
                    <a:pos x="3" y="2"/>
                  </a:cxn>
                </a:cxnLst>
                <a:rect l="0" t="0" r="r" b="b"/>
                <a:pathLst>
                  <a:path w="3" h="4">
                    <a:moveTo>
                      <a:pt x="3" y="2"/>
                    </a:moveTo>
                    <a:lnTo>
                      <a:pt x="3" y="2"/>
                    </a:lnTo>
                    <a:lnTo>
                      <a:pt x="2" y="0"/>
                    </a:lnTo>
                    <a:lnTo>
                      <a:pt x="2" y="0"/>
                    </a:lnTo>
                    <a:lnTo>
                      <a:pt x="1" y="0"/>
                    </a:lnTo>
                    <a:lnTo>
                      <a:pt x="1" y="2"/>
                    </a:lnTo>
                    <a:lnTo>
                      <a:pt x="1" y="2"/>
                    </a:lnTo>
                    <a:lnTo>
                      <a:pt x="0" y="2"/>
                    </a:lnTo>
                    <a:lnTo>
                      <a:pt x="0" y="3"/>
                    </a:lnTo>
                    <a:lnTo>
                      <a:pt x="0" y="3"/>
                    </a:lnTo>
                    <a:lnTo>
                      <a:pt x="1" y="4"/>
                    </a:lnTo>
                    <a:lnTo>
                      <a:pt x="1" y="4"/>
                    </a:lnTo>
                    <a:lnTo>
                      <a:pt x="1" y="4"/>
                    </a:lnTo>
                    <a:lnTo>
                      <a:pt x="2" y="4"/>
                    </a:lnTo>
                    <a:lnTo>
                      <a:pt x="2" y="4"/>
                    </a:lnTo>
                    <a:lnTo>
                      <a:pt x="3" y="4"/>
                    </a:lnTo>
                    <a:lnTo>
                      <a:pt x="3" y="4"/>
                    </a:lnTo>
                    <a:lnTo>
                      <a:pt x="3" y="3"/>
                    </a:lnTo>
                    <a:lnTo>
                      <a:pt x="3" y="3"/>
                    </a:lnTo>
                    <a:lnTo>
                      <a:pt x="3" y="2"/>
                    </a:lnTo>
                    <a:lnTo>
                      <a:pt x="3" y="2"/>
                    </a:lnTo>
                  </a:path>
                </a:pathLst>
              </a:custGeom>
              <a:grpFill/>
              <a:ln w="28575">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grpSp>
      </p:grpSp>
      <p:grpSp>
        <p:nvGrpSpPr>
          <p:cNvPr id="370" name="HI"/>
          <p:cNvGrpSpPr>
            <a:grpSpLocks/>
          </p:cNvGrpSpPr>
          <p:nvPr/>
        </p:nvGrpSpPr>
        <p:grpSpPr bwMode="auto">
          <a:xfrm rot="399811">
            <a:off x="3629103" y="5784572"/>
            <a:ext cx="1016242" cy="659143"/>
            <a:chOff x="180" y="3435"/>
            <a:chExt cx="683" cy="443"/>
          </a:xfrm>
          <a:noFill/>
        </p:grpSpPr>
        <p:sp>
          <p:nvSpPr>
            <p:cNvPr id="371" name="Freeform 12"/>
            <p:cNvSpPr>
              <a:spLocks/>
            </p:cNvSpPr>
            <p:nvPr/>
          </p:nvSpPr>
          <p:spPr bwMode="auto">
            <a:xfrm>
              <a:off x="713" y="3701"/>
              <a:ext cx="150" cy="177"/>
            </a:xfrm>
            <a:custGeom>
              <a:avLst/>
              <a:gdLst/>
              <a:ahLst/>
              <a:cxnLst>
                <a:cxn ang="0">
                  <a:pos x="0" y="76"/>
                </a:cxn>
                <a:cxn ang="0">
                  <a:pos x="20" y="153"/>
                </a:cxn>
                <a:cxn ang="0">
                  <a:pos x="20" y="191"/>
                </a:cxn>
                <a:cxn ang="0">
                  <a:pos x="78" y="229"/>
                </a:cxn>
                <a:cxn ang="0">
                  <a:pos x="96" y="191"/>
                </a:cxn>
                <a:cxn ang="0">
                  <a:pos x="194" y="134"/>
                </a:cxn>
                <a:cxn ang="0">
                  <a:pos x="155" y="58"/>
                </a:cxn>
                <a:cxn ang="0">
                  <a:pos x="38" y="0"/>
                </a:cxn>
                <a:cxn ang="0">
                  <a:pos x="38" y="58"/>
                </a:cxn>
                <a:cxn ang="0">
                  <a:pos x="0" y="76"/>
                </a:cxn>
              </a:cxnLst>
              <a:rect l="0" t="0" r="r" b="b"/>
              <a:pathLst>
                <a:path w="194" h="229">
                  <a:moveTo>
                    <a:pt x="0" y="76"/>
                  </a:moveTo>
                  <a:lnTo>
                    <a:pt x="20" y="153"/>
                  </a:lnTo>
                  <a:lnTo>
                    <a:pt x="20" y="191"/>
                  </a:lnTo>
                  <a:lnTo>
                    <a:pt x="78" y="229"/>
                  </a:lnTo>
                  <a:lnTo>
                    <a:pt x="96" y="191"/>
                  </a:lnTo>
                  <a:lnTo>
                    <a:pt x="194" y="134"/>
                  </a:lnTo>
                  <a:lnTo>
                    <a:pt x="155" y="58"/>
                  </a:lnTo>
                  <a:lnTo>
                    <a:pt x="38" y="0"/>
                  </a:lnTo>
                  <a:lnTo>
                    <a:pt x="38" y="58"/>
                  </a:lnTo>
                  <a:lnTo>
                    <a:pt x="0" y="76"/>
                  </a:lnTo>
                  <a:close/>
                </a:path>
              </a:pathLst>
            </a:custGeom>
            <a:grpFill/>
            <a:ln w="2857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72" name="Freeform 13"/>
            <p:cNvSpPr>
              <a:spLocks/>
            </p:cNvSpPr>
            <p:nvPr/>
          </p:nvSpPr>
          <p:spPr bwMode="auto">
            <a:xfrm>
              <a:off x="713" y="3701"/>
              <a:ext cx="150" cy="177"/>
            </a:xfrm>
            <a:custGeom>
              <a:avLst/>
              <a:gdLst/>
              <a:ahLst/>
              <a:cxnLst>
                <a:cxn ang="0">
                  <a:pos x="0" y="76"/>
                </a:cxn>
                <a:cxn ang="0">
                  <a:pos x="20" y="153"/>
                </a:cxn>
                <a:cxn ang="0">
                  <a:pos x="20" y="191"/>
                </a:cxn>
                <a:cxn ang="0">
                  <a:pos x="78" y="229"/>
                </a:cxn>
                <a:cxn ang="0">
                  <a:pos x="96" y="191"/>
                </a:cxn>
                <a:cxn ang="0">
                  <a:pos x="194" y="134"/>
                </a:cxn>
                <a:cxn ang="0">
                  <a:pos x="155" y="58"/>
                </a:cxn>
                <a:cxn ang="0">
                  <a:pos x="38" y="0"/>
                </a:cxn>
                <a:cxn ang="0">
                  <a:pos x="38" y="58"/>
                </a:cxn>
                <a:cxn ang="0">
                  <a:pos x="0" y="76"/>
                </a:cxn>
              </a:cxnLst>
              <a:rect l="0" t="0" r="r" b="b"/>
              <a:pathLst>
                <a:path w="194" h="229">
                  <a:moveTo>
                    <a:pt x="0" y="76"/>
                  </a:moveTo>
                  <a:lnTo>
                    <a:pt x="20" y="153"/>
                  </a:lnTo>
                  <a:lnTo>
                    <a:pt x="20" y="191"/>
                  </a:lnTo>
                  <a:lnTo>
                    <a:pt x="78" y="229"/>
                  </a:lnTo>
                  <a:lnTo>
                    <a:pt x="96" y="191"/>
                  </a:lnTo>
                  <a:lnTo>
                    <a:pt x="194" y="134"/>
                  </a:lnTo>
                  <a:lnTo>
                    <a:pt x="155" y="58"/>
                  </a:lnTo>
                  <a:lnTo>
                    <a:pt x="38" y="0"/>
                  </a:lnTo>
                  <a:lnTo>
                    <a:pt x="38" y="58"/>
                  </a:lnTo>
                  <a:lnTo>
                    <a:pt x="0" y="76"/>
                  </a:lnTo>
                </a:path>
              </a:pathLst>
            </a:custGeom>
            <a:grpFill/>
            <a:ln w="28575">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73" name="Freeform 14"/>
            <p:cNvSpPr>
              <a:spLocks/>
            </p:cNvSpPr>
            <p:nvPr/>
          </p:nvSpPr>
          <p:spPr bwMode="auto">
            <a:xfrm>
              <a:off x="639" y="3598"/>
              <a:ext cx="90" cy="59"/>
            </a:xfrm>
            <a:custGeom>
              <a:avLst/>
              <a:gdLst/>
              <a:ahLst/>
              <a:cxnLst>
                <a:cxn ang="0">
                  <a:pos x="39" y="77"/>
                </a:cxn>
                <a:cxn ang="0">
                  <a:pos x="95" y="77"/>
                </a:cxn>
                <a:cxn ang="0">
                  <a:pos x="115" y="39"/>
                </a:cxn>
                <a:cxn ang="0">
                  <a:pos x="57" y="19"/>
                </a:cxn>
                <a:cxn ang="0">
                  <a:pos x="39" y="19"/>
                </a:cxn>
                <a:cxn ang="0">
                  <a:pos x="18" y="0"/>
                </a:cxn>
                <a:cxn ang="0">
                  <a:pos x="0" y="19"/>
                </a:cxn>
                <a:cxn ang="0">
                  <a:pos x="18" y="58"/>
                </a:cxn>
                <a:cxn ang="0">
                  <a:pos x="39" y="77"/>
                </a:cxn>
              </a:cxnLst>
              <a:rect l="0" t="0" r="r" b="b"/>
              <a:pathLst>
                <a:path w="115" h="77">
                  <a:moveTo>
                    <a:pt x="39" y="77"/>
                  </a:moveTo>
                  <a:lnTo>
                    <a:pt x="95" y="77"/>
                  </a:lnTo>
                  <a:lnTo>
                    <a:pt x="115" y="39"/>
                  </a:lnTo>
                  <a:lnTo>
                    <a:pt x="57" y="19"/>
                  </a:lnTo>
                  <a:lnTo>
                    <a:pt x="39" y="19"/>
                  </a:lnTo>
                  <a:lnTo>
                    <a:pt x="18" y="0"/>
                  </a:lnTo>
                  <a:lnTo>
                    <a:pt x="0" y="19"/>
                  </a:lnTo>
                  <a:lnTo>
                    <a:pt x="18" y="58"/>
                  </a:lnTo>
                  <a:lnTo>
                    <a:pt x="39" y="77"/>
                  </a:lnTo>
                  <a:close/>
                </a:path>
              </a:pathLst>
            </a:custGeom>
            <a:grpFill/>
            <a:ln w="2857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74" name="Freeform 15"/>
            <p:cNvSpPr>
              <a:spLocks/>
            </p:cNvSpPr>
            <p:nvPr/>
          </p:nvSpPr>
          <p:spPr bwMode="auto">
            <a:xfrm>
              <a:off x="639" y="3598"/>
              <a:ext cx="90" cy="59"/>
            </a:xfrm>
            <a:custGeom>
              <a:avLst/>
              <a:gdLst/>
              <a:ahLst/>
              <a:cxnLst>
                <a:cxn ang="0">
                  <a:pos x="39" y="77"/>
                </a:cxn>
                <a:cxn ang="0">
                  <a:pos x="95" y="77"/>
                </a:cxn>
                <a:cxn ang="0">
                  <a:pos x="115" y="39"/>
                </a:cxn>
                <a:cxn ang="0">
                  <a:pos x="57" y="19"/>
                </a:cxn>
                <a:cxn ang="0">
                  <a:pos x="39" y="19"/>
                </a:cxn>
                <a:cxn ang="0">
                  <a:pos x="18" y="0"/>
                </a:cxn>
                <a:cxn ang="0">
                  <a:pos x="0" y="19"/>
                </a:cxn>
                <a:cxn ang="0">
                  <a:pos x="18" y="58"/>
                </a:cxn>
                <a:cxn ang="0">
                  <a:pos x="39" y="77"/>
                </a:cxn>
              </a:cxnLst>
              <a:rect l="0" t="0" r="r" b="b"/>
              <a:pathLst>
                <a:path w="115" h="77">
                  <a:moveTo>
                    <a:pt x="39" y="77"/>
                  </a:moveTo>
                  <a:lnTo>
                    <a:pt x="95" y="77"/>
                  </a:lnTo>
                  <a:lnTo>
                    <a:pt x="115" y="39"/>
                  </a:lnTo>
                  <a:lnTo>
                    <a:pt x="57" y="19"/>
                  </a:lnTo>
                  <a:lnTo>
                    <a:pt x="39" y="19"/>
                  </a:lnTo>
                  <a:lnTo>
                    <a:pt x="18" y="0"/>
                  </a:lnTo>
                  <a:lnTo>
                    <a:pt x="0" y="19"/>
                  </a:lnTo>
                  <a:lnTo>
                    <a:pt x="18" y="58"/>
                  </a:lnTo>
                  <a:lnTo>
                    <a:pt x="39" y="77"/>
                  </a:lnTo>
                </a:path>
              </a:pathLst>
            </a:custGeom>
            <a:grpFill/>
            <a:ln w="28575">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75" name="Freeform 16"/>
            <p:cNvSpPr>
              <a:spLocks/>
            </p:cNvSpPr>
            <p:nvPr/>
          </p:nvSpPr>
          <p:spPr bwMode="auto">
            <a:xfrm>
              <a:off x="625" y="3657"/>
              <a:ext cx="29" cy="13"/>
            </a:xfrm>
            <a:custGeom>
              <a:avLst/>
              <a:gdLst/>
              <a:ahLst/>
              <a:cxnLst>
                <a:cxn ang="0">
                  <a:pos x="0" y="19"/>
                </a:cxn>
                <a:cxn ang="0">
                  <a:pos x="38" y="0"/>
                </a:cxn>
                <a:cxn ang="0">
                  <a:pos x="38" y="19"/>
                </a:cxn>
                <a:cxn ang="0">
                  <a:pos x="0" y="19"/>
                </a:cxn>
              </a:cxnLst>
              <a:rect l="0" t="0" r="r" b="b"/>
              <a:pathLst>
                <a:path w="38" h="19">
                  <a:moveTo>
                    <a:pt x="0" y="19"/>
                  </a:moveTo>
                  <a:lnTo>
                    <a:pt x="38" y="0"/>
                  </a:lnTo>
                  <a:lnTo>
                    <a:pt x="38" y="19"/>
                  </a:lnTo>
                  <a:lnTo>
                    <a:pt x="0" y="19"/>
                  </a:lnTo>
                  <a:close/>
                </a:path>
              </a:pathLst>
            </a:custGeom>
            <a:grpFill/>
            <a:ln w="2857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76" name="Freeform 17"/>
            <p:cNvSpPr>
              <a:spLocks/>
            </p:cNvSpPr>
            <p:nvPr/>
          </p:nvSpPr>
          <p:spPr bwMode="auto">
            <a:xfrm>
              <a:off x="625" y="3657"/>
              <a:ext cx="29" cy="13"/>
            </a:xfrm>
            <a:custGeom>
              <a:avLst/>
              <a:gdLst/>
              <a:ahLst/>
              <a:cxnLst>
                <a:cxn ang="0">
                  <a:pos x="0" y="19"/>
                </a:cxn>
                <a:cxn ang="0">
                  <a:pos x="38" y="0"/>
                </a:cxn>
                <a:cxn ang="0">
                  <a:pos x="38" y="19"/>
                </a:cxn>
                <a:cxn ang="0">
                  <a:pos x="0" y="19"/>
                </a:cxn>
              </a:cxnLst>
              <a:rect l="0" t="0" r="r" b="b"/>
              <a:pathLst>
                <a:path w="38" h="19">
                  <a:moveTo>
                    <a:pt x="0" y="19"/>
                  </a:moveTo>
                  <a:lnTo>
                    <a:pt x="38" y="0"/>
                  </a:lnTo>
                  <a:lnTo>
                    <a:pt x="38" y="19"/>
                  </a:lnTo>
                  <a:lnTo>
                    <a:pt x="0" y="19"/>
                  </a:lnTo>
                </a:path>
              </a:pathLst>
            </a:custGeom>
            <a:grpFill/>
            <a:ln w="28575">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77" name="Freeform 18"/>
            <p:cNvSpPr>
              <a:spLocks/>
            </p:cNvSpPr>
            <p:nvPr/>
          </p:nvSpPr>
          <p:spPr bwMode="auto">
            <a:xfrm>
              <a:off x="597" y="3615"/>
              <a:ext cx="30" cy="29"/>
            </a:xfrm>
            <a:custGeom>
              <a:avLst/>
              <a:gdLst/>
              <a:ahLst/>
              <a:cxnLst>
                <a:cxn ang="0">
                  <a:pos x="19" y="0"/>
                </a:cxn>
                <a:cxn ang="0">
                  <a:pos x="26" y="1"/>
                </a:cxn>
                <a:cxn ang="0">
                  <a:pos x="32" y="6"/>
                </a:cxn>
                <a:cxn ang="0">
                  <a:pos x="36" y="12"/>
                </a:cxn>
                <a:cxn ang="0">
                  <a:pos x="38" y="19"/>
                </a:cxn>
                <a:cxn ang="0">
                  <a:pos x="36" y="27"/>
                </a:cxn>
                <a:cxn ang="0">
                  <a:pos x="32" y="33"/>
                </a:cxn>
                <a:cxn ang="0">
                  <a:pos x="26" y="36"/>
                </a:cxn>
                <a:cxn ang="0">
                  <a:pos x="19" y="37"/>
                </a:cxn>
                <a:cxn ang="0">
                  <a:pos x="11" y="36"/>
                </a:cxn>
                <a:cxn ang="0">
                  <a:pos x="5" y="33"/>
                </a:cxn>
                <a:cxn ang="0">
                  <a:pos x="1" y="27"/>
                </a:cxn>
                <a:cxn ang="0">
                  <a:pos x="0" y="19"/>
                </a:cxn>
                <a:cxn ang="0">
                  <a:pos x="1" y="12"/>
                </a:cxn>
                <a:cxn ang="0">
                  <a:pos x="5" y="6"/>
                </a:cxn>
                <a:cxn ang="0">
                  <a:pos x="11" y="1"/>
                </a:cxn>
                <a:cxn ang="0">
                  <a:pos x="19" y="0"/>
                </a:cxn>
              </a:cxnLst>
              <a:rect l="0" t="0" r="r" b="b"/>
              <a:pathLst>
                <a:path w="38" h="37">
                  <a:moveTo>
                    <a:pt x="19" y="0"/>
                  </a:moveTo>
                  <a:lnTo>
                    <a:pt x="26" y="1"/>
                  </a:lnTo>
                  <a:lnTo>
                    <a:pt x="32" y="6"/>
                  </a:lnTo>
                  <a:lnTo>
                    <a:pt x="36" y="12"/>
                  </a:lnTo>
                  <a:lnTo>
                    <a:pt x="38" y="19"/>
                  </a:lnTo>
                  <a:lnTo>
                    <a:pt x="36" y="27"/>
                  </a:lnTo>
                  <a:lnTo>
                    <a:pt x="32" y="33"/>
                  </a:lnTo>
                  <a:lnTo>
                    <a:pt x="26" y="36"/>
                  </a:lnTo>
                  <a:lnTo>
                    <a:pt x="19" y="37"/>
                  </a:lnTo>
                  <a:lnTo>
                    <a:pt x="11" y="36"/>
                  </a:lnTo>
                  <a:lnTo>
                    <a:pt x="5" y="33"/>
                  </a:lnTo>
                  <a:lnTo>
                    <a:pt x="1" y="27"/>
                  </a:lnTo>
                  <a:lnTo>
                    <a:pt x="0" y="19"/>
                  </a:lnTo>
                  <a:lnTo>
                    <a:pt x="1" y="12"/>
                  </a:lnTo>
                  <a:lnTo>
                    <a:pt x="5" y="6"/>
                  </a:lnTo>
                  <a:lnTo>
                    <a:pt x="11" y="1"/>
                  </a:lnTo>
                  <a:lnTo>
                    <a:pt x="19" y="0"/>
                  </a:lnTo>
                  <a:close/>
                </a:path>
              </a:pathLst>
            </a:custGeom>
            <a:grpFill/>
            <a:ln w="2857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78" name="Freeform 19"/>
            <p:cNvSpPr>
              <a:spLocks/>
            </p:cNvSpPr>
            <p:nvPr/>
          </p:nvSpPr>
          <p:spPr bwMode="auto">
            <a:xfrm>
              <a:off x="597" y="3615"/>
              <a:ext cx="30" cy="29"/>
            </a:xfrm>
            <a:custGeom>
              <a:avLst/>
              <a:gdLst/>
              <a:ahLst/>
              <a:cxnLst>
                <a:cxn ang="0">
                  <a:pos x="19" y="0"/>
                </a:cxn>
                <a:cxn ang="0">
                  <a:pos x="19" y="0"/>
                </a:cxn>
                <a:cxn ang="0">
                  <a:pos x="26" y="1"/>
                </a:cxn>
                <a:cxn ang="0">
                  <a:pos x="32" y="6"/>
                </a:cxn>
                <a:cxn ang="0">
                  <a:pos x="36" y="12"/>
                </a:cxn>
                <a:cxn ang="0">
                  <a:pos x="38" y="19"/>
                </a:cxn>
                <a:cxn ang="0">
                  <a:pos x="38" y="19"/>
                </a:cxn>
                <a:cxn ang="0">
                  <a:pos x="36" y="27"/>
                </a:cxn>
                <a:cxn ang="0">
                  <a:pos x="32" y="33"/>
                </a:cxn>
                <a:cxn ang="0">
                  <a:pos x="26" y="36"/>
                </a:cxn>
                <a:cxn ang="0">
                  <a:pos x="19" y="37"/>
                </a:cxn>
                <a:cxn ang="0">
                  <a:pos x="19" y="37"/>
                </a:cxn>
                <a:cxn ang="0">
                  <a:pos x="11" y="36"/>
                </a:cxn>
                <a:cxn ang="0">
                  <a:pos x="5" y="33"/>
                </a:cxn>
                <a:cxn ang="0">
                  <a:pos x="1" y="27"/>
                </a:cxn>
                <a:cxn ang="0">
                  <a:pos x="0" y="19"/>
                </a:cxn>
                <a:cxn ang="0">
                  <a:pos x="0" y="19"/>
                </a:cxn>
                <a:cxn ang="0">
                  <a:pos x="1" y="12"/>
                </a:cxn>
                <a:cxn ang="0">
                  <a:pos x="5" y="6"/>
                </a:cxn>
                <a:cxn ang="0">
                  <a:pos x="11" y="1"/>
                </a:cxn>
                <a:cxn ang="0">
                  <a:pos x="19" y="0"/>
                </a:cxn>
              </a:cxnLst>
              <a:rect l="0" t="0" r="r" b="b"/>
              <a:pathLst>
                <a:path w="38" h="37">
                  <a:moveTo>
                    <a:pt x="19" y="0"/>
                  </a:moveTo>
                  <a:lnTo>
                    <a:pt x="19" y="0"/>
                  </a:lnTo>
                  <a:lnTo>
                    <a:pt x="26" y="1"/>
                  </a:lnTo>
                  <a:lnTo>
                    <a:pt x="32" y="6"/>
                  </a:lnTo>
                  <a:lnTo>
                    <a:pt x="36" y="12"/>
                  </a:lnTo>
                  <a:lnTo>
                    <a:pt x="38" y="19"/>
                  </a:lnTo>
                  <a:lnTo>
                    <a:pt x="38" y="19"/>
                  </a:lnTo>
                  <a:lnTo>
                    <a:pt x="36" y="27"/>
                  </a:lnTo>
                  <a:lnTo>
                    <a:pt x="32" y="33"/>
                  </a:lnTo>
                  <a:lnTo>
                    <a:pt x="26" y="36"/>
                  </a:lnTo>
                  <a:lnTo>
                    <a:pt x="19" y="37"/>
                  </a:lnTo>
                  <a:lnTo>
                    <a:pt x="19" y="37"/>
                  </a:lnTo>
                  <a:lnTo>
                    <a:pt x="11" y="36"/>
                  </a:lnTo>
                  <a:lnTo>
                    <a:pt x="5" y="33"/>
                  </a:lnTo>
                  <a:lnTo>
                    <a:pt x="1" y="27"/>
                  </a:lnTo>
                  <a:lnTo>
                    <a:pt x="0" y="19"/>
                  </a:lnTo>
                  <a:lnTo>
                    <a:pt x="0" y="19"/>
                  </a:lnTo>
                  <a:lnTo>
                    <a:pt x="1" y="12"/>
                  </a:lnTo>
                  <a:lnTo>
                    <a:pt x="5" y="6"/>
                  </a:lnTo>
                  <a:lnTo>
                    <a:pt x="11" y="1"/>
                  </a:lnTo>
                  <a:lnTo>
                    <a:pt x="19" y="0"/>
                  </a:lnTo>
                </a:path>
              </a:pathLst>
            </a:custGeom>
            <a:grpFill/>
            <a:ln w="28575">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79" name="Freeform 20"/>
            <p:cNvSpPr>
              <a:spLocks/>
            </p:cNvSpPr>
            <p:nvPr/>
          </p:nvSpPr>
          <p:spPr bwMode="auto">
            <a:xfrm>
              <a:off x="551" y="3569"/>
              <a:ext cx="74" cy="29"/>
            </a:xfrm>
            <a:custGeom>
              <a:avLst/>
              <a:gdLst/>
              <a:ahLst/>
              <a:cxnLst>
                <a:cxn ang="0">
                  <a:pos x="0" y="38"/>
                </a:cxn>
                <a:cxn ang="0">
                  <a:pos x="77" y="38"/>
                </a:cxn>
                <a:cxn ang="0">
                  <a:pos x="95" y="0"/>
                </a:cxn>
                <a:cxn ang="0">
                  <a:pos x="19" y="0"/>
                </a:cxn>
                <a:cxn ang="0">
                  <a:pos x="0" y="38"/>
                </a:cxn>
              </a:cxnLst>
              <a:rect l="0" t="0" r="r" b="b"/>
              <a:pathLst>
                <a:path w="95" h="38">
                  <a:moveTo>
                    <a:pt x="0" y="38"/>
                  </a:moveTo>
                  <a:lnTo>
                    <a:pt x="77" y="38"/>
                  </a:lnTo>
                  <a:lnTo>
                    <a:pt x="95" y="0"/>
                  </a:lnTo>
                  <a:lnTo>
                    <a:pt x="19" y="0"/>
                  </a:lnTo>
                  <a:lnTo>
                    <a:pt x="0" y="38"/>
                  </a:lnTo>
                  <a:close/>
                </a:path>
              </a:pathLst>
            </a:custGeom>
            <a:grpFill/>
            <a:ln w="2857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80" name="Freeform 21"/>
            <p:cNvSpPr>
              <a:spLocks/>
            </p:cNvSpPr>
            <p:nvPr/>
          </p:nvSpPr>
          <p:spPr bwMode="auto">
            <a:xfrm>
              <a:off x="551" y="3569"/>
              <a:ext cx="74" cy="29"/>
            </a:xfrm>
            <a:custGeom>
              <a:avLst/>
              <a:gdLst/>
              <a:ahLst/>
              <a:cxnLst>
                <a:cxn ang="0">
                  <a:pos x="0" y="38"/>
                </a:cxn>
                <a:cxn ang="0">
                  <a:pos x="77" y="38"/>
                </a:cxn>
                <a:cxn ang="0">
                  <a:pos x="95" y="0"/>
                </a:cxn>
                <a:cxn ang="0">
                  <a:pos x="19" y="0"/>
                </a:cxn>
                <a:cxn ang="0">
                  <a:pos x="0" y="38"/>
                </a:cxn>
              </a:cxnLst>
              <a:rect l="0" t="0" r="r" b="b"/>
              <a:pathLst>
                <a:path w="95" h="38">
                  <a:moveTo>
                    <a:pt x="0" y="38"/>
                  </a:moveTo>
                  <a:lnTo>
                    <a:pt x="77" y="38"/>
                  </a:lnTo>
                  <a:lnTo>
                    <a:pt x="95" y="0"/>
                  </a:lnTo>
                  <a:lnTo>
                    <a:pt x="19" y="0"/>
                  </a:lnTo>
                  <a:lnTo>
                    <a:pt x="0" y="38"/>
                  </a:lnTo>
                </a:path>
              </a:pathLst>
            </a:custGeom>
            <a:grpFill/>
            <a:ln w="28575">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81" name="Freeform 22"/>
            <p:cNvSpPr>
              <a:spLocks/>
            </p:cNvSpPr>
            <p:nvPr/>
          </p:nvSpPr>
          <p:spPr bwMode="auto">
            <a:xfrm>
              <a:off x="240" y="3435"/>
              <a:ext cx="74" cy="46"/>
            </a:xfrm>
            <a:custGeom>
              <a:avLst/>
              <a:gdLst/>
              <a:ahLst/>
              <a:cxnLst>
                <a:cxn ang="0">
                  <a:pos x="0" y="38"/>
                </a:cxn>
                <a:cxn ang="0">
                  <a:pos x="38" y="59"/>
                </a:cxn>
                <a:cxn ang="0">
                  <a:pos x="76" y="59"/>
                </a:cxn>
                <a:cxn ang="0">
                  <a:pos x="96" y="20"/>
                </a:cxn>
                <a:cxn ang="0">
                  <a:pos x="57" y="0"/>
                </a:cxn>
                <a:cxn ang="0">
                  <a:pos x="19" y="20"/>
                </a:cxn>
                <a:cxn ang="0">
                  <a:pos x="0" y="38"/>
                </a:cxn>
              </a:cxnLst>
              <a:rect l="0" t="0" r="r" b="b"/>
              <a:pathLst>
                <a:path w="96" h="59">
                  <a:moveTo>
                    <a:pt x="0" y="38"/>
                  </a:moveTo>
                  <a:lnTo>
                    <a:pt x="38" y="59"/>
                  </a:lnTo>
                  <a:lnTo>
                    <a:pt x="76" y="59"/>
                  </a:lnTo>
                  <a:lnTo>
                    <a:pt x="96" y="20"/>
                  </a:lnTo>
                  <a:lnTo>
                    <a:pt x="57" y="0"/>
                  </a:lnTo>
                  <a:lnTo>
                    <a:pt x="19" y="20"/>
                  </a:lnTo>
                  <a:lnTo>
                    <a:pt x="0" y="38"/>
                  </a:lnTo>
                  <a:close/>
                </a:path>
              </a:pathLst>
            </a:custGeom>
            <a:grpFill/>
            <a:ln w="2857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82" name="Freeform 23"/>
            <p:cNvSpPr>
              <a:spLocks/>
            </p:cNvSpPr>
            <p:nvPr/>
          </p:nvSpPr>
          <p:spPr bwMode="auto">
            <a:xfrm>
              <a:off x="240" y="3435"/>
              <a:ext cx="74" cy="46"/>
            </a:xfrm>
            <a:custGeom>
              <a:avLst/>
              <a:gdLst/>
              <a:ahLst/>
              <a:cxnLst>
                <a:cxn ang="0">
                  <a:pos x="0" y="38"/>
                </a:cxn>
                <a:cxn ang="0">
                  <a:pos x="38" y="59"/>
                </a:cxn>
                <a:cxn ang="0">
                  <a:pos x="76" y="59"/>
                </a:cxn>
                <a:cxn ang="0">
                  <a:pos x="96" y="20"/>
                </a:cxn>
                <a:cxn ang="0">
                  <a:pos x="57" y="0"/>
                </a:cxn>
                <a:cxn ang="0">
                  <a:pos x="19" y="20"/>
                </a:cxn>
                <a:cxn ang="0">
                  <a:pos x="0" y="38"/>
                </a:cxn>
              </a:cxnLst>
              <a:rect l="0" t="0" r="r" b="b"/>
              <a:pathLst>
                <a:path w="96" h="59">
                  <a:moveTo>
                    <a:pt x="0" y="38"/>
                  </a:moveTo>
                  <a:lnTo>
                    <a:pt x="38" y="59"/>
                  </a:lnTo>
                  <a:lnTo>
                    <a:pt x="76" y="59"/>
                  </a:lnTo>
                  <a:lnTo>
                    <a:pt x="96" y="20"/>
                  </a:lnTo>
                  <a:lnTo>
                    <a:pt x="57" y="0"/>
                  </a:lnTo>
                  <a:lnTo>
                    <a:pt x="19" y="20"/>
                  </a:lnTo>
                  <a:lnTo>
                    <a:pt x="0" y="38"/>
                  </a:lnTo>
                </a:path>
              </a:pathLst>
            </a:custGeom>
            <a:grpFill/>
            <a:ln w="28575">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83" name="Freeform 24"/>
            <p:cNvSpPr>
              <a:spLocks/>
            </p:cNvSpPr>
            <p:nvPr/>
          </p:nvSpPr>
          <p:spPr bwMode="auto">
            <a:xfrm>
              <a:off x="180" y="3435"/>
              <a:ext cx="31" cy="46"/>
            </a:xfrm>
            <a:custGeom>
              <a:avLst/>
              <a:gdLst/>
              <a:ahLst/>
              <a:cxnLst>
                <a:cxn ang="0">
                  <a:pos x="0" y="59"/>
                </a:cxn>
                <a:cxn ang="0">
                  <a:pos x="39" y="20"/>
                </a:cxn>
                <a:cxn ang="0">
                  <a:pos x="39" y="0"/>
                </a:cxn>
                <a:cxn ang="0">
                  <a:pos x="0" y="38"/>
                </a:cxn>
                <a:cxn ang="0">
                  <a:pos x="0" y="59"/>
                </a:cxn>
              </a:cxnLst>
              <a:rect l="0" t="0" r="r" b="b"/>
              <a:pathLst>
                <a:path w="39" h="59">
                  <a:moveTo>
                    <a:pt x="0" y="59"/>
                  </a:moveTo>
                  <a:lnTo>
                    <a:pt x="39" y="20"/>
                  </a:lnTo>
                  <a:lnTo>
                    <a:pt x="39" y="0"/>
                  </a:lnTo>
                  <a:lnTo>
                    <a:pt x="0" y="38"/>
                  </a:lnTo>
                  <a:lnTo>
                    <a:pt x="0" y="59"/>
                  </a:lnTo>
                  <a:close/>
                </a:path>
              </a:pathLst>
            </a:custGeom>
            <a:grpFill/>
            <a:ln w="2857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84" name="Freeform 25"/>
            <p:cNvSpPr>
              <a:spLocks/>
            </p:cNvSpPr>
            <p:nvPr/>
          </p:nvSpPr>
          <p:spPr bwMode="auto">
            <a:xfrm>
              <a:off x="180" y="3435"/>
              <a:ext cx="31" cy="46"/>
            </a:xfrm>
            <a:custGeom>
              <a:avLst/>
              <a:gdLst/>
              <a:ahLst/>
              <a:cxnLst>
                <a:cxn ang="0">
                  <a:pos x="0" y="59"/>
                </a:cxn>
                <a:cxn ang="0">
                  <a:pos x="39" y="20"/>
                </a:cxn>
                <a:cxn ang="0">
                  <a:pos x="39" y="0"/>
                </a:cxn>
                <a:cxn ang="0">
                  <a:pos x="0" y="38"/>
                </a:cxn>
                <a:cxn ang="0">
                  <a:pos x="0" y="59"/>
                </a:cxn>
              </a:cxnLst>
              <a:rect l="0" t="0" r="r" b="b"/>
              <a:pathLst>
                <a:path w="39" h="59">
                  <a:moveTo>
                    <a:pt x="0" y="59"/>
                  </a:moveTo>
                  <a:lnTo>
                    <a:pt x="39" y="20"/>
                  </a:lnTo>
                  <a:lnTo>
                    <a:pt x="39" y="0"/>
                  </a:lnTo>
                  <a:lnTo>
                    <a:pt x="0" y="38"/>
                  </a:lnTo>
                  <a:lnTo>
                    <a:pt x="0" y="59"/>
                  </a:lnTo>
                </a:path>
              </a:pathLst>
            </a:custGeom>
            <a:grpFill/>
            <a:ln w="28575">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85" name="Freeform 26"/>
            <p:cNvSpPr>
              <a:spLocks/>
            </p:cNvSpPr>
            <p:nvPr/>
          </p:nvSpPr>
          <p:spPr bwMode="auto">
            <a:xfrm>
              <a:off x="432" y="3509"/>
              <a:ext cx="76" cy="60"/>
            </a:xfrm>
            <a:custGeom>
              <a:avLst/>
              <a:gdLst/>
              <a:ahLst/>
              <a:cxnLst>
                <a:cxn ang="0">
                  <a:pos x="39" y="77"/>
                </a:cxn>
                <a:cxn ang="0">
                  <a:pos x="97" y="77"/>
                </a:cxn>
                <a:cxn ang="0">
                  <a:pos x="97" y="39"/>
                </a:cxn>
                <a:cxn ang="0">
                  <a:pos x="58" y="0"/>
                </a:cxn>
                <a:cxn ang="0">
                  <a:pos x="0" y="18"/>
                </a:cxn>
                <a:cxn ang="0">
                  <a:pos x="39" y="77"/>
                </a:cxn>
              </a:cxnLst>
              <a:rect l="0" t="0" r="r" b="b"/>
              <a:pathLst>
                <a:path w="97" h="77">
                  <a:moveTo>
                    <a:pt x="39" y="77"/>
                  </a:moveTo>
                  <a:lnTo>
                    <a:pt x="97" y="77"/>
                  </a:lnTo>
                  <a:lnTo>
                    <a:pt x="97" y="39"/>
                  </a:lnTo>
                  <a:lnTo>
                    <a:pt x="58" y="0"/>
                  </a:lnTo>
                  <a:lnTo>
                    <a:pt x="0" y="18"/>
                  </a:lnTo>
                  <a:lnTo>
                    <a:pt x="39" y="77"/>
                  </a:lnTo>
                  <a:close/>
                </a:path>
              </a:pathLst>
            </a:custGeom>
            <a:grpFill/>
            <a:ln w="28575">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86" name="Freeform 27"/>
            <p:cNvSpPr>
              <a:spLocks/>
            </p:cNvSpPr>
            <p:nvPr/>
          </p:nvSpPr>
          <p:spPr bwMode="auto">
            <a:xfrm>
              <a:off x="432" y="3509"/>
              <a:ext cx="76" cy="60"/>
            </a:xfrm>
            <a:custGeom>
              <a:avLst/>
              <a:gdLst/>
              <a:ahLst/>
              <a:cxnLst>
                <a:cxn ang="0">
                  <a:pos x="39" y="77"/>
                </a:cxn>
                <a:cxn ang="0">
                  <a:pos x="97" y="77"/>
                </a:cxn>
                <a:cxn ang="0">
                  <a:pos x="97" y="39"/>
                </a:cxn>
                <a:cxn ang="0">
                  <a:pos x="58" y="0"/>
                </a:cxn>
                <a:cxn ang="0">
                  <a:pos x="0" y="18"/>
                </a:cxn>
                <a:cxn ang="0">
                  <a:pos x="39" y="77"/>
                </a:cxn>
              </a:cxnLst>
              <a:rect l="0" t="0" r="r" b="b"/>
              <a:pathLst>
                <a:path w="97" h="77">
                  <a:moveTo>
                    <a:pt x="39" y="77"/>
                  </a:moveTo>
                  <a:lnTo>
                    <a:pt x="97" y="77"/>
                  </a:lnTo>
                  <a:lnTo>
                    <a:pt x="97" y="39"/>
                  </a:lnTo>
                  <a:lnTo>
                    <a:pt x="58" y="0"/>
                  </a:lnTo>
                  <a:lnTo>
                    <a:pt x="0" y="18"/>
                  </a:lnTo>
                  <a:lnTo>
                    <a:pt x="39" y="77"/>
                  </a:lnTo>
                </a:path>
              </a:pathLst>
            </a:custGeom>
            <a:grpFill/>
            <a:ln w="28575">
              <a:solidFill>
                <a:srgbClr val="000000"/>
              </a:solidFill>
              <a:prstDash val="solid"/>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Book"/>
                <a:ea typeface="+mn-ea"/>
                <a:cs typeface="+mn-cs"/>
              </a:endParaRPr>
            </a:p>
          </p:txBody>
        </p:sp>
      </p:grpSp>
      <p:sp>
        <p:nvSpPr>
          <p:cNvPr id="387" name="Freeform 80"/>
          <p:cNvSpPr>
            <a:spLocks/>
          </p:cNvSpPr>
          <p:nvPr/>
        </p:nvSpPr>
        <p:spPr bwMode="auto">
          <a:xfrm rot="21394386">
            <a:off x="4013581" y="4000384"/>
            <a:ext cx="2721429" cy="2568788"/>
          </a:xfrm>
          <a:custGeom>
            <a:avLst/>
            <a:gdLst/>
            <a:ahLst/>
            <a:cxnLst>
              <a:cxn ang="0">
                <a:pos x="1034" y="304"/>
              </a:cxn>
              <a:cxn ang="0">
                <a:pos x="963" y="286"/>
              </a:cxn>
              <a:cxn ang="0">
                <a:pos x="915" y="292"/>
              </a:cxn>
              <a:cxn ang="0">
                <a:pos x="873" y="292"/>
              </a:cxn>
              <a:cxn ang="0">
                <a:pos x="867" y="292"/>
              </a:cxn>
              <a:cxn ang="0">
                <a:pos x="849" y="286"/>
              </a:cxn>
              <a:cxn ang="0">
                <a:pos x="825" y="304"/>
              </a:cxn>
              <a:cxn ang="0">
                <a:pos x="819" y="286"/>
              </a:cxn>
              <a:cxn ang="0">
                <a:pos x="777" y="280"/>
              </a:cxn>
              <a:cxn ang="0">
                <a:pos x="753" y="274"/>
              </a:cxn>
              <a:cxn ang="0">
                <a:pos x="718" y="268"/>
              </a:cxn>
              <a:cxn ang="0">
                <a:pos x="700" y="262"/>
              </a:cxn>
              <a:cxn ang="0">
                <a:pos x="658" y="250"/>
              </a:cxn>
              <a:cxn ang="0">
                <a:pos x="646" y="226"/>
              </a:cxn>
              <a:cxn ang="0">
                <a:pos x="604" y="214"/>
              </a:cxn>
              <a:cxn ang="0">
                <a:pos x="353" y="0"/>
              </a:cxn>
              <a:cxn ang="0">
                <a:pos x="0" y="435"/>
              </a:cxn>
              <a:cxn ang="0">
                <a:pos x="6" y="453"/>
              </a:cxn>
              <a:cxn ang="0">
                <a:pos x="36" y="489"/>
              </a:cxn>
              <a:cxn ang="0">
                <a:pos x="137" y="597"/>
              </a:cxn>
              <a:cxn ang="0">
                <a:pos x="155" y="632"/>
              </a:cxn>
              <a:cxn ang="0">
                <a:pos x="227" y="740"/>
              </a:cxn>
              <a:cxn ang="0">
                <a:pos x="299" y="752"/>
              </a:cxn>
              <a:cxn ang="0">
                <a:pos x="341" y="692"/>
              </a:cxn>
              <a:cxn ang="0">
                <a:pos x="365" y="680"/>
              </a:cxn>
              <a:cxn ang="0">
                <a:pos x="407" y="698"/>
              </a:cxn>
              <a:cxn ang="0">
                <a:pos x="448" y="716"/>
              </a:cxn>
              <a:cxn ang="0">
                <a:pos x="466" y="728"/>
              </a:cxn>
              <a:cxn ang="0">
                <a:pos x="508" y="782"/>
              </a:cxn>
              <a:cxn ang="0">
                <a:pos x="568" y="895"/>
              </a:cxn>
              <a:cxn ang="0">
                <a:pos x="604" y="937"/>
              </a:cxn>
              <a:cxn ang="0">
                <a:pos x="616" y="997"/>
              </a:cxn>
              <a:cxn ang="0">
                <a:pos x="670" y="1062"/>
              </a:cxn>
              <a:cxn ang="0">
                <a:pos x="765" y="1092"/>
              </a:cxn>
              <a:cxn ang="0">
                <a:pos x="813" y="1098"/>
              </a:cxn>
              <a:cxn ang="0">
                <a:pos x="807" y="1086"/>
              </a:cxn>
              <a:cxn ang="0">
                <a:pos x="789" y="979"/>
              </a:cxn>
              <a:cxn ang="0">
                <a:pos x="783" y="967"/>
              </a:cxn>
              <a:cxn ang="0">
                <a:pos x="807" y="925"/>
              </a:cxn>
              <a:cxn ang="0">
                <a:pos x="813" y="907"/>
              </a:cxn>
              <a:cxn ang="0">
                <a:pos x="825" y="871"/>
              </a:cxn>
              <a:cxn ang="0">
                <a:pos x="843" y="877"/>
              </a:cxn>
              <a:cxn ang="0">
                <a:pos x="849" y="859"/>
              </a:cxn>
              <a:cxn ang="0">
                <a:pos x="861" y="859"/>
              </a:cxn>
              <a:cxn ang="0">
                <a:pos x="885" y="841"/>
              </a:cxn>
              <a:cxn ang="0">
                <a:pos x="897" y="823"/>
              </a:cxn>
              <a:cxn ang="0">
                <a:pos x="909" y="829"/>
              </a:cxn>
              <a:cxn ang="0">
                <a:pos x="999" y="782"/>
              </a:cxn>
              <a:cxn ang="0">
                <a:pos x="1017" y="734"/>
              </a:cxn>
              <a:cxn ang="0">
                <a:pos x="1034" y="728"/>
              </a:cxn>
              <a:cxn ang="0">
                <a:pos x="1094" y="716"/>
              </a:cxn>
              <a:cxn ang="0">
                <a:pos x="1112" y="710"/>
              </a:cxn>
              <a:cxn ang="0">
                <a:pos x="1118" y="686"/>
              </a:cxn>
              <a:cxn ang="0">
                <a:pos x="1124" y="644"/>
              </a:cxn>
              <a:cxn ang="0">
                <a:pos x="1136" y="609"/>
              </a:cxn>
              <a:cxn ang="0">
                <a:pos x="1130" y="549"/>
              </a:cxn>
              <a:cxn ang="0">
                <a:pos x="1118" y="531"/>
              </a:cxn>
              <a:cxn ang="0">
                <a:pos x="1106" y="495"/>
              </a:cxn>
              <a:cxn ang="0">
                <a:pos x="1088" y="322"/>
              </a:cxn>
              <a:cxn ang="0">
                <a:pos x="1052" y="310"/>
              </a:cxn>
            </a:cxnLst>
            <a:rect l="0" t="0" r="r" b="b"/>
            <a:pathLst>
              <a:path w="1142" h="1110">
                <a:moveTo>
                  <a:pt x="1052" y="310"/>
                </a:moveTo>
                <a:lnTo>
                  <a:pt x="1046" y="310"/>
                </a:lnTo>
                <a:lnTo>
                  <a:pt x="1040" y="304"/>
                </a:lnTo>
                <a:lnTo>
                  <a:pt x="1034" y="304"/>
                </a:lnTo>
                <a:lnTo>
                  <a:pt x="993" y="280"/>
                </a:lnTo>
                <a:lnTo>
                  <a:pt x="993" y="286"/>
                </a:lnTo>
                <a:lnTo>
                  <a:pt x="981" y="286"/>
                </a:lnTo>
                <a:lnTo>
                  <a:pt x="963" y="286"/>
                </a:lnTo>
                <a:lnTo>
                  <a:pt x="957" y="286"/>
                </a:lnTo>
                <a:lnTo>
                  <a:pt x="951" y="286"/>
                </a:lnTo>
                <a:lnTo>
                  <a:pt x="933" y="292"/>
                </a:lnTo>
                <a:lnTo>
                  <a:pt x="915" y="292"/>
                </a:lnTo>
                <a:lnTo>
                  <a:pt x="909" y="298"/>
                </a:lnTo>
                <a:lnTo>
                  <a:pt x="897" y="310"/>
                </a:lnTo>
                <a:lnTo>
                  <a:pt x="885" y="298"/>
                </a:lnTo>
                <a:lnTo>
                  <a:pt x="873" y="292"/>
                </a:lnTo>
                <a:lnTo>
                  <a:pt x="873" y="292"/>
                </a:lnTo>
                <a:lnTo>
                  <a:pt x="873" y="292"/>
                </a:lnTo>
                <a:lnTo>
                  <a:pt x="867" y="292"/>
                </a:lnTo>
                <a:lnTo>
                  <a:pt x="867" y="292"/>
                </a:lnTo>
                <a:lnTo>
                  <a:pt x="861" y="292"/>
                </a:lnTo>
                <a:lnTo>
                  <a:pt x="849" y="292"/>
                </a:lnTo>
                <a:lnTo>
                  <a:pt x="849" y="286"/>
                </a:lnTo>
                <a:lnTo>
                  <a:pt x="849" y="286"/>
                </a:lnTo>
                <a:lnTo>
                  <a:pt x="837" y="286"/>
                </a:lnTo>
                <a:lnTo>
                  <a:pt x="831" y="298"/>
                </a:lnTo>
                <a:lnTo>
                  <a:pt x="831" y="304"/>
                </a:lnTo>
                <a:lnTo>
                  <a:pt x="825" y="304"/>
                </a:lnTo>
                <a:lnTo>
                  <a:pt x="825" y="298"/>
                </a:lnTo>
                <a:lnTo>
                  <a:pt x="825" y="292"/>
                </a:lnTo>
                <a:lnTo>
                  <a:pt x="825" y="286"/>
                </a:lnTo>
                <a:lnTo>
                  <a:pt x="819" y="286"/>
                </a:lnTo>
                <a:lnTo>
                  <a:pt x="807" y="292"/>
                </a:lnTo>
                <a:lnTo>
                  <a:pt x="807" y="292"/>
                </a:lnTo>
                <a:lnTo>
                  <a:pt x="783" y="280"/>
                </a:lnTo>
                <a:lnTo>
                  <a:pt x="777" y="280"/>
                </a:lnTo>
                <a:lnTo>
                  <a:pt x="777" y="292"/>
                </a:lnTo>
                <a:lnTo>
                  <a:pt x="759" y="286"/>
                </a:lnTo>
                <a:lnTo>
                  <a:pt x="759" y="280"/>
                </a:lnTo>
                <a:lnTo>
                  <a:pt x="753" y="274"/>
                </a:lnTo>
                <a:lnTo>
                  <a:pt x="747" y="268"/>
                </a:lnTo>
                <a:lnTo>
                  <a:pt x="747" y="262"/>
                </a:lnTo>
                <a:lnTo>
                  <a:pt x="724" y="262"/>
                </a:lnTo>
                <a:lnTo>
                  <a:pt x="718" y="268"/>
                </a:lnTo>
                <a:lnTo>
                  <a:pt x="712" y="262"/>
                </a:lnTo>
                <a:lnTo>
                  <a:pt x="706" y="256"/>
                </a:lnTo>
                <a:lnTo>
                  <a:pt x="700" y="256"/>
                </a:lnTo>
                <a:lnTo>
                  <a:pt x="700" y="262"/>
                </a:lnTo>
                <a:lnTo>
                  <a:pt x="694" y="262"/>
                </a:lnTo>
                <a:lnTo>
                  <a:pt x="682" y="256"/>
                </a:lnTo>
                <a:lnTo>
                  <a:pt x="664" y="250"/>
                </a:lnTo>
                <a:lnTo>
                  <a:pt x="658" y="250"/>
                </a:lnTo>
                <a:lnTo>
                  <a:pt x="658" y="244"/>
                </a:lnTo>
                <a:lnTo>
                  <a:pt x="658" y="238"/>
                </a:lnTo>
                <a:lnTo>
                  <a:pt x="652" y="232"/>
                </a:lnTo>
                <a:lnTo>
                  <a:pt x="646" y="226"/>
                </a:lnTo>
                <a:lnTo>
                  <a:pt x="640" y="232"/>
                </a:lnTo>
                <a:lnTo>
                  <a:pt x="622" y="232"/>
                </a:lnTo>
                <a:lnTo>
                  <a:pt x="616" y="232"/>
                </a:lnTo>
                <a:lnTo>
                  <a:pt x="604" y="214"/>
                </a:lnTo>
                <a:lnTo>
                  <a:pt x="598" y="214"/>
                </a:lnTo>
                <a:lnTo>
                  <a:pt x="592" y="214"/>
                </a:lnTo>
                <a:lnTo>
                  <a:pt x="598" y="11"/>
                </a:lnTo>
                <a:lnTo>
                  <a:pt x="353" y="0"/>
                </a:lnTo>
                <a:lnTo>
                  <a:pt x="347" y="0"/>
                </a:lnTo>
                <a:lnTo>
                  <a:pt x="311" y="459"/>
                </a:lnTo>
                <a:lnTo>
                  <a:pt x="6" y="429"/>
                </a:lnTo>
                <a:lnTo>
                  <a:pt x="0" y="435"/>
                </a:lnTo>
                <a:lnTo>
                  <a:pt x="6" y="435"/>
                </a:lnTo>
                <a:lnTo>
                  <a:pt x="6" y="441"/>
                </a:lnTo>
                <a:lnTo>
                  <a:pt x="0" y="447"/>
                </a:lnTo>
                <a:lnTo>
                  <a:pt x="6" y="453"/>
                </a:lnTo>
                <a:lnTo>
                  <a:pt x="6" y="453"/>
                </a:lnTo>
                <a:lnTo>
                  <a:pt x="24" y="465"/>
                </a:lnTo>
                <a:lnTo>
                  <a:pt x="30" y="477"/>
                </a:lnTo>
                <a:lnTo>
                  <a:pt x="36" y="489"/>
                </a:lnTo>
                <a:lnTo>
                  <a:pt x="48" y="501"/>
                </a:lnTo>
                <a:lnTo>
                  <a:pt x="96" y="555"/>
                </a:lnTo>
                <a:lnTo>
                  <a:pt x="137" y="591"/>
                </a:lnTo>
                <a:lnTo>
                  <a:pt x="137" y="597"/>
                </a:lnTo>
                <a:lnTo>
                  <a:pt x="143" y="603"/>
                </a:lnTo>
                <a:lnTo>
                  <a:pt x="143" y="614"/>
                </a:lnTo>
                <a:lnTo>
                  <a:pt x="143" y="614"/>
                </a:lnTo>
                <a:lnTo>
                  <a:pt x="155" y="632"/>
                </a:lnTo>
                <a:lnTo>
                  <a:pt x="155" y="662"/>
                </a:lnTo>
                <a:lnTo>
                  <a:pt x="155" y="674"/>
                </a:lnTo>
                <a:lnTo>
                  <a:pt x="167" y="698"/>
                </a:lnTo>
                <a:lnTo>
                  <a:pt x="227" y="740"/>
                </a:lnTo>
                <a:lnTo>
                  <a:pt x="269" y="764"/>
                </a:lnTo>
                <a:lnTo>
                  <a:pt x="281" y="770"/>
                </a:lnTo>
                <a:lnTo>
                  <a:pt x="287" y="764"/>
                </a:lnTo>
                <a:lnTo>
                  <a:pt x="299" y="752"/>
                </a:lnTo>
                <a:lnTo>
                  <a:pt x="305" y="746"/>
                </a:lnTo>
                <a:lnTo>
                  <a:pt x="323" y="704"/>
                </a:lnTo>
                <a:lnTo>
                  <a:pt x="329" y="692"/>
                </a:lnTo>
                <a:lnTo>
                  <a:pt x="341" y="692"/>
                </a:lnTo>
                <a:lnTo>
                  <a:pt x="353" y="692"/>
                </a:lnTo>
                <a:lnTo>
                  <a:pt x="353" y="692"/>
                </a:lnTo>
                <a:lnTo>
                  <a:pt x="359" y="686"/>
                </a:lnTo>
                <a:lnTo>
                  <a:pt x="365" y="680"/>
                </a:lnTo>
                <a:lnTo>
                  <a:pt x="371" y="686"/>
                </a:lnTo>
                <a:lnTo>
                  <a:pt x="377" y="692"/>
                </a:lnTo>
                <a:lnTo>
                  <a:pt x="401" y="692"/>
                </a:lnTo>
                <a:lnTo>
                  <a:pt x="407" y="698"/>
                </a:lnTo>
                <a:lnTo>
                  <a:pt x="425" y="704"/>
                </a:lnTo>
                <a:lnTo>
                  <a:pt x="430" y="698"/>
                </a:lnTo>
                <a:lnTo>
                  <a:pt x="448" y="710"/>
                </a:lnTo>
                <a:lnTo>
                  <a:pt x="448" y="716"/>
                </a:lnTo>
                <a:lnTo>
                  <a:pt x="454" y="722"/>
                </a:lnTo>
                <a:lnTo>
                  <a:pt x="454" y="722"/>
                </a:lnTo>
                <a:lnTo>
                  <a:pt x="460" y="728"/>
                </a:lnTo>
                <a:lnTo>
                  <a:pt x="466" y="728"/>
                </a:lnTo>
                <a:lnTo>
                  <a:pt x="478" y="746"/>
                </a:lnTo>
                <a:lnTo>
                  <a:pt x="496" y="758"/>
                </a:lnTo>
                <a:lnTo>
                  <a:pt x="508" y="776"/>
                </a:lnTo>
                <a:lnTo>
                  <a:pt x="508" y="782"/>
                </a:lnTo>
                <a:lnTo>
                  <a:pt x="532" y="841"/>
                </a:lnTo>
                <a:lnTo>
                  <a:pt x="538" y="853"/>
                </a:lnTo>
                <a:lnTo>
                  <a:pt x="568" y="889"/>
                </a:lnTo>
                <a:lnTo>
                  <a:pt x="568" y="895"/>
                </a:lnTo>
                <a:lnTo>
                  <a:pt x="586" y="919"/>
                </a:lnTo>
                <a:lnTo>
                  <a:pt x="592" y="919"/>
                </a:lnTo>
                <a:lnTo>
                  <a:pt x="604" y="931"/>
                </a:lnTo>
                <a:lnTo>
                  <a:pt x="604" y="937"/>
                </a:lnTo>
                <a:lnTo>
                  <a:pt x="604" y="961"/>
                </a:lnTo>
                <a:lnTo>
                  <a:pt x="610" y="967"/>
                </a:lnTo>
                <a:lnTo>
                  <a:pt x="610" y="991"/>
                </a:lnTo>
                <a:lnTo>
                  <a:pt x="616" y="997"/>
                </a:lnTo>
                <a:lnTo>
                  <a:pt x="640" y="1038"/>
                </a:lnTo>
                <a:lnTo>
                  <a:pt x="640" y="1050"/>
                </a:lnTo>
                <a:lnTo>
                  <a:pt x="652" y="1050"/>
                </a:lnTo>
                <a:lnTo>
                  <a:pt x="670" y="1062"/>
                </a:lnTo>
                <a:lnTo>
                  <a:pt x="688" y="1068"/>
                </a:lnTo>
                <a:lnTo>
                  <a:pt x="718" y="1086"/>
                </a:lnTo>
                <a:lnTo>
                  <a:pt x="759" y="1092"/>
                </a:lnTo>
                <a:lnTo>
                  <a:pt x="765" y="1092"/>
                </a:lnTo>
                <a:lnTo>
                  <a:pt x="783" y="1104"/>
                </a:lnTo>
                <a:lnTo>
                  <a:pt x="795" y="1110"/>
                </a:lnTo>
                <a:lnTo>
                  <a:pt x="807" y="1098"/>
                </a:lnTo>
                <a:lnTo>
                  <a:pt x="813" y="1098"/>
                </a:lnTo>
                <a:lnTo>
                  <a:pt x="819" y="1098"/>
                </a:lnTo>
                <a:lnTo>
                  <a:pt x="819" y="1092"/>
                </a:lnTo>
                <a:lnTo>
                  <a:pt x="807" y="1086"/>
                </a:lnTo>
                <a:lnTo>
                  <a:pt x="807" y="1086"/>
                </a:lnTo>
                <a:lnTo>
                  <a:pt x="801" y="1074"/>
                </a:lnTo>
                <a:lnTo>
                  <a:pt x="789" y="1026"/>
                </a:lnTo>
                <a:lnTo>
                  <a:pt x="783" y="1009"/>
                </a:lnTo>
                <a:lnTo>
                  <a:pt x="789" y="979"/>
                </a:lnTo>
                <a:lnTo>
                  <a:pt x="789" y="967"/>
                </a:lnTo>
                <a:lnTo>
                  <a:pt x="789" y="967"/>
                </a:lnTo>
                <a:lnTo>
                  <a:pt x="783" y="967"/>
                </a:lnTo>
                <a:lnTo>
                  <a:pt x="783" y="967"/>
                </a:lnTo>
                <a:lnTo>
                  <a:pt x="783" y="961"/>
                </a:lnTo>
                <a:lnTo>
                  <a:pt x="783" y="961"/>
                </a:lnTo>
                <a:lnTo>
                  <a:pt x="801" y="955"/>
                </a:lnTo>
                <a:lnTo>
                  <a:pt x="807" y="925"/>
                </a:lnTo>
                <a:lnTo>
                  <a:pt x="801" y="925"/>
                </a:lnTo>
                <a:lnTo>
                  <a:pt x="795" y="913"/>
                </a:lnTo>
                <a:lnTo>
                  <a:pt x="801" y="901"/>
                </a:lnTo>
                <a:lnTo>
                  <a:pt x="813" y="907"/>
                </a:lnTo>
                <a:lnTo>
                  <a:pt x="825" y="901"/>
                </a:lnTo>
                <a:lnTo>
                  <a:pt x="831" y="883"/>
                </a:lnTo>
                <a:lnTo>
                  <a:pt x="825" y="877"/>
                </a:lnTo>
                <a:lnTo>
                  <a:pt x="825" y="871"/>
                </a:lnTo>
                <a:lnTo>
                  <a:pt x="831" y="877"/>
                </a:lnTo>
                <a:lnTo>
                  <a:pt x="837" y="877"/>
                </a:lnTo>
                <a:lnTo>
                  <a:pt x="837" y="871"/>
                </a:lnTo>
                <a:lnTo>
                  <a:pt x="843" y="877"/>
                </a:lnTo>
                <a:lnTo>
                  <a:pt x="849" y="877"/>
                </a:lnTo>
                <a:lnTo>
                  <a:pt x="849" y="871"/>
                </a:lnTo>
                <a:lnTo>
                  <a:pt x="849" y="871"/>
                </a:lnTo>
                <a:lnTo>
                  <a:pt x="849" y="859"/>
                </a:lnTo>
                <a:lnTo>
                  <a:pt x="855" y="853"/>
                </a:lnTo>
                <a:lnTo>
                  <a:pt x="855" y="853"/>
                </a:lnTo>
                <a:lnTo>
                  <a:pt x="861" y="853"/>
                </a:lnTo>
                <a:lnTo>
                  <a:pt x="861" y="859"/>
                </a:lnTo>
                <a:lnTo>
                  <a:pt x="885" y="853"/>
                </a:lnTo>
                <a:lnTo>
                  <a:pt x="885" y="847"/>
                </a:lnTo>
                <a:lnTo>
                  <a:pt x="891" y="847"/>
                </a:lnTo>
                <a:lnTo>
                  <a:pt x="885" y="841"/>
                </a:lnTo>
                <a:lnTo>
                  <a:pt x="873" y="835"/>
                </a:lnTo>
                <a:lnTo>
                  <a:pt x="873" y="829"/>
                </a:lnTo>
                <a:lnTo>
                  <a:pt x="897" y="823"/>
                </a:lnTo>
                <a:lnTo>
                  <a:pt x="897" y="823"/>
                </a:lnTo>
                <a:lnTo>
                  <a:pt x="903" y="817"/>
                </a:lnTo>
                <a:lnTo>
                  <a:pt x="909" y="823"/>
                </a:lnTo>
                <a:lnTo>
                  <a:pt x="903" y="823"/>
                </a:lnTo>
                <a:lnTo>
                  <a:pt x="909" y="829"/>
                </a:lnTo>
                <a:lnTo>
                  <a:pt x="909" y="829"/>
                </a:lnTo>
                <a:lnTo>
                  <a:pt x="915" y="829"/>
                </a:lnTo>
                <a:lnTo>
                  <a:pt x="945" y="817"/>
                </a:lnTo>
                <a:lnTo>
                  <a:pt x="999" y="782"/>
                </a:lnTo>
                <a:lnTo>
                  <a:pt x="999" y="770"/>
                </a:lnTo>
                <a:lnTo>
                  <a:pt x="1023" y="752"/>
                </a:lnTo>
                <a:lnTo>
                  <a:pt x="1023" y="746"/>
                </a:lnTo>
                <a:lnTo>
                  <a:pt x="1017" y="734"/>
                </a:lnTo>
                <a:lnTo>
                  <a:pt x="1017" y="722"/>
                </a:lnTo>
                <a:lnTo>
                  <a:pt x="1034" y="716"/>
                </a:lnTo>
                <a:lnTo>
                  <a:pt x="1034" y="716"/>
                </a:lnTo>
                <a:lnTo>
                  <a:pt x="1034" y="728"/>
                </a:lnTo>
                <a:lnTo>
                  <a:pt x="1034" y="734"/>
                </a:lnTo>
                <a:lnTo>
                  <a:pt x="1052" y="728"/>
                </a:lnTo>
                <a:lnTo>
                  <a:pt x="1058" y="734"/>
                </a:lnTo>
                <a:lnTo>
                  <a:pt x="1094" y="716"/>
                </a:lnTo>
                <a:lnTo>
                  <a:pt x="1118" y="716"/>
                </a:lnTo>
                <a:lnTo>
                  <a:pt x="1118" y="716"/>
                </a:lnTo>
                <a:lnTo>
                  <a:pt x="1112" y="710"/>
                </a:lnTo>
                <a:lnTo>
                  <a:pt x="1112" y="710"/>
                </a:lnTo>
                <a:lnTo>
                  <a:pt x="1112" y="704"/>
                </a:lnTo>
                <a:lnTo>
                  <a:pt x="1112" y="698"/>
                </a:lnTo>
                <a:lnTo>
                  <a:pt x="1112" y="692"/>
                </a:lnTo>
                <a:lnTo>
                  <a:pt x="1118" y="686"/>
                </a:lnTo>
                <a:lnTo>
                  <a:pt x="1130" y="662"/>
                </a:lnTo>
                <a:lnTo>
                  <a:pt x="1124" y="656"/>
                </a:lnTo>
                <a:lnTo>
                  <a:pt x="1124" y="644"/>
                </a:lnTo>
                <a:lnTo>
                  <a:pt x="1124" y="644"/>
                </a:lnTo>
                <a:lnTo>
                  <a:pt x="1124" y="638"/>
                </a:lnTo>
                <a:lnTo>
                  <a:pt x="1124" y="620"/>
                </a:lnTo>
                <a:lnTo>
                  <a:pt x="1130" y="614"/>
                </a:lnTo>
                <a:lnTo>
                  <a:pt x="1136" y="609"/>
                </a:lnTo>
                <a:lnTo>
                  <a:pt x="1142" y="591"/>
                </a:lnTo>
                <a:lnTo>
                  <a:pt x="1142" y="579"/>
                </a:lnTo>
                <a:lnTo>
                  <a:pt x="1136" y="561"/>
                </a:lnTo>
                <a:lnTo>
                  <a:pt x="1130" y="549"/>
                </a:lnTo>
                <a:lnTo>
                  <a:pt x="1124" y="549"/>
                </a:lnTo>
                <a:lnTo>
                  <a:pt x="1130" y="543"/>
                </a:lnTo>
                <a:lnTo>
                  <a:pt x="1124" y="537"/>
                </a:lnTo>
                <a:lnTo>
                  <a:pt x="1118" y="531"/>
                </a:lnTo>
                <a:lnTo>
                  <a:pt x="1112" y="525"/>
                </a:lnTo>
                <a:lnTo>
                  <a:pt x="1112" y="519"/>
                </a:lnTo>
                <a:lnTo>
                  <a:pt x="1118" y="513"/>
                </a:lnTo>
                <a:lnTo>
                  <a:pt x="1106" y="495"/>
                </a:lnTo>
                <a:lnTo>
                  <a:pt x="1094" y="483"/>
                </a:lnTo>
                <a:lnTo>
                  <a:pt x="1094" y="477"/>
                </a:lnTo>
                <a:lnTo>
                  <a:pt x="1088" y="376"/>
                </a:lnTo>
                <a:lnTo>
                  <a:pt x="1088" y="322"/>
                </a:lnTo>
                <a:lnTo>
                  <a:pt x="1076" y="316"/>
                </a:lnTo>
                <a:lnTo>
                  <a:pt x="1064" y="322"/>
                </a:lnTo>
                <a:lnTo>
                  <a:pt x="1064" y="322"/>
                </a:lnTo>
                <a:lnTo>
                  <a:pt x="1052" y="310"/>
                </a:lnTo>
                <a:lnTo>
                  <a:pt x="1052" y="310"/>
                </a:lnTo>
                <a:close/>
              </a:path>
            </a:pathLst>
          </a:custGeom>
          <a:solidFill>
            <a:schemeClr val="bg1"/>
          </a:solidFill>
          <a:ln w="19050">
            <a:solidFill>
              <a:srgbClr val="000000"/>
            </a:solidFill>
            <a:round/>
            <a:headEnd/>
            <a:tailEnd/>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25000" noProof="0" dirty="0">
              <a:ln>
                <a:noFill/>
              </a:ln>
              <a:solidFill>
                <a:prstClr val="black"/>
              </a:solidFill>
              <a:effectLst/>
              <a:uLnTx/>
              <a:uFillTx/>
              <a:latin typeface="Franklin Gothic Book"/>
              <a:ea typeface="+mn-ea"/>
              <a:cs typeface="+mn-cs"/>
            </a:endParaRPr>
          </a:p>
        </p:txBody>
      </p:sp>
      <p:sp>
        <p:nvSpPr>
          <p:cNvPr id="388" name="WV-02 Mooney"/>
          <p:cNvSpPr>
            <a:spLocks noChangeAspect="1"/>
          </p:cNvSpPr>
          <p:nvPr/>
        </p:nvSpPr>
        <p:spPr>
          <a:xfrm rot="21399041">
            <a:off x="8821520" y="3027710"/>
            <a:ext cx="136417" cy="136417"/>
          </a:xfrm>
          <a:prstGeom prst="ellipse">
            <a:avLst/>
          </a:prstGeom>
          <a:solidFill>
            <a:srgbClr val="003366"/>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389" name="WV-03 OPEN"/>
          <p:cNvSpPr>
            <a:spLocks noChangeAspect="1"/>
          </p:cNvSpPr>
          <p:nvPr/>
        </p:nvSpPr>
        <p:spPr>
          <a:xfrm rot="21399041">
            <a:off x="8805112" y="3272808"/>
            <a:ext cx="136417" cy="136417"/>
          </a:xfrm>
          <a:prstGeom prst="ellipse">
            <a:avLst/>
          </a:prstGeom>
          <a:solidFill>
            <a:srgbClr val="00B05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390" name="WI-07 Duffy"/>
          <p:cNvSpPr>
            <a:spLocks noChangeAspect="1"/>
          </p:cNvSpPr>
          <p:nvPr/>
        </p:nvSpPr>
        <p:spPr>
          <a:xfrm>
            <a:off x="6700175" y="1619366"/>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391" name="WI-06 Grothman"/>
          <p:cNvSpPr>
            <a:spLocks noChangeAspect="1"/>
          </p:cNvSpPr>
          <p:nvPr/>
        </p:nvSpPr>
        <p:spPr>
          <a:xfrm>
            <a:off x="7273344" y="2069078"/>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392" name="WI-01 Ryan"/>
          <p:cNvSpPr>
            <a:spLocks noChangeAspect="1"/>
          </p:cNvSpPr>
          <p:nvPr/>
        </p:nvSpPr>
        <p:spPr>
          <a:xfrm>
            <a:off x="7341344" y="2272693"/>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393" name="WA-08 OPEN"/>
          <p:cNvSpPr>
            <a:spLocks noChangeAspect="1"/>
          </p:cNvSpPr>
          <p:nvPr/>
        </p:nvSpPr>
        <p:spPr>
          <a:xfrm>
            <a:off x="1645748" y="1070457"/>
            <a:ext cx="135998" cy="135998"/>
          </a:xfrm>
          <a:prstGeom prst="ellipse">
            <a:avLst/>
          </a:prstGeom>
          <a:solidFill>
            <a:srgbClr val="00B05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394" name="WA-05 McMorris Rodgers"/>
          <p:cNvSpPr>
            <a:spLocks noChangeAspect="1"/>
          </p:cNvSpPr>
          <p:nvPr/>
        </p:nvSpPr>
        <p:spPr>
          <a:xfrm>
            <a:off x="2290321" y="1143296"/>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395" name="WA-03 Herrera Beutler"/>
          <p:cNvSpPr>
            <a:spLocks noChangeAspect="1"/>
          </p:cNvSpPr>
          <p:nvPr/>
        </p:nvSpPr>
        <p:spPr>
          <a:xfrm>
            <a:off x="1451219" y="1286063"/>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396" name="VA-10 Comstock"/>
          <p:cNvSpPr>
            <a:spLocks noChangeAspect="1"/>
          </p:cNvSpPr>
          <p:nvPr/>
        </p:nvSpPr>
        <p:spPr>
          <a:xfrm rot="21399041">
            <a:off x="9581900" y="2897249"/>
            <a:ext cx="136417" cy="136417"/>
          </a:xfrm>
          <a:prstGeom prst="ellipse">
            <a:avLst/>
          </a:prstGeom>
          <a:solidFill>
            <a:srgbClr val="003366"/>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397" name="VA-07 Brat"/>
          <p:cNvSpPr>
            <a:spLocks noChangeAspect="1"/>
          </p:cNvSpPr>
          <p:nvPr/>
        </p:nvSpPr>
        <p:spPr>
          <a:xfrm rot="21399041">
            <a:off x="9432085" y="3115912"/>
            <a:ext cx="136417" cy="136417"/>
          </a:xfrm>
          <a:prstGeom prst="ellipse">
            <a:avLst/>
          </a:prstGeom>
          <a:solidFill>
            <a:srgbClr val="003366"/>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398" name="VA-05 Garrett"/>
          <p:cNvSpPr>
            <a:spLocks noChangeAspect="1"/>
          </p:cNvSpPr>
          <p:nvPr/>
        </p:nvSpPr>
        <p:spPr>
          <a:xfrm rot="21399041">
            <a:off x="9335260" y="3259074"/>
            <a:ext cx="136417" cy="136417"/>
          </a:xfrm>
          <a:prstGeom prst="ellipse">
            <a:avLst/>
          </a:prstGeom>
          <a:solidFill>
            <a:srgbClr val="003366"/>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399" name="VA-02 Taylor"/>
          <p:cNvSpPr>
            <a:spLocks noChangeAspect="1"/>
          </p:cNvSpPr>
          <p:nvPr/>
        </p:nvSpPr>
        <p:spPr>
          <a:xfrm>
            <a:off x="9796340" y="3067871"/>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00" name="UT-04 Love"/>
          <p:cNvSpPr>
            <a:spLocks noChangeAspect="1"/>
          </p:cNvSpPr>
          <p:nvPr/>
        </p:nvSpPr>
        <p:spPr>
          <a:xfrm rot="21399041">
            <a:off x="3096422" y="3068609"/>
            <a:ext cx="136417" cy="136417"/>
          </a:xfrm>
          <a:prstGeom prst="ellipse">
            <a:avLst/>
          </a:prstGeom>
          <a:solidFill>
            <a:srgbClr val="003366"/>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01" name="TX-32 Sessions"/>
          <p:cNvSpPr>
            <a:spLocks noChangeAspect="1"/>
          </p:cNvSpPr>
          <p:nvPr/>
        </p:nvSpPr>
        <p:spPr>
          <a:xfrm rot="21399041">
            <a:off x="5872434" y="4799875"/>
            <a:ext cx="136417" cy="136417"/>
          </a:xfrm>
          <a:prstGeom prst="ellipse">
            <a:avLst/>
          </a:prstGeom>
          <a:solidFill>
            <a:srgbClr val="003366"/>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02" name="TX-31 OPEN"/>
          <p:cNvSpPr>
            <a:spLocks noChangeAspect="1"/>
          </p:cNvSpPr>
          <p:nvPr/>
        </p:nvSpPr>
        <p:spPr>
          <a:xfrm rot="21399041">
            <a:off x="5742574" y="5313647"/>
            <a:ext cx="136417" cy="136417"/>
          </a:xfrm>
          <a:prstGeom prst="ellipse">
            <a:avLst/>
          </a:prstGeom>
          <a:solidFill>
            <a:srgbClr val="00B05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03" name="TX-23 Hurd"/>
          <p:cNvSpPr>
            <a:spLocks noChangeAspect="1"/>
          </p:cNvSpPr>
          <p:nvPr/>
        </p:nvSpPr>
        <p:spPr>
          <a:xfrm rot="21399041">
            <a:off x="4908639" y="5375474"/>
            <a:ext cx="136417" cy="136417"/>
          </a:xfrm>
          <a:prstGeom prst="ellipse">
            <a:avLst/>
          </a:prstGeom>
          <a:solidFill>
            <a:srgbClr val="003366"/>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04" name="TX-21 OPEN"/>
          <p:cNvSpPr>
            <a:spLocks noChangeAspect="1"/>
          </p:cNvSpPr>
          <p:nvPr/>
        </p:nvSpPr>
        <p:spPr>
          <a:xfrm rot="21399041">
            <a:off x="5491236" y="5618889"/>
            <a:ext cx="136417" cy="136417"/>
          </a:xfrm>
          <a:prstGeom prst="ellipse">
            <a:avLst/>
          </a:prstGeom>
          <a:solidFill>
            <a:srgbClr val="00B05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05" name="TX-07 Culberson"/>
          <p:cNvSpPr>
            <a:spLocks noChangeAspect="1"/>
          </p:cNvSpPr>
          <p:nvPr/>
        </p:nvSpPr>
        <p:spPr>
          <a:xfrm rot="21399041">
            <a:off x="6328806" y="5447550"/>
            <a:ext cx="136417" cy="136417"/>
          </a:xfrm>
          <a:prstGeom prst="ellipse">
            <a:avLst/>
          </a:prstGeom>
          <a:solidFill>
            <a:srgbClr val="003366"/>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06" name="SC-05 - Norman"/>
          <p:cNvSpPr>
            <a:spLocks noChangeAspect="1"/>
          </p:cNvSpPr>
          <p:nvPr/>
        </p:nvSpPr>
        <p:spPr>
          <a:xfrm>
            <a:off x="8994974" y="3982695"/>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07" name="PA-17 Rothfus/Lamb"/>
          <p:cNvSpPr>
            <a:spLocks noChangeAspect="1"/>
          </p:cNvSpPr>
          <p:nvPr/>
        </p:nvSpPr>
        <p:spPr>
          <a:xfrm rot="21399041">
            <a:off x="8951337" y="2573589"/>
            <a:ext cx="136417" cy="136417"/>
          </a:xfrm>
          <a:prstGeom prst="ellipse">
            <a:avLst/>
          </a:prstGeom>
          <a:solidFill>
            <a:srgbClr val="0070C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08" name="PA-16 Kelly"/>
          <p:cNvSpPr>
            <a:spLocks noChangeAspect="1"/>
          </p:cNvSpPr>
          <p:nvPr/>
        </p:nvSpPr>
        <p:spPr>
          <a:xfrm>
            <a:off x="8897008" y="2312675"/>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09" name="PA-10 Perry"/>
          <p:cNvSpPr>
            <a:spLocks noChangeAspect="1"/>
          </p:cNvSpPr>
          <p:nvPr/>
        </p:nvSpPr>
        <p:spPr>
          <a:xfrm>
            <a:off x="9576241" y="2347182"/>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10" name="PA-09 OPEN"/>
          <p:cNvSpPr>
            <a:spLocks noChangeAspect="1"/>
          </p:cNvSpPr>
          <p:nvPr/>
        </p:nvSpPr>
        <p:spPr>
          <a:xfrm>
            <a:off x="9617113" y="2273316"/>
            <a:ext cx="135998" cy="135998"/>
          </a:xfrm>
          <a:prstGeom prst="ellipse">
            <a:avLst/>
          </a:prstGeom>
          <a:solidFill>
            <a:srgbClr val="00B05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11" name="PA-08 Cartwright"/>
          <p:cNvSpPr>
            <a:spLocks noChangeAspect="1"/>
          </p:cNvSpPr>
          <p:nvPr/>
        </p:nvSpPr>
        <p:spPr>
          <a:xfrm rot="21399041">
            <a:off x="9665672" y="2182819"/>
            <a:ext cx="136417" cy="136417"/>
          </a:xfrm>
          <a:prstGeom prst="ellipse">
            <a:avLst/>
          </a:prstGeom>
          <a:solidFill>
            <a:srgbClr val="0070C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12" name="PA-07 OPEN"/>
          <p:cNvSpPr>
            <a:spLocks noChangeAspect="1"/>
          </p:cNvSpPr>
          <p:nvPr/>
        </p:nvSpPr>
        <p:spPr>
          <a:xfrm rot="21399041">
            <a:off x="9756950" y="2431169"/>
            <a:ext cx="135998" cy="1359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13" name="PA-06 OPEN"/>
          <p:cNvSpPr>
            <a:spLocks noChangeAspect="1"/>
          </p:cNvSpPr>
          <p:nvPr/>
        </p:nvSpPr>
        <p:spPr>
          <a:xfrm rot="21399041">
            <a:off x="9682212" y="2494613"/>
            <a:ext cx="135998" cy="1359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14" name="PA-01 Fitzpatrick"/>
          <p:cNvSpPr>
            <a:spLocks noChangeAspect="1"/>
          </p:cNvSpPr>
          <p:nvPr/>
        </p:nvSpPr>
        <p:spPr>
          <a:xfrm>
            <a:off x="9814437" y="2429979"/>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15" name="OH-15 Stivers"/>
          <p:cNvSpPr>
            <a:spLocks noChangeAspect="1"/>
          </p:cNvSpPr>
          <p:nvPr/>
        </p:nvSpPr>
        <p:spPr>
          <a:xfrm>
            <a:off x="8410718" y="2927906"/>
            <a:ext cx="135998" cy="135998"/>
          </a:xfrm>
          <a:prstGeom prst="ellipse">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416" name="OH-14 Joyce"/>
          <p:cNvSpPr>
            <a:spLocks noChangeAspect="1"/>
          </p:cNvSpPr>
          <p:nvPr/>
        </p:nvSpPr>
        <p:spPr>
          <a:xfrm>
            <a:off x="8707399" y="2358868"/>
            <a:ext cx="135998" cy="135998"/>
          </a:xfrm>
          <a:prstGeom prst="ellipse">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417" name="OH-12 OPEN"/>
          <p:cNvSpPr>
            <a:spLocks noChangeAspect="1"/>
          </p:cNvSpPr>
          <p:nvPr/>
        </p:nvSpPr>
        <p:spPr>
          <a:xfrm>
            <a:off x="8469475" y="2791822"/>
            <a:ext cx="135998" cy="1359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418" name="OH-10 Turner"/>
          <p:cNvSpPr>
            <a:spLocks noChangeAspect="1"/>
          </p:cNvSpPr>
          <p:nvPr/>
        </p:nvSpPr>
        <p:spPr>
          <a:xfrm>
            <a:off x="8213104" y="2840890"/>
            <a:ext cx="135998" cy="135998"/>
          </a:xfrm>
          <a:prstGeom prst="ellipse">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419" name="OH-07 Gibbs"/>
          <p:cNvSpPr>
            <a:spLocks noChangeAspect="1"/>
          </p:cNvSpPr>
          <p:nvPr/>
        </p:nvSpPr>
        <p:spPr>
          <a:xfrm>
            <a:off x="8563924" y="2590052"/>
            <a:ext cx="135998" cy="135998"/>
          </a:xfrm>
          <a:prstGeom prst="ellipse">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420" name="OH-01 Chabot"/>
          <p:cNvSpPr>
            <a:spLocks noChangeAspect="1"/>
          </p:cNvSpPr>
          <p:nvPr/>
        </p:nvSpPr>
        <p:spPr>
          <a:xfrm>
            <a:off x="8179275" y="2986623"/>
            <a:ext cx="135998" cy="135998"/>
          </a:xfrm>
          <a:prstGeom prst="ellipse">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421" name="NV-04 OPEN"/>
          <p:cNvSpPr>
            <a:spLocks noChangeAspect="1"/>
          </p:cNvSpPr>
          <p:nvPr/>
        </p:nvSpPr>
        <p:spPr>
          <a:xfrm rot="21399041">
            <a:off x="2247376" y="3338809"/>
            <a:ext cx="136417" cy="136417"/>
          </a:xfrm>
          <a:prstGeom prst="ellipse">
            <a:avLst/>
          </a:prstGeom>
          <a:solidFill>
            <a:srgbClr val="00B05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3366"/>
              </a:solidFill>
              <a:effectLst/>
              <a:uLnTx/>
              <a:uFillTx/>
              <a:latin typeface="Franklin Gothic Book"/>
              <a:ea typeface="+mn-ea"/>
              <a:cs typeface="+mn-cs"/>
            </a:endParaRPr>
          </a:p>
        </p:txBody>
      </p:sp>
      <p:sp>
        <p:nvSpPr>
          <p:cNvPr id="422" name="NV-03 OPEN"/>
          <p:cNvSpPr>
            <a:spLocks noChangeAspect="1"/>
          </p:cNvSpPr>
          <p:nvPr/>
        </p:nvSpPr>
        <p:spPr>
          <a:xfrm rot="21399041">
            <a:off x="2301037" y="3856099"/>
            <a:ext cx="136417" cy="136417"/>
          </a:xfrm>
          <a:prstGeom prst="ellipse">
            <a:avLst/>
          </a:prstGeom>
          <a:solidFill>
            <a:srgbClr val="00B05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3366"/>
              </a:solidFill>
              <a:effectLst/>
              <a:uLnTx/>
              <a:uFillTx/>
              <a:latin typeface="Franklin Gothic Book"/>
              <a:ea typeface="+mn-ea"/>
              <a:cs typeface="+mn-cs"/>
            </a:endParaRPr>
          </a:p>
        </p:txBody>
      </p:sp>
      <p:sp>
        <p:nvSpPr>
          <p:cNvPr id="423" name="NY-27 Collins"/>
          <p:cNvSpPr>
            <a:spLocks noChangeAspect="1"/>
          </p:cNvSpPr>
          <p:nvPr/>
        </p:nvSpPr>
        <p:spPr>
          <a:xfrm rot="21399041">
            <a:off x="9069170" y="1886838"/>
            <a:ext cx="136417" cy="136417"/>
          </a:xfrm>
          <a:prstGeom prst="ellipse">
            <a:avLst/>
          </a:prstGeom>
          <a:solidFill>
            <a:srgbClr val="003366"/>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24" name="NY-24 Katko"/>
          <p:cNvSpPr>
            <a:spLocks noChangeAspect="1"/>
          </p:cNvSpPr>
          <p:nvPr/>
        </p:nvSpPr>
        <p:spPr>
          <a:xfrm rot="21399041">
            <a:off x="9403786" y="1805371"/>
            <a:ext cx="136417" cy="136417"/>
          </a:xfrm>
          <a:prstGeom prst="ellipse">
            <a:avLst/>
          </a:prstGeom>
          <a:solidFill>
            <a:srgbClr val="003366"/>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25" name="NY-23 Reed"/>
          <p:cNvSpPr>
            <a:spLocks noChangeAspect="1"/>
          </p:cNvSpPr>
          <p:nvPr/>
        </p:nvSpPr>
        <p:spPr>
          <a:xfrm rot="21399041">
            <a:off x="9040616" y="2068869"/>
            <a:ext cx="136417" cy="136417"/>
          </a:xfrm>
          <a:prstGeom prst="ellipse">
            <a:avLst/>
          </a:prstGeom>
          <a:solidFill>
            <a:srgbClr val="003366"/>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26" name="NY-22 Tenney"/>
          <p:cNvSpPr>
            <a:spLocks noChangeAspect="1"/>
          </p:cNvSpPr>
          <p:nvPr/>
        </p:nvSpPr>
        <p:spPr>
          <a:xfrm>
            <a:off x="9612226" y="1884919"/>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27" name="NY-21 Stefanik"/>
          <p:cNvSpPr>
            <a:spLocks noChangeAspect="1"/>
          </p:cNvSpPr>
          <p:nvPr/>
        </p:nvSpPr>
        <p:spPr>
          <a:xfrm rot="21399041">
            <a:off x="9711124" y="1416757"/>
            <a:ext cx="136417" cy="136417"/>
          </a:xfrm>
          <a:prstGeom prst="ellipse">
            <a:avLst/>
          </a:prstGeom>
          <a:solidFill>
            <a:srgbClr val="003366"/>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28" name="NY-19 Faso"/>
          <p:cNvSpPr>
            <a:spLocks noChangeAspect="1"/>
          </p:cNvSpPr>
          <p:nvPr/>
        </p:nvSpPr>
        <p:spPr>
          <a:xfrm>
            <a:off x="9846081" y="1959799"/>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29" name="NY-18 SP Maloney"/>
          <p:cNvSpPr>
            <a:spLocks noChangeAspect="1"/>
          </p:cNvSpPr>
          <p:nvPr/>
        </p:nvSpPr>
        <p:spPr>
          <a:xfrm rot="21399041">
            <a:off x="9938602" y="2061620"/>
            <a:ext cx="136417" cy="136417"/>
          </a:xfrm>
          <a:prstGeom prst="ellipse">
            <a:avLst/>
          </a:prstGeom>
          <a:solidFill>
            <a:srgbClr val="0070C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30" name="NY-11 Donovan"/>
          <p:cNvSpPr>
            <a:spLocks noChangeAspect="1"/>
          </p:cNvSpPr>
          <p:nvPr/>
        </p:nvSpPr>
        <p:spPr>
          <a:xfrm>
            <a:off x="10055702" y="2236730"/>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31" name="NY-03 Suozzi"/>
          <p:cNvSpPr>
            <a:spLocks noChangeAspect="1"/>
          </p:cNvSpPr>
          <p:nvPr/>
        </p:nvSpPr>
        <p:spPr>
          <a:xfrm rot="21399041">
            <a:off x="10112956" y="2119737"/>
            <a:ext cx="136417" cy="136417"/>
          </a:xfrm>
          <a:prstGeom prst="ellipse">
            <a:avLst/>
          </a:prstGeom>
          <a:solidFill>
            <a:srgbClr val="0070C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32" name="NY-02 King"/>
          <p:cNvSpPr>
            <a:spLocks noChangeAspect="1"/>
          </p:cNvSpPr>
          <p:nvPr/>
        </p:nvSpPr>
        <p:spPr>
          <a:xfrm>
            <a:off x="10172947" y="2176428"/>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33" name="NY-01 Zeldin"/>
          <p:cNvSpPr>
            <a:spLocks noChangeAspect="1"/>
          </p:cNvSpPr>
          <p:nvPr/>
        </p:nvSpPr>
        <p:spPr>
          <a:xfrm>
            <a:off x="10229233" y="2096889"/>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34" name="NM-02 OPEN"/>
          <p:cNvSpPr>
            <a:spLocks noChangeAspect="1"/>
          </p:cNvSpPr>
          <p:nvPr/>
        </p:nvSpPr>
        <p:spPr>
          <a:xfrm rot="21399041">
            <a:off x="4068825" y="4686086"/>
            <a:ext cx="136417" cy="136417"/>
          </a:xfrm>
          <a:prstGeom prst="ellipse">
            <a:avLst/>
          </a:prstGeom>
          <a:solidFill>
            <a:srgbClr val="00B05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srgbClr val="1F497D"/>
              </a:solidFill>
              <a:effectLst/>
              <a:uLnTx/>
              <a:uFillTx/>
              <a:latin typeface="Franklin Gothic Book"/>
              <a:ea typeface="+mn-ea"/>
              <a:cs typeface="+mn-cs"/>
            </a:endParaRPr>
          </a:p>
        </p:txBody>
      </p:sp>
      <p:sp>
        <p:nvSpPr>
          <p:cNvPr id="435" name="NJ-11 OPEN"/>
          <p:cNvSpPr>
            <a:spLocks noChangeAspect="1"/>
          </p:cNvSpPr>
          <p:nvPr/>
        </p:nvSpPr>
        <p:spPr>
          <a:xfrm>
            <a:off x="9986365" y="2286183"/>
            <a:ext cx="135998" cy="135998"/>
          </a:xfrm>
          <a:prstGeom prst="ellipse">
            <a:avLst/>
          </a:prstGeom>
          <a:solidFill>
            <a:srgbClr val="00B05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36" name="NJ-07 Lance"/>
          <p:cNvSpPr>
            <a:spLocks noChangeAspect="1"/>
          </p:cNvSpPr>
          <p:nvPr/>
        </p:nvSpPr>
        <p:spPr>
          <a:xfrm rot="21399041">
            <a:off x="9918366" y="2279183"/>
            <a:ext cx="135998" cy="135998"/>
          </a:xfrm>
          <a:prstGeom prst="ellipse">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37" name="NJ-05 Gottheimer"/>
          <p:cNvSpPr>
            <a:spLocks noChangeAspect="1"/>
          </p:cNvSpPr>
          <p:nvPr/>
        </p:nvSpPr>
        <p:spPr>
          <a:xfrm rot="21399041">
            <a:off x="9822362" y="2170590"/>
            <a:ext cx="136417" cy="136417"/>
          </a:xfrm>
          <a:prstGeom prst="ellipse">
            <a:avLst/>
          </a:prstGeom>
          <a:solidFill>
            <a:srgbClr val="0070C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38" name="NJ-04 Smith"/>
          <p:cNvSpPr>
            <a:spLocks noChangeAspect="1"/>
          </p:cNvSpPr>
          <p:nvPr/>
        </p:nvSpPr>
        <p:spPr>
          <a:xfrm rot="21399041">
            <a:off x="9939335" y="2188483"/>
            <a:ext cx="135998" cy="135998"/>
          </a:xfrm>
          <a:prstGeom prst="ellipse">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39" name="NJ-03 MacArthur"/>
          <p:cNvSpPr>
            <a:spLocks noChangeAspect="1"/>
          </p:cNvSpPr>
          <p:nvPr/>
        </p:nvSpPr>
        <p:spPr>
          <a:xfrm rot="21399041">
            <a:off x="9920672" y="2512120"/>
            <a:ext cx="135998" cy="135998"/>
          </a:xfrm>
          <a:prstGeom prst="ellipse">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40" name="NJ-02 OPEN"/>
          <p:cNvSpPr>
            <a:spLocks noChangeAspect="1"/>
          </p:cNvSpPr>
          <p:nvPr/>
        </p:nvSpPr>
        <p:spPr>
          <a:xfrm rot="21399041">
            <a:off x="9950073" y="2600950"/>
            <a:ext cx="135998" cy="1359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41" name="NH-02 Kuster"/>
          <p:cNvSpPr>
            <a:spLocks noChangeAspect="1"/>
          </p:cNvSpPr>
          <p:nvPr/>
        </p:nvSpPr>
        <p:spPr>
          <a:xfrm rot="21399041">
            <a:off x="10119950" y="1386448"/>
            <a:ext cx="136417" cy="136417"/>
          </a:xfrm>
          <a:prstGeom prst="ellipse">
            <a:avLst/>
          </a:prstGeom>
          <a:solidFill>
            <a:srgbClr val="0070C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42" name="NH-01 OPEN"/>
          <p:cNvSpPr>
            <a:spLocks noChangeAspect="1"/>
          </p:cNvSpPr>
          <p:nvPr/>
        </p:nvSpPr>
        <p:spPr>
          <a:xfrm rot="21399041">
            <a:off x="10263764" y="1530262"/>
            <a:ext cx="136417" cy="136417"/>
          </a:xfrm>
          <a:prstGeom prst="ellipse">
            <a:avLst/>
          </a:prstGeom>
          <a:solidFill>
            <a:srgbClr val="00B05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43" name="NE-02 Bacon"/>
          <p:cNvSpPr>
            <a:spLocks noChangeAspect="1"/>
          </p:cNvSpPr>
          <p:nvPr/>
        </p:nvSpPr>
        <p:spPr>
          <a:xfrm>
            <a:off x="5877129" y="2648476"/>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44" name="NC-13 Budd"/>
          <p:cNvSpPr>
            <a:spLocks noChangeAspect="1"/>
          </p:cNvSpPr>
          <p:nvPr/>
        </p:nvSpPr>
        <p:spPr>
          <a:xfrm>
            <a:off x="9142211" y="3594063"/>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45" name="NC-08 Hudson"/>
          <p:cNvSpPr>
            <a:spLocks noChangeAspect="1"/>
          </p:cNvSpPr>
          <p:nvPr/>
        </p:nvSpPr>
        <p:spPr>
          <a:xfrm>
            <a:off x="9249297" y="3726803"/>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46" name="NC-09 Pittenger"/>
          <p:cNvSpPr>
            <a:spLocks noChangeAspect="1"/>
          </p:cNvSpPr>
          <p:nvPr/>
        </p:nvSpPr>
        <p:spPr>
          <a:xfrm>
            <a:off x="9378171" y="3828388"/>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47" name="NC-02 Holding"/>
          <p:cNvSpPr>
            <a:spLocks noChangeAspect="1"/>
          </p:cNvSpPr>
          <p:nvPr/>
        </p:nvSpPr>
        <p:spPr>
          <a:xfrm>
            <a:off x="9513493" y="3604581"/>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48" name="MT-AL Gianforte"/>
          <p:cNvSpPr>
            <a:spLocks noChangeAspect="1"/>
          </p:cNvSpPr>
          <p:nvPr/>
        </p:nvSpPr>
        <p:spPr>
          <a:xfrm rot="21399041">
            <a:off x="3664411" y="1370711"/>
            <a:ext cx="136417" cy="136417"/>
          </a:xfrm>
          <a:prstGeom prst="ellipse">
            <a:avLst/>
          </a:prstGeom>
          <a:solidFill>
            <a:srgbClr val="003366"/>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49" name="MO-02 Wagner"/>
          <p:cNvSpPr>
            <a:spLocks noChangeAspect="1"/>
          </p:cNvSpPr>
          <p:nvPr/>
        </p:nvSpPr>
        <p:spPr>
          <a:xfrm rot="21399041">
            <a:off x="6977699" y="3351134"/>
            <a:ext cx="135998" cy="135998"/>
          </a:xfrm>
          <a:prstGeom prst="ellipse">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50" name="MN-08 Nolan"/>
          <p:cNvSpPr>
            <a:spLocks noChangeAspect="1"/>
          </p:cNvSpPr>
          <p:nvPr/>
        </p:nvSpPr>
        <p:spPr>
          <a:xfrm rot="21399041">
            <a:off x="6566720" y="1234008"/>
            <a:ext cx="136417" cy="136417"/>
          </a:xfrm>
          <a:prstGeom prst="ellipse">
            <a:avLst/>
          </a:prstGeom>
          <a:solidFill>
            <a:srgbClr val="00B05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51" name="MN-03 Paulsen"/>
          <p:cNvSpPr>
            <a:spLocks noChangeAspect="1"/>
          </p:cNvSpPr>
          <p:nvPr/>
        </p:nvSpPr>
        <p:spPr>
          <a:xfrm rot="21399041">
            <a:off x="6417816" y="1850133"/>
            <a:ext cx="135998" cy="135998"/>
          </a:xfrm>
          <a:prstGeom prst="ellipse">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52" name="MN-02 Lewis"/>
          <p:cNvSpPr>
            <a:spLocks noChangeAspect="1"/>
          </p:cNvSpPr>
          <p:nvPr/>
        </p:nvSpPr>
        <p:spPr>
          <a:xfrm>
            <a:off x="6535802" y="2013818"/>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53" name="MN-01 OPEN"/>
          <p:cNvSpPr>
            <a:spLocks noChangeAspect="1"/>
          </p:cNvSpPr>
          <p:nvPr/>
        </p:nvSpPr>
        <p:spPr>
          <a:xfrm>
            <a:off x="6235696" y="2089691"/>
            <a:ext cx="135998" cy="135998"/>
          </a:xfrm>
          <a:prstGeom prst="ellipse">
            <a:avLst/>
          </a:prstGeom>
          <a:solidFill>
            <a:srgbClr val="00B05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54" name="MI-11 Trott"/>
          <p:cNvSpPr>
            <a:spLocks noChangeAspect="1"/>
          </p:cNvSpPr>
          <p:nvPr/>
        </p:nvSpPr>
        <p:spPr>
          <a:xfrm>
            <a:off x="8179275" y="2222869"/>
            <a:ext cx="135998" cy="135998"/>
          </a:xfrm>
          <a:prstGeom prst="ellipse">
            <a:avLst/>
          </a:prstGeom>
          <a:solidFill>
            <a:srgbClr val="00B05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55" name="MI-08 Bishop"/>
          <p:cNvSpPr>
            <a:spLocks noChangeAspect="1"/>
          </p:cNvSpPr>
          <p:nvPr/>
        </p:nvSpPr>
        <p:spPr>
          <a:xfrm>
            <a:off x="8068595" y="2194066"/>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56" name="MI-07 Walberg"/>
          <p:cNvSpPr>
            <a:spLocks noChangeAspect="1"/>
          </p:cNvSpPr>
          <p:nvPr/>
        </p:nvSpPr>
        <p:spPr>
          <a:xfrm>
            <a:off x="8158047" y="2338099"/>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57" name="MI-06 Upton"/>
          <p:cNvSpPr>
            <a:spLocks noChangeAspect="1"/>
          </p:cNvSpPr>
          <p:nvPr/>
        </p:nvSpPr>
        <p:spPr>
          <a:xfrm>
            <a:off x="7769410" y="2376629"/>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58" name="MI-01 Bergman"/>
          <p:cNvSpPr>
            <a:spLocks noChangeAspect="1"/>
          </p:cNvSpPr>
          <p:nvPr/>
        </p:nvSpPr>
        <p:spPr>
          <a:xfrm>
            <a:off x="7915052" y="1579909"/>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59" name="ME-02 Poliquin"/>
          <p:cNvSpPr>
            <a:spLocks noChangeAspect="1"/>
          </p:cNvSpPr>
          <p:nvPr/>
        </p:nvSpPr>
        <p:spPr>
          <a:xfrm>
            <a:off x="10455098" y="827474"/>
            <a:ext cx="135998" cy="135998"/>
          </a:xfrm>
          <a:prstGeom prst="ellipse">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460" name="MD-01 Harris"/>
          <p:cNvSpPr>
            <a:spLocks noChangeAspect="1"/>
          </p:cNvSpPr>
          <p:nvPr/>
        </p:nvSpPr>
        <p:spPr>
          <a:xfrm>
            <a:off x="9788622" y="2813950"/>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61" name="KY-06 Barr"/>
          <p:cNvSpPr>
            <a:spLocks noChangeAspect="1"/>
          </p:cNvSpPr>
          <p:nvPr/>
        </p:nvSpPr>
        <p:spPr>
          <a:xfrm>
            <a:off x="8203780" y="3288368"/>
            <a:ext cx="135998" cy="135998"/>
          </a:xfrm>
          <a:prstGeom prst="ellipse">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462" name="KS-03 Yoder"/>
          <p:cNvSpPr>
            <a:spLocks noChangeAspect="1"/>
          </p:cNvSpPr>
          <p:nvPr/>
        </p:nvSpPr>
        <p:spPr>
          <a:xfrm rot="21399041">
            <a:off x="6213996" y="3310205"/>
            <a:ext cx="135998" cy="135998"/>
          </a:xfrm>
          <a:prstGeom prst="ellipse">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63" name="KS-02 OPEN"/>
          <p:cNvSpPr>
            <a:spLocks noChangeAspect="1"/>
          </p:cNvSpPr>
          <p:nvPr/>
        </p:nvSpPr>
        <p:spPr>
          <a:xfrm rot="21399041">
            <a:off x="6090805" y="3511853"/>
            <a:ext cx="135998" cy="1359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64" name="IN-09 Hollingsworth"/>
          <p:cNvSpPr>
            <a:spLocks noChangeAspect="1"/>
          </p:cNvSpPr>
          <p:nvPr/>
        </p:nvSpPr>
        <p:spPr>
          <a:xfrm>
            <a:off x="7881954" y="3250236"/>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65" name="IN-02 Walorski"/>
          <p:cNvSpPr>
            <a:spLocks noChangeAspect="1"/>
          </p:cNvSpPr>
          <p:nvPr/>
        </p:nvSpPr>
        <p:spPr>
          <a:xfrm>
            <a:off x="7762494" y="2543685"/>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66" name="IL-17 Bustos"/>
          <p:cNvSpPr>
            <a:spLocks noChangeAspect="1"/>
          </p:cNvSpPr>
          <p:nvPr/>
        </p:nvSpPr>
        <p:spPr>
          <a:xfrm rot="21399041">
            <a:off x="7008403" y="2777502"/>
            <a:ext cx="136417" cy="136417"/>
          </a:xfrm>
          <a:prstGeom prst="ellipse">
            <a:avLst/>
          </a:prstGeom>
          <a:solidFill>
            <a:srgbClr val="0070C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67" name="IL-14 Hultgren"/>
          <p:cNvSpPr>
            <a:spLocks noChangeAspect="1"/>
          </p:cNvSpPr>
          <p:nvPr/>
        </p:nvSpPr>
        <p:spPr>
          <a:xfrm>
            <a:off x="7425887" y="2590524"/>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68" name="IL-13 Davis"/>
          <p:cNvSpPr>
            <a:spLocks noChangeAspect="1"/>
          </p:cNvSpPr>
          <p:nvPr/>
        </p:nvSpPr>
        <p:spPr>
          <a:xfrm>
            <a:off x="7189314" y="3092995"/>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69" name="IL-12 Bost"/>
          <p:cNvSpPr>
            <a:spLocks noChangeAspect="1"/>
          </p:cNvSpPr>
          <p:nvPr/>
        </p:nvSpPr>
        <p:spPr>
          <a:xfrm>
            <a:off x="7348057" y="3524986"/>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70" name="IL-10 Schneider"/>
          <p:cNvSpPr>
            <a:spLocks noChangeAspect="1"/>
          </p:cNvSpPr>
          <p:nvPr/>
        </p:nvSpPr>
        <p:spPr>
          <a:xfrm rot="21399041">
            <a:off x="7378136" y="2407643"/>
            <a:ext cx="136417" cy="136417"/>
          </a:xfrm>
          <a:prstGeom prst="ellipse">
            <a:avLst/>
          </a:prstGeom>
          <a:solidFill>
            <a:srgbClr val="0070C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71" name="IL-06 Roskam"/>
          <p:cNvSpPr>
            <a:spLocks noChangeAspect="1"/>
          </p:cNvSpPr>
          <p:nvPr/>
        </p:nvSpPr>
        <p:spPr>
          <a:xfrm rot="21399041">
            <a:off x="7451422" y="2472716"/>
            <a:ext cx="135998" cy="135998"/>
          </a:xfrm>
          <a:prstGeom prst="ellipse">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72" name="IA-03 Young"/>
          <p:cNvSpPr>
            <a:spLocks noChangeAspect="1"/>
          </p:cNvSpPr>
          <p:nvPr/>
        </p:nvSpPr>
        <p:spPr>
          <a:xfrm rot="21399041">
            <a:off x="6277917" y="2845138"/>
            <a:ext cx="136417" cy="136417"/>
          </a:xfrm>
          <a:prstGeom prst="ellipse">
            <a:avLst/>
          </a:prstGeom>
          <a:solidFill>
            <a:srgbClr val="003366"/>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73" name="IA-02 Loebsack"/>
          <p:cNvSpPr>
            <a:spLocks noChangeAspect="1"/>
          </p:cNvSpPr>
          <p:nvPr/>
        </p:nvSpPr>
        <p:spPr>
          <a:xfrm rot="21399041">
            <a:off x="6723573" y="2734700"/>
            <a:ext cx="136417" cy="136417"/>
          </a:xfrm>
          <a:prstGeom prst="ellipse">
            <a:avLst/>
          </a:prstGeom>
          <a:solidFill>
            <a:srgbClr val="0070C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74" name="IA-01 Blum"/>
          <p:cNvSpPr>
            <a:spLocks noChangeAspect="1"/>
          </p:cNvSpPr>
          <p:nvPr/>
        </p:nvSpPr>
        <p:spPr>
          <a:xfrm>
            <a:off x="6820865" y="2390534"/>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75" name="GA-07 Woodall"/>
          <p:cNvSpPr>
            <a:spLocks noChangeAspect="1"/>
          </p:cNvSpPr>
          <p:nvPr/>
        </p:nvSpPr>
        <p:spPr>
          <a:xfrm>
            <a:off x="8658804" y="4268358"/>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76" name="GA-06 Handel"/>
          <p:cNvSpPr>
            <a:spLocks noChangeAspect="1"/>
          </p:cNvSpPr>
          <p:nvPr/>
        </p:nvSpPr>
        <p:spPr>
          <a:xfrm>
            <a:off x="8564940" y="4342058"/>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77" name="FL-27 OPEN"/>
          <p:cNvSpPr>
            <a:spLocks noChangeAspect="1"/>
          </p:cNvSpPr>
          <p:nvPr/>
        </p:nvSpPr>
        <p:spPr>
          <a:xfrm>
            <a:off x="9682647" y="5999229"/>
            <a:ext cx="135998" cy="135998"/>
          </a:xfrm>
          <a:prstGeom prst="ellipse">
            <a:avLst/>
          </a:prstGeom>
          <a:solidFill>
            <a:srgbClr val="00B05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78" name="FL-26 Curbelo"/>
          <p:cNvSpPr>
            <a:spLocks noChangeAspect="1"/>
          </p:cNvSpPr>
          <p:nvPr/>
        </p:nvSpPr>
        <p:spPr>
          <a:xfrm rot="21399041">
            <a:off x="9616904" y="6053063"/>
            <a:ext cx="136417" cy="136417"/>
          </a:xfrm>
          <a:prstGeom prst="ellipse">
            <a:avLst/>
          </a:prstGeom>
          <a:solidFill>
            <a:srgbClr val="003366"/>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79" name="FL-25 Diaz Balart"/>
          <p:cNvSpPr>
            <a:spLocks noChangeAspect="1"/>
          </p:cNvSpPr>
          <p:nvPr/>
        </p:nvSpPr>
        <p:spPr>
          <a:xfrm>
            <a:off x="9546673" y="5871941"/>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80" name="FL-18 Mast"/>
          <p:cNvSpPr>
            <a:spLocks noChangeAspect="1"/>
          </p:cNvSpPr>
          <p:nvPr/>
        </p:nvSpPr>
        <p:spPr>
          <a:xfrm>
            <a:off x="9549141" y="5631946"/>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81" name="FL-16 Buchanan"/>
          <p:cNvSpPr>
            <a:spLocks noChangeAspect="1"/>
          </p:cNvSpPr>
          <p:nvPr/>
        </p:nvSpPr>
        <p:spPr>
          <a:xfrm>
            <a:off x="9180905" y="5696966"/>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82" name="FL-13 Crist"/>
          <p:cNvSpPr>
            <a:spLocks noChangeAspect="1"/>
          </p:cNvSpPr>
          <p:nvPr/>
        </p:nvSpPr>
        <p:spPr>
          <a:xfrm rot="21399041">
            <a:off x="9086357" y="5623648"/>
            <a:ext cx="136417" cy="136417"/>
          </a:xfrm>
          <a:prstGeom prst="ellipse">
            <a:avLst/>
          </a:prstGeom>
          <a:solidFill>
            <a:srgbClr val="0070C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83" name="FL-07 Murphy"/>
          <p:cNvSpPr>
            <a:spLocks noChangeAspect="1"/>
          </p:cNvSpPr>
          <p:nvPr/>
        </p:nvSpPr>
        <p:spPr>
          <a:xfrm rot="21399041">
            <a:off x="9414921" y="5559661"/>
            <a:ext cx="136417" cy="136417"/>
          </a:xfrm>
          <a:prstGeom prst="ellipse">
            <a:avLst/>
          </a:prstGeom>
          <a:solidFill>
            <a:srgbClr val="0070C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84" name="FL-06 OPEN"/>
          <p:cNvSpPr>
            <a:spLocks noChangeAspect="1"/>
          </p:cNvSpPr>
          <p:nvPr/>
        </p:nvSpPr>
        <p:spPr>
          <a:xfrm>
            <a:off x="9287005" y="5210833"/>
            <a:ext cx="135998" cy="135998"/>
          </a:xfrm>
          <a:prstGeom prst="ellipse">
            <a:avLst/>
          </a:prstGeom>
          <a:solidFill>
            <a:srgbClr val="00B05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85" name="CT-05 Esty"/>
          <p:cNvSpPr>
            <a:spLocks noChangeAspect="1"/>
          </p:cNvSpPr>
          <p:nvPr/>
        </p:nvSpPr>
        <p:spPr>
          <a:xfrm rot="21399041">
            <a:off x="10054838" y="1981706"/>
            <a:ext cx="136417" cy="136417"/>
          </a:xfrm>
          <a:prstGeom prst="ellipse">
            <a:avLst/>
          </a:prstGeom>
          <a:solidFill>
            <a:srgbClr val="00B05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86" name="CO-06 Coffman"/>
          <p:cNvSpPr>
            <a:spLocks noChangeAspect="1"/>
          </p:cNvSpPr>
          <p:nvPr/>
        </p:nvSpPr>
        <p:spPr>
          <a:xfrm rot="21399041">
            <a:off x="4573535" y="3160568"/>
            <a:ext cx="136417" cy="136417"/>
          </a:xfrm>
          <a:prstGeom prst="ellipse">
            <a:avLst/>
          </a:prstGeom>
          <a:solidFill>
            <a:srgbClr val="003366"/>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87" name="CO-03 Tipton"/>
          <p:cNvSpPr>
            <a:spLocks noChangeAspect="1"/>
          </p:cNvSpPr>
          <p:nvPr/>
        </p:nvSpPr>
        <p:spPr>
          <a:xfrm rot="21399041">
            <a:off x="3821302" y="3344890"/>
            <a:ext cx="136417" cy="136417"/>
          </a:xfrm>
          <a:prstGeom prst="ellipse">
            <a:avLst/>
          </a:prstGeom>
          <a:solidFill>
            <a:srgbClr val="003366"/>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88" name="CA-52 Peters"/>
          <p:cNvSpPr>
            <a:spLocks noChangeAspect="1"/>
          </p:cNvSpPr>
          <p:nvPr/>
        </p:nvSpPr>
        <p:spPr>
          <a:xfrm rot="21399041">
            <a:off x="1817810" y="4586550"/>
            <a:ext cx="136417" cy="136417"/>
          </a:xfrm>
          <a:prstGeom prst="ellipse">
            <a:avLst/>
          </a:prstGeom>
          <a:solidFill>
            <a:srgbClr val="0070C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89" name="CA-50 Hunter"/>
          <p:cNvSpPr>
            <a:spLocks noChangeAspect="1"/>
          </p:cNvSpPr>
          <p:nvPr/>
        </p:nvSpPr>
        <p:spPr>
          <a:xfrm rot="21399041">
            <a:off x="2007360" y="4535447"/>
            <a:ext cx="136417" cy="136417"/>
          </a:xfrm>
          <a:prstGeom prst="ellipse">
            <a:avLst/>
          </a:prstGeom>
          <a:solidFill>
            <a:srgbClr val="003366"/>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90" name="CA-49 OPEN"/>
          <p:cNvSpPr>
            <a:spLocks noChangeAspect="1"/>
          </p:cNvSpPr>
          <p:nvPr/>
        </p:nvSpPr>
        <p:spPr>
          <a:xfrm>
            <a:off x="1766912" y="4494708"/>
            <a:ext cx="135998" cy="135998"/>
          </a:xfrm>
          <a:prstGeom prst="ellipse">
            <a:avLst/>
          </a:prstGeom>
          <a:solidFill>
            <a:srgbClr val="00B05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91" name="CA-48 Rohrabacher"/>
          <p:cNvSpPr>
            <a:spLocks noChangeAspect="1"/>
          </p:cNvSpPr>
          <p:nvPr/>
        </p:nvSpPr>
        <p:spPr>
          <a:xfrm>
            <a:off x="1868875" y="4412161"/>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92" name="CA-45 Walters"/>
          <p:cNvSpPr>
            <a:spLocks noChangeAspect="1"/>
          </p:cNvSpPr>
          <p:nvPr/>
        </p:nvSpPr>
        <p:spPr>
          <a:xfrm>
            <a:off x="1768661" y="4348729"/>
            <a:ext cx="135998" cy="135998"/>
          </a:xfrm>
          <a:prstGeom prst="ellipse">
            <a:avLst/>
          </a:prstGeom>
          <a:solidFill>
            <a:srgbClr val="0033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93" name="CA-39 OPEN"/>
          <p:cNvSpPr>
            <a:spLocks noChangeAspect="1"/>
          </p:cNvSpPr>
          <p:nvPr/>
        </p:nvSpPr>
        <p:spPr>
          <a:xfrm>
            <a:off x="1812374" y="4301304"/>
            <a:ext cx="135998" cy="135998"/>
          </a:xfrm>
          <a:prstGeom prst="ellipse">
            <a:avLst/>
          </a:prstGeom>
          <a:solidFill>
            <a:srgbClr val="00B05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94" name="CA-36 Ruiz"/>
          <p:cNvSpPr>
            <a:spLocks noChangeAspect="1"/>
          </p:cNvSpPr>
          <p:nvPr/>
        </p:nvSpPr>
        <p:spPr>
          <a:xfrm rot="21399041">
            <a:off x="2145448" y="4387746"/>
            <a:ext cx="136417" cy="136417"/>
          </a:xfrm>
          <a:prstGeom prst="ellipse">
            <a:avLst/>
          </a:prstGeom>
          <a:solidFill>
            <a:srgbClr val="0070C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95" name="CA-26 Brownley"/>
          <p:cNvSpPr>
            <a:spLocks noChangeAspect="1"/>
          </p:cNvSpPr>
          <p:nvPr/>
        </p:nvSpPr>
        <p:spPr>
          <a:xfrm rot="21399041">
            <a:off x="1591513" y="4211961"/>
            <a:ext cx="136417" cy="136417"/>
          </a:xfrm>
          <a:prstGeom prst="ellipse">
            <a:avLst/>
          </a:prstGeom>
          <a:solidFill>
            <a:srgbClr val="0070C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96" name="CA-25 Knight"/>
          <p:cNvSpPr>
            <a:spLocks noChangeAspect="1"/>
          </p:cNvSpPr>
          <p:nvPr/>
        </p:nvSpPr>
        <p:spPr>
          <a:xfrm rot="21399041">
            <a:off x="1840808" y="4142490"/>
            <a:ext cx="136417" cy="136417"/>
          </a:xfrm>
          <a:prstGeom prst="ellipse">
            <a:avLst/>
          </a:prstGeom>
          <a:solidFill>
            <a:srgbClr val="003366"/>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97" name="CA-24 Carbajal"/>
          <p:cNvSpPr>
            <a:spLocks noChangeAspect="1"/>
          </p:cNvSpPr>
          <p:nvPr/>
        </p:nvSpPr>
        <p:spPr>
          <a:xfrm rot="21399041">
            <a:off x="1354011" y="4044699"/>
            <a:ext cx="136417" cy="136417"/>
          </a:xfrm>
          <a:prstGeom prst="ellipse">
            <a:avLst/>
          </a:prstGeom>
          <a:solidFill>
            <a:srgbClr val="0070C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98" name="CA-22 Nunes"/>
          <p:cNvSpPr>
            <a:spLocks noChangeAspect="1"/>
          </p:cNvSpPr>
          <p:nvPr/>
        </p:nvSpPr>
        <p:spPr>
          <a:xfrm rot="21399041">
            <a:off x="1620232" y="3626600"/>
            <a:ext cx="136417" cy="136417"/>
          </a:xfrm>
          <a:prstGeom prst="ellipse">
            <a:avLst/>
          </a:prstGeom>
          <a:solidFill>
            <a:srgbClr val="003366"/>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499" name="CA-21 Valadao"/>
          <p:cNvSpPr>
            <a:spLocks noChangeAspect="1"/>
          </p:cNvSpPr>
          <p:nvPr/>
        </p:nvSpPr>
        <p:spPr>
          <a:xfrm rot="21399041">
            <a:off x="1524623" y="3756226"/>
            <a:ext cx="136417" cy="136417"/>
          </a:xfrm>
          <a:prstGeom prst="ellipse">
            <a:avLst/>
          </a:prstGeom>
          <a:solidFill>
            <a:srgbClr val="003366"/>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500" name="CA-10 Denham"/>
          <p:cNvSpPr>
            <a:spLocks noChangeAspect="1"/>
          </p:cNvSpPr>
          <p:nvPr/>
        </p:nvSpPr>
        <p:spPr>
          <a:xfrm rot="21399041">
            <a:off x="1293447" y="3350537"/>
            <a:ext cx="136417" cy="136417"/>
          </a:xfrm>
          <a:prstGeom prst="ellipse">
            <a:avLst/>
          </a:prstGeom>
          <a:solidFill>
            <a:srgbClr val="003366"/>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501" name="CA-07 Bera"/>
          <p:cNvSpPr>
            <a:spLocks noChangeAspect="1"/>
          </p:cNvSpPr>
          <p:nvPr/>
        </p:nvSpPr>
        <p:spPr>
          <a:xfrm rot="21399041">
            <a:off x="1279048" y="3078706"/>
            <a:ext cx="136417" cy="136417"/>
          </a:xfrm>
          <a:prstGeom prst="ellipse">
            <a:avLst/>
          </a:prstGeom>
          <a:solidFill>
            <a:srgbClr val="0070C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502" name="CA-04 McClintock"/>
          <p:cNvSpPr>
            <a:spLocks noChangeAspect="1"/>
          </p:cNvSpPr>
          <p:nvPr/>
        </p:nvSpPr>
        <p:spPr>
          <a:xfrm rot="21399041">
            <a:off x="1495217" y="3211010"/>
            <a:ext cx="136417" cy="136417"/>
          </a:xfrm>
          <a:prstGeom prst="ellipse">
            <a:avLst/>
          </a:prstGeom>
          <a:solidFill>
            <a:srgbClr val="003366"/>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503" name="AZ-06 Schweikert"/>
          <p:cNvSpPr>
            <a:spLocks noChangeAspect="1"/>
          </p:cNvSpPr>
          <p:nvPr/>
        </p:nvSpPr>
        <p:spPr>
          <a:xfrm rot="21399041">
            <a:off x="2929622" y="4546651"/>
            <a:ext cx="136417" cy="136417"/>
          </a:xfrm>
          <a:prstGeom prst="ellipse">
            <a:avLst/>
          </a:prstGeom>
          <a:solidFill>
            <a:srgbClr val="003366"/>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srgbClr val="1F497D"/>
              </a:solidFill>
              <a:effectLst/>
              <a:uLnTx/>
              <a:uFillTx/>
              <a:latin typeface="Franklin Gothic Book"/>
              <a:ea typeface="+mn-ea"/>
              <a:cs typeface="+mn-cs"/>
            </a:endParaRPr>
          </a:p>
        </p:txBody>
      </p:sp>
      <p:sp>
        <p:nvSpPr>
          <p:cNvPr id="504" name="AZ-02 OPEN"/>
          <p:cNvSpPr>
            <a:spLocks noChangeAspect="1"/>
          </p:cNvSpPr>
          <p:nvPr/>
        </p:nvSpPr>
        <p:spPr>
          <a:xfrm rot="21399041">
            <a:off x="3315912" y="4927043"/>
            <a:ext cx="136417" cy="136417"/>
          </a:xfrm>
          <a:prstGeom prst="ellipse">
            <a:avLst/>
          </a:prstGeom>
          <a:solidFill>
            <a:srgbClr val="00B05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srgbClr val="1F497D"/>
              </a:solidFill>
              <a:effectLst/>
              <a:uLnTx/>
              <a:uFillTx/>
              <a:latin typeface="Franklin Gothic Book"/>
              <a:ea typeface="+mn-ea"/>
              <a:cs typeface="+mn-cs"/>
            </a:endParaRPr>
          </a:p>
        </p:txBody>
      </p:sp>
      <p:sp>
        <p:nvSpPr>
          <p:cNvPr id="505" name="AZ-01 O'Halleran"/>
          <p:cNvSpPr>
            <a:spLocks noChangeAspect="1"/>
          </p:cNvSpPr>
          <p:nvPr/>
        </p:nvSpPr>
        <p:spPr>
          <a:xfrm rot="21399041">
            <a:off x="3260368" y="4131858"/>
            <a:ext cx="136417" cy="136417"/>
          </a:xfrm>
          <a:prstGeom prst="ellipse">
            <a:avLst/>
          </a:prstGeom>
          <a:solidFill>
            <a:srgbClr val="0070C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506" name="AR-02 Hill"/>
          <p:cNvSpPr>
            <a:spLocks noChangeAspect="1"/>
          </p:cNvSpPr>
          <p:nvPr/>
        </p:nvSpPr>
        <p:spPr>
          <a:xfrm>
            <a:off x="6783160" y="4196534"/>
            <a:ext cx="135998" cy="135998"/>
          </a:xfrm>
          <a:prstGeom prst="ellipse">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507" name="AL-02 Roby"/>
          <p:cNvSpPr>
            <a:spLocks noChangeAspect="1"/>
          </p:cNvSpPr>
          <p:nvPr/>
        </p:nvSpPr>
        <p:spPr>
          <a:xfrm>
            <a:off x="8265190" y="4872164"/>
            <a:ext cx="135998" cy="135998"/>
          </a:xfrm>
          <a:prstGeom prst="ellipse">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508" name="AK-AL Young"/>
          <p:cNvSpPr>
            <a:spLocks noChangeAspect="1"/>
          </p:cNvSpPr>
          <p:nvPr/>
        </p:nvSpPr>
        <p:spPr>
          <a:xfrm rot="21399041">
            <a:off x="3028910" y="5843043"/>
            <a:ext cx="136417" cy="136417"/>
          </a:xfrm>
          <a:prstGeom prst="ellipse">
            <a:avLst/>
          </a:prstGeom>
          <a:solidFill>
            <a:srgbClr val="003366"/>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srgbClr val="1F497D"/>
              </a:solidFill>
              <a:effectLst/>
              <a:uLnTx/>
              <a:uFillTx/>
              <a:latin typeface="Franklin Gothic Book"/>
              <a:ea typeface="+mn-ea"/>
              <a:cs typeface="+mn-cs"/>
            </a:endParaRPr>
          </a:p>
        </p:txBody>
      </p:sp>
      <p:grpSp>
        <p:nvGrpSpPr>
          <p:cNvPr id="510" name="Group 509"/>
          <p:cNvGrpSpPr/>
          <p:nvPr/>
        </p:nvGrpSpPr>
        <p:grpSpPr>
          <a:xfrm>
            <a:off x="6903270" y="6117700"/>
            <a:ext cx="1874053" cy="483027"/>
            <a:chOff x="7343554" y="6358217"/>
            <a:chExt cx="1436988" cy="370377"/>
          </a:xfrm>
        </p:grpSpPr>
        <p:sp>
          <p:nvSpPr>
            <p:cNvPr id="511" name="Red"/>
            <p:cNvSpPr>
              <a:spLocks noChangeAspect="1"/>
            </p:cNvSpPr>
            <p:nvPr/>
          </p:nvSpPr>
          <p:spPr>
            <a:xfrm rot="21399041">
              <a:off x="7343554" y="6483787"/>
              <a:ext cx="119238" cy="119238"/>
            </a:xfrm>
            <a:prstGeom prst="ellipse">
              <a:avLst/>
            </a:prstGeom>
            <a:solidFill>
              <a:srgbClr val="00B05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497D"/>
                </a:solidFill>
                <a:effectLst/>
                <a:uLnTx/>
                <a:uFillTx/>
                <a:latin typeface="Franklin Gothic Book"/>
                <a:ea typeface="+mn-ea"/>
                <a:cs typeface="+mn-cs"/>
              </a:endParaRPr>
            </a:p>
          </p:txBody>
        </p:sp>
        <p:sp>
          <p:nvSpPr>
            <p:cNvPr id="512" name="TextBox 511"/>
            <p:cNvSpPr txBox="1"/>
            <p:nvPr/>
          </p:nvSpPr>
          <p:spPr>
            <a:xfrm>
              <a:off x="7460086" y="6358217"/>
              <a:ext cx="1320456" cy="370377"/>
            </a:xfrm>
            <a:prstGeom prst="rect">
              <a:avLst/>
            </a:prstGeom>
            <a:noFill/>
          </p:spPr>
          <p:txBody>
            <a:bodyPr wrap="square" rtlCol="0"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66"/>
                  </a:solidFill>
                  <a:effectLst/>
                  <a:uLnTx/>
                  <a:uFillTx/>
                  <a:latin typeface="Nunito Sans ExtraBold" panose="00000900000000000000" pitchFamily="2" charset="0"/>
                  <a:ea typeface="+mn-ea"/>
                  <a:cs typeface="+mn-cs"/>
                </a:rPr>
                <a:t>OPEN</a:t>
              </a:r>
              <a:endParaRPr kumimoji="0" lang="en-US" sz="1600" b="0" i="0" u="none" strike="noStrike" kern="1200" cap="none" spc="0" normalizeH="0" baseline="0" noProof="0" dirty="0">
                <a:ln>
                  <a:noFill/>
                </a:ln>
                <a:solidFill>
                  <a:srgbClr val="003366"/>
                </a:solidFill>
                <a:effectLst/>
                <a:uLnTx/>
                <a:uFillTx/>
                <a:latin typeface="Nunito Sans ExtraBold" panose="00000900000000000000" pitchFamily="2" charset="0"/>
                <a:ea typeface="+mn-ea"/>
                <a:cs typeface="+mn-cs"/>
              </a:endParaRPr>
            </a:p>
          </p:txBody>
        </p:sp>
      </p:grpSp>
      <p:grpSp>
        <p:nvGrpSpPr>
          <p:cNvPr id="522" name="Group 521"/>
          <p:cNvGrpSpPr/>
          <p:nvPr/>
        </p:nvGrpSpPr>
        <p:grpSpPr>
          <a:xfrm>
            <a:off x="9826360" y="4870872"/>
            <a:ext cx="2188565" cy="670667"/>
            <a:chOff x="9451875" y="6111413"/>
            <a:chExt cx="2641103" cy="809343"/>
          </a:xfrm>
        </p:grpSpPr>
        <p:sp>
          <p:nvSpPr>
            <p:cNvPr id="523" name="TextBox 522"/>
            <p:cNvSpPr txBox="1"/>
            <p:nvPr/>
          </p:nvSpPr>
          <p:spPr>
            <a:xfrm>
              <a:off x="9451875" y="6475056"/>
              <a:ext cx="2641103" cy="445700"/>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3366"/>
                  </a:solidFill>
                  <a:effectLst/>
                  <a:uLnTx/>
                  <a:uFillTx/>
                  <a:latin typeface="Nunito Sans ExtraBold" panose="00000900000000000000" pitchFamily="2" charset="0"/>
                  <a:ea typeface="+mn-ea"/>
                  <a:cs typeface="+mn-cs"/>
                </a:rPr>
                <a:t>AND COUNTING</a:t>
              </a:r>
            </a:p>
          </p:txBody>
        </p:sp>
        <p:sp>
          <p:nvSpPr>
            <p:cNvPr id="524" name="TextBox 523"/>
            <p:cNvSpPr txBox="1"/>
            <p:nvPr/>
          </p:nvSpPr>
          <p:spPr>
            <a:xfrm>
              <a:off x="9715538" y="6111413"/>
              <a:ext cx="2377440" cy="482842"/>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366"/>
                  </a:solidFill>
                  <a:effectLst/>
                  <a:uLnTx/>
                  <a:uFillTx/>
                  <a:latin typeface="Nunito Sans ExtraBold" panose="00000900000000000000" pitchFamily="2" charset="0"/>
                  <a:ea typeface="+mn-ea"/>
                  <a:cs typeface="+mn-cs"/>
                </a:rPr>
                <a:t>DISTRICTS</a:t>
              </a:r>
              <a:endParaRPr kumimoji="0" lang="en-US" sz="2800" b="0" i="0" u="none" strike="noStrike" kern="1200" cap="none" spc="0" normalizeH="0" baseline="0" noProof="0" dirty="0">
                <a:ln>
                  <a:noFill/>
                </a:ln>
                <a:solidFill>
                  <a:srgbClr val="003366"/>
                </a:solidFill>
                <a:effectLst/>
                <a:uLnTx/>
                <a:uFillTx/>
                <a:latin typeface="Nunito Sans ExtraBold" panose="00000900000000000000" pitchFamily="2" charset="0"/>
                <a:ea typeface="+mn-ea"/>
                <a:cs typeface="+mn-cs"/>
              </a:endParaRPr>
            </a:p>
          </p:txBody>
        </p:sp>
      </p:grpSp>
      <p:pic>
        <p:nvPicPr>
          <p:cNvPr id="532" name="Picture 5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8220" y="3734711"/>
            <a:ext cx="1719650" cy="1010110"/>
          </a:xfrm>
          <a:prstGeom prst="rect">
            <a:avLst/>
          </a:prstGeom>
        </p:spPr>
      </p:pic>
    </p:spTree>
    <p:extLst>
      <p:ext uri="{BB962C8B-B14F-4D97-AF65-F5344CB8AC3E}">
        <p14:creationId xmlns:p14="http://schemas.microsoft.com/office/powerpoint/2010/main" val="25123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79"/>
                                        </p:tgtEl>
                                        <p:attrNameLst>
                                          <p:attrName>style.visibility</p:attrName>
                                        </p:attrNameLst>
                                      </p:cBhvr>
                                      <p:to>
                                        <p:strVal val="visible"/>
                                      </p:to>
                                    </p:set>
                                    <p:anim calcmode="lin" valueType="num">
                                      <p:cBhvr additive="base">
                                        <p:cTn id="7" dur="50" fill="hold"/>
                                        <p:tgtEl>
                                          <p:spTgt spid="479"/>
                                        </p:tgtEl>
                                        <p:attrNameLst>
                                          <p:attrName>ppt_x</p:attrName>
                                        </p:attrNameLst>
                                      </p:cBhvr>
                                      <p:tavLst>
                                        <p:tav tm="0">
                                          <p:val>
                                            <p:strVal val="1+#ppt_w/2"/>
                                          </p:val>
                                        </p:tav>
                                        <p:tav tm="100000">
                                          <p:val>
                                            <p:strVal val="#ppt_x"/>
                                          </p:val>
                                        </p:tav>
                                      </p:tavLst>
                                    </p:anim>
                                    <p:anim calcmode="lin" valueType="num">
                                      <p:cBhvr additive="base">
                                        <p:cTn id="8" dur="50" fill="hold"/>
                                        <p:tgtEl>
                                          <p:spTgt spid="479"/>
                                        </p:tgtEl>
                                        <p:attrNameLst>
                                          <p:attrName>ppt_y</p:attrName>
                                        </p:attrNameLst>
                                      </p:cBhvr>
                                      <p:tavLst>
                                        <p:tav tm="0">
                                          <p:val>
                                            <p:strVal val="#ppt_y"/>
                                          </p:val>
                                        </p:tav>
                                        <p:tav tm="100000">
                                          <p:val>
                                            <p:strVal val="#ppt_y"/>
                                          </p:val>
                                        </p:tav>
                                      </p:tavLst>
                                    </p:anim>
                                  </p:childTnLst>
                                </p:cTn>
                              </p:par>
                            </p:childTnLst>
                          </p:cTn>
                        </p:par>
                        <p:par>
                          <p:cTn id="9" fill="hold">
                            <p:stCondLst>
                              <p:cond delay="50"/>
                            </p:stCondLst>
                            <p:childTnLst>
                              <p:par>
                                <p:cTn id="10" presetID="2" presetClass="entr" presetSubtype="4" fill="hold" grpId="0" nodeType="afterEffect">
                                  <p:stCondLst>
                                    <p:cond delay="0"/>
                                  </p:stCondLst>
                                  <p:childTnLst>
                                    <p:set>
                                      <p:cBhvr>
                                        <p:cTn id="11" dur="1" fill="hold">
                                          <p:stCondLst>
                                            <p:cond delay="0"/>
                                          </p:stCondLst>
                                        </p:cTn>
                                        <p:tgtEl>
                                          <p:spTgt spid="476"/>
                                        </p:tgtEl>
                                        <p:attrNameLst>
                                          <p:attrName>style.visibility</p:attrName>
                                        </p:attrNameLst>
                                      </p:cBhvr>
                                      <p:to>
                                        <p:strVal val="visible"/>
                                      </p:to>
                                    </p:set>
                                    <p:anim calcmode="lin" valueType="num">
                                      <p:cBhvr additive="base">
                                        <p:cTn id="12" dur="50" fill="hold"/>
                                        <p:tgtEl>
                                          <p:spTgt spid="476"/>
                                        </p:tgtEl>
                                        <p:attrNameLst>
                                          <p:attrName>ppt_x</p:attrName>
                                        </p:attrNameLst>
                                      </p:cBhvr>
                                      <p:tavLst>
                                        <p:tav tm="0">
                                          <p:val>
                                            <p:strVal val="#ppt_x"/>
                                          </p:val>
                                        </p:tav>
                                        <p:tav tm="100000">
                                          <p:val>
                                            <p:strVal val="#ppt_x"/>
                                          </p:val>
                                        </p:tav>
                                      </p:tavLst>
                                    </p:anim>
                                    <p:anim calcmode="lin" valueType="num">
                                      <p:cBhvr additive="base">
                                        <p:cTn id="13" dur="50" fill="hold"/>
                                        <p:tgtEl>
                                          <p:spTgt spid="476"/>
                                        </p:tgtEl>
                                        <p:attrNameLst>
                                          <p:attrName>ppt_y</p:attrName>
                                        </p:attrNameLst>
                                      </p:cBhvr>
                                      <p:tavLst>
                                        <p:tav tm="0">
                                          <p:val>
                                            <p:strVal val="1+#ppt_h/2"/>
                                          </p:val>
                                        </p:tav>
                                        <p:tav tm="100000">
                                          <p:val>
                                            <p:strVal val="#ppt_y"/>
                                          </p:val>
                                        </p:tav>
                                      </p:tavLst>
                                    </p:anim>
                                  </p:childTnLst>
                                </p:cTn>
                              </p:par>
                            </p:childTnLst>
                          </p:cTn>
                        </p:par>
                        <p:par>
                          <p:cTn id="14" fill="hold">
                            <p:stCondLst>
                              <p:cond delay="100"/>
                            </p:stCondLst>
                            <p:childTnLst>
                              <p:par>
                                <p:cTn id="15" presetID="2" presetClass="entr" presetSubtype="1" fill="hold" grpId="0" nodeType="afterEffect">
                                  <p:stCondLst>
                                    <p:cond delay="0"/>
                                  </p:stCondLst>
                                  <p:childTnLst>
                                    <p:set>
                                      <p:cBhvr>
                                        <p:cTn id="16" dur="1" fill="hold">
                                          <p:stCondLst>
                                            <p:cond delay="0"/>
                                          </p:stCondLst>
                                        </p:cTn>
                                        <p:tgtEl>
                                          <p:spTgt spid="474"/>
                                        </p:tgtEl>
                                        <p:attrNameLst>
                                          <p:attrName>style.visibility</p:attrName>
                                        </p:attrNameLst>
                                      </p:cBhvr>
                                      <p:to>
                                        <p:strVal val="visible"/>
                                      </p:to>
                                    </p:set>
                                    <p:anim calcmode="lin" valueType="num">
                                      <p:cBhvr additive="base">
                                        <p:cTn id="17" dur="50" fill="hold"/>
                                        <p:tgtEl>
                                          <p:spTgt spid="474"/>
                                        </p:tgtEl>
                                        <p:attrNameLst>
                                          <p:attrName>ppt_x</p:attrName>
                                        </p:attrNameLst>
                                      </p:cBhvr>
                                      <p:tavLst>
                                        <p:tav tm="0">
                                          <p:val>
                                            <p:strVal val="#ppt_x"/>
                                          </p:val>
                                        </p:tav>
                                        <p:tav tm="100000">
                                          <p:val>
                                            <p:strVal val="#ppt_x"/>
                                          </p:val>
                                        </p:tav>
                                      </p:tavLst>
                                    </p:anim>
                                    <p:anim calcmode="lin" valueType="num">
                                      <p:cBhvr additive="base">
                                        <p:cTn id="18" dur="50" fill="hold"/>
                                        <p:tgtEl>
                                          <p:spTgt spid="474"/>
                                        </p:tgtEl>
                                        <p:attrNameLst>
                                          <p:attrName>ppt_y</p:attrName>
                                        </p:attrNameLst>
                                      </p:cBhvr>
                                      <p:tavLst>
                                        <p:tav tm="0">
                                          <p:val>
                                            <p:strVal val="0-#ppt_h/2"/>
                                          </p:val>
                                        </p:tav>
                                        <p:tav tm="100000">
                                          <p:val>
                                            <p:strVal val="#ppt_y"/>
                                          </p:val>
                                        </p:tav>
                                      </p:tavLst>
                                    </p:anim>
                                  </p:childTnLst>
                                </p:cTn>
                              </p:par>
                            </p:childTnLst>
                          </p:cTn>
                        </p:par>
                        <p:par>
                          <p:cTn id="19" fill="hold">
                            <p:stCondLst>
                              <p:cond delay="150"/>
                            </p:stCondLst>
                            <p:childTnLst>
                              <p:par>
                                <p:cTn id="20" presetID="2" presetClass="entr" presetSubtype="1" fill="hold" grpId="0" nodeType="afterEffect">
                                  <p:stCondLst>
                                    <p:cond delay="0"/>
                                  </p:stCondLst>
                                  <p:childTnLst>
                                    <p:set>
                                      <p:cBhvr>
                                        <p:cTn id="21" dur="1" fill="hold">
                                          <p:stCondLst>
                                            <p:cond delay="0"/>
                                          </p:stCondLst>
                                        </p:cTn>
                                        <p:tgtEl>
                                          <p:spTgt spid="472"/>
                                        </p:tgtEl>
                                        <p:attrNameLst>
                                          <p:attrName>style.visibility</p:attrName>
                                        </p:attrNameLst>
                                      </p:cBhvr>
                                      <p:to>
                                        <p:strVal val="visible"/>
                                      </p:to>
                                    </p:set>
                                    <p:anim calcmode="lin" valueType="num">
                                      <p:cBhvr additive="base">
                                        <p:cTn id="22" dur="50" fill="hold"/>
                                        <p:tgtEl>
                                          <p:spTgt spid="472"/>
                                        </p:tgtEl>
                                        <p:attrNameLst>
                                          <p:attrName>ppt_x</p:attrName>
                                        </p:attrNameLst>
                                      </p:cBhvr>
                                      <p:tavLst>
                                        <p:tav tm="0">
                                          <p:val>
                                            <p:strVal val="#ppt_x"/>
                                          </p:val>
                                        </p:tav>
                                        <p:tav tm="100000">
                                          <p:val>
                                            <p:strVal val="#ppt_x"/>
                                          </p:val>
                                        </p:tav>
                                      </p:tavLst>
                                    </p:anim>
                                    <p:anim calcmode="lin" valueType="num">
                                      <p:cBhvr additive="base">
                                        <p:cTn id="23" dur="50" fill="hold"/>
                                        <p:tgtEl>
                                          <p:spTgt spid="472"/>
                                        </p:tgtEl>
                                        <p:attrNameLst>
                                          <p:attrName>ppt_y</p:attrName>
                                        </p:attrNameLst>
                                      </p:cBhvr>
                                      <p:tavLst>
                                        <p:tav tm="0">
                                          <p:val>
                                            <p:strVal val="0-#ppt_h/2"/>
                                          </p:val>
                                        </p:tav>
                                        <p:tav tm="100000">
                                          <p:val>
                                            <p:strVal val="#ppt_y"/>
                                          </p:val>
                                        </p:tav>
                                      </p:tavLst>
                                    </p:anim>
                                  </p:childTnLst>
                                </p:cTn>
                              </p:par>
                            </p:childTnLst>
                          </p:cTn>
                        </p:par>
                        <p:par>
                          <p:cTn id="24" fill="hold">
                            <p:stCondLst>
                              <p:cond delay="200"/>
                            </p:stCondLst>
                            <p:childTnLst>
                              <p:par>
                                <p:cTn id="25" presetID="2" presetClass="entr" presetSubtype="1" fill="hold" grpId="0" nodeType="afterEffect">
                                  <p:stCondLst>
                                    <p:cond delay="0"/>
                                  </p:stCondLst>
                                  <p:childTnLst>
                                    <p:set>
                                      <p:cBhvr>
                                        <p:cTn id="26" dur="1" fill="hold">
                                          <p:stCondLst>
                                            <p:cond delay="0"/>
                                          </p:stCondLst>
                                        </p:cTn>
                                        <p:tgtEl>
                                          <p:spTgt spid="467"/>
                                        </p:tgtEl>
                                        <p:attrNameLst>
                                          <p:attrName>style.visibility</p:attrName>
                                        </p:attrNameLst>
                                      </p:cBhvr>
                                      <p:to>
                                        <p:strVal val="visible"/>
                                      </p:to>
                                    </p:set>
                                    <p:anim calcmode="lin" valueType="num">
                                      <p:cBhvr additive="base">
                                        <p:cTn id="27" dur="50" fill="hold"/>
                                        <p:tgtEl>
                                          <p:spTgt spid="467"/>
                                        </p:tgtEl>
                                        <p:attrNameLst>
                                          <p:attrName>ppt_x</p:attrName>
                                        </p:attrNameLst>
                                      </p:cBhvr>
                                      <p:tavLst>
                                        <p:tav tm="0">
                                          <p:val>
                                            <p:strVal val="#ppt_x"/>
                                          </p:val>
                                        </p:tav>
                                        <p:tav tm="100000">
                                          <p:val>
                                            <p:strVal val="#ppt_x"/>
                                          </p:val>
                                        </p:tav>
                                      </p:tavLst>
                                    </p:anim>
                                    <p:anim calcmode="lin" valueType="num">
                                      <p:cBhvr additive="base">
                                        <p:cTn id="28" dur="50" fill="hold"/>
                                        <p:tgtEl>
                                          <p:spTgt spid="467"/>
                                        </p:tgtEl>
                                        <p:attrNameLst>
                                          <p:attrName>ppt_y</p:attrName>
                                        </p:attrNameLst>
                                      </p:cBhvr>
                                      <p:tavLst>
                                        <p:tav tm="0">
                                          <p:val>
                                            <p:strVal val="0-#ppt_h/2"/>
                                          </p:val>
                                        </p:tav>
                                        <p:tav tm="100000">
                                          <p:val>
                                            <p:strVal val="#ppt_y"/>
                                          </p:val>
                                        </p:tav>
                                      </p:tavLst>
                                    </p:anim>
                                  </p:childTnLst>
                                </p:cTn>
                              </p:par>
                            </p:childTnLst>
                          </p:cTn>
                        </p:par>
                        <p:par>
                          <p:cTn id="29" fill="hold">
                            <p:stCondLst>
                              <p:cond delay="250"/>
                            </p:stCondLst>
                            <p:childTnLst>
                              <p:par>
                                <p:cTn id="30" presetID="2" presetClass="entr" presetSubtype="3" fill="hold" grpId="0" nodeType="afterEffect">
                                  <p:stCondLst>
                                    <p:cond delay="0"/>
                                  </p:stCondLst>
                                  <p:childTnLst>
                                    <p:set>
                                      <p:cBhvr>
                                        <p:cTn id="31" dur="1" fill="hold">
                                          <p:stCondLst>
                                            <p:cond delay="0"/>
                                          </p:stCondLst>
                                        </p:cTn>
                                        <p:tgtEl>
                                          <p:spTgt spid="435"/>
                                        </p:tgtEl>
                                        <p:attrNameLst>
                                          <p:attrName>style.visibility</p:attrName>
                                        </p:attrNameLst>
                                      </p:cBhvr>
                                      <p:to>
                                        <p:strVal val="visible"/>
                                      </p:to>
                                    </p:set>
                                    <p:anim calcmode="lin" valueType="num">
                                      <p:cBhvr additive="base">
                                        <p:cTn id="32" dur="50" fill="hold"/>
                                        <p:tgtEl>
                                          <p:spTgt spid="435"/>
                                        </p:tgtEl>
                                        <p:attrNameLst>
                                          <p:attrName>ppt_x</p:attrName>
                                        </p:attrNameLst>
                                      </p:cBhvr>
                                      <p:tavLst>
                                        <p:tav tm="0">
                                          <p:val>
                                            <p:strVal val="1+#ppt_w/2"/>
                                          </p:val>
                                        </p:tav>
                                        <p:tav tm="100000">
                                          <p:val>
                                            <p:strVal val="#ppt_x"/>
                                          </p:val>
                                        </p:tav>
                                      </p:tavLst>
                                    </p:anim>
                                    <p:anim calcmode="lin" valueType="num">
                                      <p:cBhvr additive="base">
                                        <p:cTn id="33" dur="50" fill="hold"/>
                                        <p:tgtEl>
                                          <p:spTgt spid="435"/>
                                        </p:tgtEl>
                                        <p:attrNameLst>
                                          <p:attrName>ppt_y</p:attrName>
                                        </p:attrNameLst>
                                      </p:cBhvr>
                                      <p:tavLst>
                                        <p:tav tm="0">
                                          <p:val>
                                            <p:strVal val="0-#ppt_h/2"/>
                                          </p:val>
                                        </p:tav>
                                        <p:tav tm="100000">
                                          <p:val>
                                            <p:strVal val="#ppt_y"/>
                                          </p:val>
                                        </p:tav>
                                      </p:tavLst>
                                    </p:anim>
                                  </p:childTnLst>
                                </p:cTn>
                              </p:par>
                            </p:childTnLst>
                          </p:cTn>
                        </p:par>
                        <p:par>
                          <p:cTn id="34" fill="hold">
                            <p:stCondLst>
                              <p:cond delay="300"/>
                            </p:stCondLst>
                            <p:childTnLst>
                              <p:par>
                                <p:cTn id="35" presetID="2" presetClass="entr" presetSubtype="3" fill="hold" grpId="0" nodeType="afterEffect">
                                  <p:stCondLst>
                                    <p:cond delay="0"/>
                                  </p:stCondLst>
                                  <p:childTnLst>
                                    <p:set>
                                      <p:cBhvr>
                                        <p:cTn id="36" dur="1" fill="hold">
                                          <p:stCondLst>
                                            <p:cond delay="0"/>
                                          </p:stCondLst>
                                        </p:cTn>
                                        <p:tgtEl>
                                          <p:spTgt spid="414"/>
                                        </p:tgtEl>
                                        <p:attrNameLst>
                                          <p:attrName>style.visibility</p:attrName>
                                        </p:attrNameLst>
                                      </p:cBhvr>
                                      <p:to>
                                        <p:strVal val="visible"/>
                                      </p:to>
                                    </p:set>
                                    <p:anim calcmode="lin" valueType="num">
                                      <p:cBhvr additive="base">
                                        <p:cTn id="37" dur="50" fill="hold"/>
                                        <p:tgtEl>
                                          <p:spTgt spid="414"/>
                                        </p:tgtEl>
                                        <p:attrNameLst>
                                          <p:attrName>ppt_x</p:attrName>
                                        </p:attrNameLst>
                                      </p:cBhvr>
                                      <p:tavLst>
                                        <p:tav tm="0">
                                          <p:val>
                                            <p:strVal val="1+#ppt_w/2"/>
                                          </p:val>
                                        </p:tav>
                                        <p:tav tm="100000">
                                          <p:val>
                                            <p:strVal val="#ppt_x"/>
                                          </p:val>
                                        </p:tav>
                                      </p:tavLst>
                                    </p:anim>
                                    <p:anim calcmode="lin" valueType="num">
                                      <p:cBhvr additive="base">
                                        <p:cTn id="38" dur="50" fill="hold"/>
                                        <p:tgtEl>
                                          <p:spTgt spid="414"/>
                                        </p:tgtEl>
                                        <p:attrNameLst>
                                          <p:attrName>ppt_y</p:attrName>
                                        </p:attrNameLst>
                                      </p:cBhvr>
                                      <p:tavLst>
                                        <p:tav tm="0">
                                          <p:val>
                                            <p:strVal val="0-#ppt_h/2"/>
                                          </p:val>
                                        </p:tav>
                                        <p:tav tm="100000">
                                          <p:val>
                                            <p:strVal val="#ppt_y"/>
                                          </p:val>
                                        </p:tav>
                                      </p:tavLst>
                                    </p:anim>
                                  </p:childTnLst>
                                </p:cTn>
                              </p:par>
                            </p:childTnLst>
                          </p:cTn>
                        </p:par>
                        <p:par>
                          <p:cTn id="39" fill="hold">
                            <p:stCondLst>
                              <p:cond delay="350"/>
                            </p:stCondLst>
                            <p:childTnLst>
                              <p:par>
                                <p:cTn id="40" presetID="2" presetClass="entr" presetSubtype="12" fill="hold" grpId="0" nodeType="afterEffect">
                                  <p:stCondLst>
                                    <p:cond delay="0"/>
                                  </p:stCondLst>
                                  <p:childTnLst>
                                    <p:set>
                                      <p:cBhvr>
                                        <p:cTn id="41" dur="1" fill="hold">
                                          <p:stCondLst>
                                            <p:cond delay="0"/>
                                          </p:stCondLst>
                                        </p:cTn>
                                        <p:tgtEl>
                                          <p:spTgt spid="504"/>
                                        </p:tgtEl>
                                        <p:attrNameLst>
                                          <p:attrName>style.visibility</p:attrName>
                                        </p:attrNameLst>
                                      </p:cBhvr>
                                      <p:to>
                                        <p:strVal val="visible"/>
                                      </p:to>
                                    </p:set>
                                    <p:anim calcmode="lin" valueType="num">
                                      <p:cBhvr additive="base">
                                        <p:cTn id="42" dur="50" fill="hold"/>
                                        <p:tgtEl>
                                          <p:spTgt spid="504"/>
                                        </p:tgtEl>
                                        <p:attrNameLst>
                                          <p:attrName>ppt_x</p:attrName>
                                        </p:attrNameLst>
                                      </p:cBhvr>
                                      <p:tavLst>
                                        <p:tav tm="0">
                                          <p:val>
                                            <p:strVal val="0-#ppt_w/2"/>
                                          </p:val>
                                        </p:tav>
                                        <p:tav tm="100000">
                                          <p:val>
                                            <p:strVal val="#ppt_x"/>
                                          </p:val>
                                        </p:tav>
                                      </p:tavLst>
                                    </p:anim>
                                    <p:anim calcmode="lin" valueType="num">
                                      <p:cBhvr additive="base">
                                        <p:cTn id="43" dur="50" fill="hold"/>
                                        <p:tgtEl>
                                          <p:spTgt spid="504"/>
                                        </p:tgtEl>
                                        <p:attrNameLst>
                                          <p:attrName>ppt_y</p:attrName>
                                        </p:attrNameLst>
                                      </p:cBhvr>
                                      <p:tavLst>
                                        <p:tav tm="0">
                                          <p:val>
                                            <p:strVal val="1+#ppt_h/2"/>
                                          </p:val>
                                        </p:tav>
                                        <p:tav tm="100000">
                                          <p:val>
                                            <p:strVal val="#ppt_y"/>
                                          </p:val>
                                        </p:tav>
                                      </p:tavLst>
                                    </p:anim>
                                  </p:childTnLst>
                                </p:cTn>
                              </p:par>
                            </p:childTnLst>
                          </p:cTn>
                        </p:par>
                        <p:par>
                          <p:cTn id="44" fill="hold">
                            <p:stCondLst>
                              <p:cond delay="400"/>
                            </p:stCondLst>
                            <p:childTnLst>
                              <p:par>
                                <p:cTn id="45" presetID="2" presetClass="entr" presetSubtype="9" fill="hold" grpId="0" nodeType="afterEffect">
                                  <p:stCondLst>
                                    <p:cond delay="0"/>
                                  </p:stCondLst>
                                  <p:childTnLst>
                                    <p:set>
                                      <p:cBhvr>
                                        <p:cTn id="46" dur="1" fill="hold">
                                          <p:stCondLst>
                                            <p:cond delay="0"/>
                                          </p:stCondLst>
                                        </p:cTn>
                                        <p:tgtEl>
                                          <p:spTgt spid="500"/>
                                        </p:tgtEl>
                                        <p:attrNameLst>
                                          <p:attrName>style.visibility</p:attrName>
                                        </p:attrNameLst>
                                      </p:cBhvr>
                                      <p:to>
                                        <p:strVal val="visible"/>
                                      </p:to>
                                    </p:set>
                                    <p:anim calcmode="lin" valueType="num">
                                      <p:cBhvr additive="base">
                                        <p:cTn id="47" dur="50" fill="hold"/>
                                        <p:tgtEl>
                                          <p:spTgt spid="500"/>
                                        </p:tgtEl>
                                        <p:attrNameLst>
                                          <p:attrName>ppt_x</p:attrName>
                                        </p:attrNameLst>
                                      </p:cBhvr>
                                      <p:tavLst>
                                        <p:tav tm="0">
                                          <p:val>
                                            <p:strVal val="0-#ppt_w/2"/>
                                          </p:val>
                                        </p:tav>
                                        <p:tav tm="100000">
                                          <p:val>
                                            <p:strVal val="#ppt_x"/>
                                          </p:val>
                                        </p:tav>
                                      </p:tavLst>
                                    </p:anim>
                                    <p:anim calcmode="lin" valueType="num">
                                      <p:cBhvr additive="base">
                                        <p:cTn id="48" dur="50" fill="hold"/>
                                        <p:tgtEl>
                                          <p:spTgt spid="500"/>
                                        </p:tgtEl>
                                        <p:attrNameLst>
                                          <p:attrName>ppt_y</p:attrName>
                                        </p:attrNameLst>
                                      </p:cBhvr>
                                      <p:tavLst>
                                        <p:tav tm="0">
                                          <p:val>
                                            <p:strVal val="0-#ppt_h/2"/>
                                          </p:val>
                                        </p:tav>
                                        <p:tav tm="100000">
                                          <p:val>
                                            <p:strVal val="#ppt_y"/>
                                          </p:val>
                                        </p:tav>
                                      </p:tavLst>
                                    </p:anim>
                                  </p:childTnLst>
                                </p:cTn>
                              </p:par>
                            </p:childTnLst>
                          </p:cTn>
                        </p:par>
                        <p:par>
                          <p:cTn id="49" fill="hold">
                            <p:stCondLst>
                              <p:cond delay="450"/>
                            </p:stCondLst>
                            <p:childTnLst>
                              <p:par>
                                <p:cTn id="50" presetID="2" presetClass="entr" presetSubtype="8" fill="hold" grpId="0" nodeType="afterEffect">
                                  <p:stCondLst>
                                    <p:cond delay="0"/>
                                  </p:stCondLst>
                                  <p:childTnLst>
                                    <p:set>
                                      <p:cBhvr>
                                        <p:cTn id="51" dur="1" fill="hold">
                                          <p:stCondLst>
                                            <p:cond delay="0"/>
                                          </p:stCondLst>
                                        </p:cTn>
                                        <p:tgtEl>
                                          <p:spTgt spid="499"/>
                                        </p:tgtEl>
                                        <p:attrNameLst>
                                          <p:attrName>style.visibility</p:attrName>
                                        </p:attrNameLst>
                                      </p:cBhvr>
                                      <p:to>
                                        <p:strVal val="visible"/>
                                      </p:to>
                                    </p:set>
                                    <p:anim calcmode="lin" valueType="num">
                                      <p:cBhvr additive="base">
                                        <p:cTn id="52" dur="50" fill="hold"/>
                                        <p:tgtEl>
                                          <p:spTgt spid="499"/>
                                        </p:tgtEl>
                                        <p:attrNameLst>
                                          <p:attrName>ppt_x</p:attrName>
                                        </p:attrNameLst>
                                      </p:cBhvr>
                                      <p:tavLst>
                                        <p:tav tm="0">
                                          <p:val>
                                            <p:strVal val="0-#ppt_w/2"/>
                                          </p:val>
                                        </p:tav>
                                        <p:tav tm="100000">
                                          <p:val>
                                            <p:strVal val="#ppt_x"/>
                                          </p:val>
                                        </p:tav>
                                      </p:tavLst>
                                    </p:anim>
                                    <p:anim calcmode="lin" valueType="num">
                                      <p:cBhvr additive="base">
                                        <p:cTn id="53" dur="50" fill="hold"/>
                                        <p:tgtEl>
                                          <p:spTgt spid="499"/>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 presetClass="entr" presetSubtype="8" fill="hold" grpId="0" nodeType="afterEffect">
                                  <p:stCondLst>
                                    <p:cond delay="0"/>
                                  </p:stCondLst>
                                  <p:childTnLst>
                                    <p:set>
                                      <p:cBhvr>
                                        <p:cTn id="56" dur="1" fill="hold">
                                          <p:stCondLst>
                                            <p:cond delay="0"/>
                                          </p:stCondLst>
                                        </p:cTn>
                                        <p:tgtEl>
                                          <p:spTgt spid="496"/>
                                        </p:tgtEl>
                                        <p:attrNameLst>
                                          <p:attrName>style.visibility</p:attrName>
                                        </p:attrNameLst>
                                      </p:cBhvr>
                                      <p:to>
                                        <p:strVal val="visible"/>
                                      </p:to>
                                    </p:set>
                                    <p:anim calcmode="lin" valueType="num">
                                      <p:cBhvr additive="base">
                                        <p:cTn id="57" dur="50" fill="hold"/>
                                        <p:tgtEl>
                                          <p:spTgt spid="496"/>
                                        </p:tgtEl>
                                        <p:attrNameLst>
                                          <p:attrName>ppt_x</p:attrName>
                                        </p:attrNameLst>
                                      </p:cBhvr>
                                      <p:tavLst>
                                        <p:tav tm="0">
                                          <p:val>
                                            <p:strVal val="0-#ppt_w/2"/>
                                          </p:val>
                                        </p:tav>
                                        <p:tav tm="100000">
                                          <p:val>
                                            <p:strVal val="#ppt_x"/>
                                          </p:val>
                                        </p:tav>
                                      </p:tavLst>
                                    </p:anim>
                                    <p:anim calcmode="lin" valueType="num">
                                      <p:cBhvr additive="base">
                                        <p:cTn id="58" dur="50" fill="hold"/>
                                        <p:tgtEl>
                                          <p:spTgt spid="496"/>
                                        </p:tgtEl>
                                        <p:attrNameLst>
                                          <p:attrName>ppt_y</p:attrName>
                                        </p:attrNameLst>
                                      </p:cBhvr>
                                      <p:tavLst>
                                        <p:tav tm="0">
                                          <p:val>
                                            <p:strVal val="#ppt_y"/>
                                          </p:val>
                                        </p:tav>
                                        <p:tav tm="100000">
                                          <p:val>
                                            <p:strVal val="#ppt_y"/>
                                          </p:val>
                                        </p:tav>
                                      </p:tavLst>
                                    </p:anim>
                                  </p:childTnLst>
                                </p:cTn>
                              </p:par>
                            </p:childTnLst>
                          </p:cTn>
                        </p:par>
                        <p:par>
                          <p:cTn id="59" fill="hold">
                            <p:stCondLst>
                              <p:cond delay="550"/>
                            </p:stCondLst>
                            <p:childTnLst>
                              <p:par>
                                <p:cTn id="60" presetID="2" presetClass="entr" presetSubtype="8" fill="hold" grpId="0" nodeType="afterEffect">
                                  <p:stCondLst>
                                    <p:cond delay="0"/>
                                  </p:stCondLst>
                                  <p:childTnLst>
                                    <p:set>
                                      <p:cBhvr>
                                        <p:cTn id="61" dur="1" fill="hold">
                                          <p:stCondLst>
                                            <p:cond delay="0"/>
                                          </p:stCondLst>
                                        </p:cTn>
                                        <p:tgtEl>
                                          <p:spTgt spid="493"/>
                                        </p:tgtEl>
                                        <p:attrNameLst>
                                          <p:attrName>style.visibility</p:attrName>
                                        </p:attrNameLst>
                                      </p:cBhvr>
                                      <p:to>
                                        <p:strVal val="visible"/>
                                      </p:to>
                                    </p:set>
                                    <p:anim calcmode="lin" valueType="num">
                                      <p:cBhvr additive="base">
                                        <p:cTn id="62" dur="50" fill="hold"/>
                                        <p:tgtEl>
                                          <p:spTgt spid="493"/>
                                        </p:tgtEl>
                                        <p:attrNameLst>
                                          <p:attrName>ppt_x</p:attrName>
                                        </p:attrNameLst>
                                      </p:cBhvr>
                                      <p:tavLst>
                                        <p:tav tm="0">
                                          <p:val>
                                            <p:strVal val="0-#ppt_w/2"/>
                                          </p:val>
                                        </p:tav>
                                        <p:tav tm="100000">
                                          <p:val>
                                            <p:strVal val="#ppt_x"/>
                                          </p:val>
                                        </p:tav>
                                      </p:tavLst>
                                    </p:anim>
                                    <p:anim calcmode="lin" valueType="num">
                                      <p:cBhvr additive="base">
                                        <p:cTn id="63" dur="50" fill="hold"/>
                                        <p:tgtEl>
                                          <p:spTgt spid="493"/>
                                        </p:tgtEl>
                                        <p:attrNameLst>
                                          <p:attrName>ppt_y</p:attrName>
                                        </p:attrNameLst>
                                      </p:cBhvr>
                                      <p:tavLst>
                                        <p:tav tm="0">
                                          <p:val>
                                            <p:strVal val="#ppt_y"/>
                                          </p:val>
                                        </p:tav>
                                        <p:tav tm="100000">
                                          <p:val>
                                            <p:strVal val="#ppt_y"/>
                                          </p:val>
                                        </p:tav>
                                      </p:tavLst>
                                    </p:anim>
                                  </p:childTnLst>
                                </p:cTn>
                              </p:par>
                            </p:childTnLst>
                          </p:cTn>
                        </p:par>
                        <p:par>
                          <p:cTn id="64" fill="hold">
                            <p:stCondLst>
                              <p:cond delay="600"/>
                            </p:stCondLst>
                            <p:childTnLst>
                              <p:par>
                                <p:cTn id="65" presetID="2" presetClass="entr" presetSubtype="8" fill="hold" grpId="0" nodeType="afterEffect">
                                  <p:stCondLst>
                                    <p:cond delay="0"/>
                                  </p:stCondLst>
                                  <p:childTnLst>
                                    <p:set>
                                      <p:cBhvr>
                                        <p:cTn id="66" dur="1" fill="hold">
                                          <p:stCondLst>
                                            <p:cond delay="0"/>
                                          </p:stCondLst>
                                        </p:cTn>
                                        <p:tgtEl>
                                          <p:spTgt spid="492"/>
                                        </p:tgtEl>
                                        <p:attrNameLst>
                                          <p:attrName>style.visibility</p:attrName>
                                        </p:attrNameLst>
                                      </p:cBhvr>
                                      <p:to>
                                        <p:strVal val="visible"/>
                                      </p:to>
                                    </p:set>
                                    <p:anim calcmode="lin" valueType="num">
                                      <p:cBhvr additive="base">
                                        <p:cTn id="67" dur="50" fill="hold"/>
                                        <p:tgtEl>
                                          <p:spTgt spid="492"/>
                                        </p:tgtEl>
                                        <p:attrNameLst>
                                          <p:attrName>ppt_x</p:attrName>
                                        </p:attrNameLst>
                                      </p:cBhvr>
                                      <p:tavLst>
                                        <p:tav tm="0">
                                          <p:val>
                                            <p:strVal val="0-#ppt_w/2"/>
                                          </p:val>
                                        </p:tav>
                                        <p:tav tm="100000">
                                          <p:val>
                                            <p:strVal val="#ppt_x"/>
                                          </p:val>
                                        </p:tav>
                                      </p:tavLst>
                                    </p:anim>
                                    <p:anim calcmode="lin" valueType="num">
                                      <p:cBhvr additive="base">
                                        <p:cTn id="68" dur="50" fill="hold"/>
                                        <p:tgtEl>
                                          <p:spTgt spid="492"/>
                                        </p:tgtEl>
                                        <p:attrNameLst>
                                          <p:attrName>ppt_y</p:attrName>
                                        </p:attrNameLst>
                                      </p:cBhvr>
                                      <p:tavLst>
                                        <p:tav tm="0">
                                          <p:val>
                                            <p:strVal val="#ppt_y"/>
                                          </p:val>
                                        </p:tav>
                                        <p:tav tm="100000">
                                          <p:val>
                                            <p:strVal val="#ppt_y"/>
                                          </p:val>
                                        </p:tav>
                                      </p:tavLst>
                                    </p:anim>
                                  </p:childTnLst>
                                </p:cTn>
                              </p:par>
                            </p:childTnLst>
                          </p:cTn>
                        </p:par>
                        <p:par>
                          <p:cTn id="69" fill="hold">
                            <p:stCondLst>
                              <p:cond delay="650"/>
                            </p:stCondLst>
                            <p:childTnLst>
                              <p:par>
                                <p:cTn id="70" presetID="2" presetClass="entr" presetSubtype="12" fill="hold" grpId="0" nodeType="afterEffect">
                                  <p:stCondLst>
                                    <p:cond delay="0"/>
                                  </p:stCondLst>
                                  <p:childTnLst>
                                    <p:set>
                                      <p:cBhvr>
                                        <p:cTn id="71" dur="1" fill="hold">
                                          <p:stCondLst>
                                            <p:cond delay="0"/>
                                          </p:stCondLst>
                                        </p:cTn>
                                        <p:tgtEl>
                                          <p:spTgt spid="491"/>
                                        </p:tgtEl>
                                        <p:attrNameLst>
                                          <p:attrName>style.visibility</p:attrName>
                                        </p:attrNameLst>
                                      </p:cBhvr>
                                      <p:to>
                                        <p:strVal val="visible"/>
                                      </p:to>
                                    </p:set>
                                    <p:anim calcmode="lin" valueType="num">
                                      <p:cBhvr additive="base">
                                        <p:cTn id="72" dur="50" fill="hold"/>
                                        <p:tgtEl>
                                          <p:spTgt spid="491"/>
                                        </p:tgtEl>
                                        <p:attrNameLst>
                                          <p:attrName>ppt_x</p:attrName>
                                        </p:attrNameLst>
                                      </p:cBhvr>
                                      <p:tavLst>
                                        <p:tav tm="0">
                                          <p:val>
                                            <p:strVal val="0-#ppt_w/2"/>
                                          </p:val>
                                        </p:tav>
                                        <p:tav tm="100000">
                                          <p:val>
                                            <p:strVal val="#ppt_x"/>
                                          </p:val>
                                        </p:tav>
                                      </p:tavLst>
                                    </p:anim>
                                    <p:anim calcmode="lin" valueType="num">
                                      <p:cBhvr additive="base">
                                        <p:cTn id="73" dur="50" fill="hold"/>
                                        <p:tgtEl>
                                          <p:spTgt spid="491"/>
                                        </p:tgtEl>
                                        <p:attrNameLst>
                                          <p:attrName>ppt_y</p:attrName>
                                        </p:attrNameLst>
                                      </p:cBhvr>
                                      <p:tavLst>
                                        <p:tav tm="0">
                                          <p:val>
                                            <p:strVal val="1+#ppt_h/2"/>
                                          </p:val>
                                        </p:tav>
                                        <p:tav tm="100000">
                                          <p:val>
                                            <p:strVal val="#ppt_y"/>
                                          </p:val>
                                        </p:tav>
                                      </p:tavLst>
                                    </p:anim>
                                  </p:childTnLst>
                                </p:cTn>
                              </p:par>
                            </p:childTnLst>
                          </p:cTn>
                        </p:par>
                        <p:par>
                          <p:cTn id="74" fill="hold">
                            <p:stCondLst>
                              <p:cond delay="700"/>
                            </p:stCondLst>
                            <p:childTnLst>
                              <p:par>
                                <p:cTn id="75" presetID="2" presetClass="entr" presetSubtype="12" fill="hold" grpId="0" nodeType="afterEffect">
                                  <p:stCondLst>
                                    <p:cond delay="0"/>
                                  </p:stCondLst>
                                  <p:childTnLst>
                                    <p:set>
                                      <p:cBhvr>
                                        <p:cTn id="76" dur="1" fill="hold">
                                          <p:stCondLst>
                                            <p:cond delay="0"/>
                                          </p:stCondLst>
                                        </p:cTn>
                                        <p:tgtEl>
                                          <p:spTgt spid="490"/>
                                        </p:tgtEl>
                                        <p:attrNameLst>
                                          <p:attrName>style.visibility</p:attrName>
                                        </p:attrNameLst>
                                      </p:cBhvr>
                                      <p:to>
                                        <p:strVal val="visible"/>
                                      </p:to>
                                    </p:set>
                                    <p:anim calcmode="lin" valueType="num">
                                      <p:cBhvr additive="base">
                                        <p:cTn id="77" dur="50" fill="hold"/>
                                        <p:tgtEl>
                                          <p:spTgt spid="490"/>
                                        </p:tgtEl>
                                        <p:attrNameLst>
                                          <p:attrName>ppt_x</p:attrName>
                                        </p:attrNameLst>
                                      </p:cBhvr>
                                      <p:tavLst>
                                        <p:tav tm="0">
                                          <p:val>
                                            <p:strVal val="0-#ppt_w/2"/>
                                          </p:val>
                                        </p:tav>
                                        <p:tav tm="100000">
                                          <p:val>
                                            <p:strVal val="#ppt_x"/>
                                          </p:val>
                                        </p:tav>
                                      </p:tavLst>
                                    </p:anim>
                                    <p:anim calcmode="lin" valueType="num">
                                      <p:cBhvr additive="base">
                                        <p:cTn id="78" dur="50" fill="hold"/>
                                        <p:tgtEl>
                                          <p:spTgt spid="490"/>
                                        </p:tgtEl>
                                        <p:attrNameLst>
                                          <p:attrName>ppt_y</p:attrName>
                                        </p:attrNameLst>
                                      </p:cBhvr>
                                      <p:tavLst>
                                        <p:tav tm="0">
                                          <p:val>
                                            <p:strVal val="1+#ppt_h/2"/>
                                          </p:val>
                                        </p:tav>
                                        <p:tav tm="100000">
                                          <p:val>
                                            <p:strVal val="#ppt_y"/>
                                          </p:val>
                                        </p:tav>
                                      </p:tavLst>
                                    </p:anim>
                                  </p:childTnLst>
                                </p:cTn>
                              </p:par>
                            </p:childTnLst>
                          </p:cTn>
                        </p:par>
                        <p:par>
                          <p:cTn id="79" fill="hold">
                            <p:stCondLst>
                              <p:cond delay="750"/>
                            </p:stCondLst>
                            <p:childTnLst>
                              <p:par>
                                <p:cTn id="80" presetID="2" presetClass="entr" presetSubtype="1" fill="hold" grpId="0" nodeType="afterEffect">
                                  <p:stCondLst>
                                    <p:cond delay="0"/>
                                  </p:stCondLst>
                                  <p:childTnLst>
                                    <p:set>
                                      <p:cBhvr>
                                        <p:cTn id="81" dur="1" fill="hold">
                                          <p:stCondLst>
                                            <p:cond delay="0"/>
                                          </p:stCondLst>
                                        </p:cTn>
                                        <p:tgtEl>
                                          <p:spTgt spid="486"/>
                                        </p:tgtEl>
                                        <p:attrNameLst>
                                          <p:attrName>style.visibility</p:attrName>
                                        </p:attrNameLst>
                                      </p:cBhvr>
                                      <p:to>
                                        <p:strVal val="visible"/>
                                      </p:to>
                                    </p:set>
                                    <p:anim calcmode="lin" valueType="num">
                                      <p:cBhvr additive="base">
                                        <p:cTn id="82" dur="50" fill="hold"/>
                                        <p:tgtEl>
                                          <p:spTgt spid="486"/>
                                        </p:tgtEl>
                                        <p:attrNameLst>
                                          <p:attrName>ppt_x</p:attrName>
                                        </p:attrNameLst>
                                      </p:cBhvr>
                                      <p:tavLst>
                                        <p:tav tm="0">
                                          <p:val>
                                            <p:strVal val="#ppt_x"/>
                                          </p:val>
                                        </p:tav>
                                        <p:tav tm="100000">
                                          <p:val>
                                            <p:strVal val="#ppt_x"/>
                                          </p:val>
                                        </p:tav>
                                      </p:tavLst>
                                    </p:anim>
                                    <p:anim calcmode="lin" valueType="num">
                                      <p:cBhvr additive="base">
                                        <p:cTn id="83" dur="50" fill="hold"/>
                                        <p:tgtEl>
                                          <p:spTgt spid="486"/>
                                        </p:tgtEl>
                                        <p:attrNameLst>
                                          <p:attrName>ppt_y</p:attrName>
                                        </p:attrNameLst>
                                      </p:cBhvr>
                                      <p:tavLst>
                                        <p:tav tm="0">
                                          <p:val>
                                            <p:strVal val="0-#ppt_h/2"/>
                                          </p:val>
                                        </p:tav>
                                        <p:tav tm="100000">
                                          <p:val>
                                            <p:strVal val="#ppt_y"/>
                                          </p:val>
                                        </p:tav>
                                      </p:tavLst>
                                    </p:anim>
                                  </p:childTnLst>
                                </p:cTn>
                              </p:par>
                            </p:childTnLst>
                          </p:cTn>
                        </p:par>
                        <p:par>
                          <p:cTn id="84" fill="hold">
                            <p:stCondLst>
                              <p:cond delay="800"/>
                            </p:stCondLst>
                            <p:childTnLst>
                              <p:par>
                                <p:cTn id="85" presetID="2" presetClass="entr" presetSubtype="6" fill="hold" grpId="0" nodeType="afterEffect">
                                  <p:stCondLst>
                                    <p:cond delay="0"/>
                                  </p:stCondLst>
                                  <p:childTnLst>
                                    <p:set>
                                      <p:cBhvr>
                                        <p:cTn id="86" dur="1" fill="hold">
                                          <p:stCondLst>
                                            <p:cond delay="0"/>
                                          </p:stCondLst>
                                        </p:cTn>
                                        <p:tgtEl>
                                          <p:spTgt spid="477"/>
                                        </p:tgtEl>
                                        <p:attrNameLst>
                                          <p:attrName>style.visibility</p:attrName>
                                        </p:attrNameLst>
                                      </p:cBhvr>
                                      <p:to>
                                        <p:strVal val="visible"/>
                                      </p:to>
                                    </p:set>
                                    <p:anim calcmode="lin" valueType="num">
                                      <p:cBhvr additive="base">
                                        <p:cTn id="87" dur="50" fill="hold"/>
                                        <p:tgtEl>
                                          <p:spTgt spid="477"/>
                                        </p:tgtEl>
                                        <p:attrNameLst>
                                          <p:attrName>ppt_x</p:attrName>
                                        </p:attrNameLst>
                                      </p:cBhvr>
                                      <p:tavLst>
                                        <p:tav tm="0">
                                          <p:val>
                                            <p:strVal val="1+#ppt_w/2"/>
                                          </p:val>
                                        </p:tav>
                                        <p:tav tm="100000">
                                          <p:val>
                                            <p:strVal val="#ppt_x"/>
                                          </p:val>
                                        </p:tav>
                                      </p:tavLst>
                                    </p:anim>
                                    <p:anim calcmode="lin" valueType="num">
                                      <p:cBhvr additive="base">
                                        <p:cTn id="88" dur="50" fill="hold"/>
                                        <p:tgtEl>
                                          <p:spTgt spid="477"/>
                                        </p:tgtEl>
                                        <p:attrNameLst>
                                          <p:attrName>ppt_y</p:attrName>
                                        </p:attrNameLst>
                                      </p:cBhvr>
                                      <p:tavLst>
                                        <p:tav tm="0">
                                          <p:val>
                                            <p:strVal val="1+#ppt_h/2"/>
                                          </p:val>
                                        </p:tav>
                                        <p:tav tm="100000">
                                          <p:val>
                                            <p:strVal val="#ppt_y"/>
                                          </p:val>
                                        </p:tav>
                                      </p:tavLst>
                                    </p:anim>
                                  </p:childTnLst>
                                </p:cTn>
                              </p:par>
                            </p:childTnLst>
                          </p:cTn>
                        </p:par>
                        <p:par>
                          <p:cTn id="89" fill="hold">
                            <p:stCondLst>
                              <p:cond delay="850"/>
                            </p:stCondLst>
                            <p:childTnLst>
                              <p:par>
                                <p:cTn id="90" presetID="2" presetClass="entr" presetSubtype="6" fill="hold" grpId="0" nodeType="afterEffect">
                                  <p:stCondLst>
                                    <p:cond delay="0"/>
                                  </p:stCondLst>
                                  <p:childTnLst>
                                    <p:set>
                                      <p:cBhvr>
                                        <p:cTn id="91" dur="1" fill="hold">
                                          <p:stCondLst>
                                            <p:cond delay="0"/>
                                          </p:stCondLst>
                                        </p:cTn>
                                        <p:tgtEl>
                                          <p:spTgt spid="478"/>
                                        </p:tgtEl>
                                        <p:attrNameLst>
                                          <p:attrName>style.visibility</p:attrName>
                                        </p:attrNameLst>
                                      </p:cBhvr>
                                      <p:to>
                                        <p:strVal val="visible"/>
                                      </p:to>
                                    </p:set>
                                    <p:anim calcmode="lin" valueType="num">
                                      <p:cBhvr additive="base">
                                        <p:cTn id="92" dur="50" fill="hold"/>
                                        <p:tgtEl>
                                          <p:spTgt spid="478"/>
                                        </p:tgtEl>
                                        <p:attrNameLst>
                                          <p:attrName>ppt_x</p:attrName>
                                        </p:attrNameLst>
                                      </p:cBhvr>
                                      <p:tavLst>
                                        <p:tav tm="0">
                                          <p:val>
                                            <p:strVal val="1+#ppt_w/2"/>
                                          </p:val>
                                        </p:tav>
                                        <p:tav tm="100000">
                                          <p:val>
                                            <p:strVal val="#ppt_x"/>
                                          </p:val>
                                        </p:tav>
                                      </p:tavLst>
                                    </p:anim>
                                    <p:anim calcmode="lin" valueType="num">
                                      <p:cBhvr additive="base">
                                        <p:cTn id="93" dur="50" fill="hold"/>
                                        <p:tgtEl>
                                          <p:spTgt spid="478"/>
                                        </p:tgtEl>
                                        <p:attrNameLst>
                                          <p:attrName>ppt_y</p:attrName>
                                        </p:attrNameLst>
                                      </p:cBhvr>
                                      <p:tavLst>
                                        <p:tav tm="0">
                                          <p:val>
                                            <p:strVal val="1+#ppt_h/2"/>
                                          </p:val>
                                        </p:tav>
                                        <p:tav tm="100000">
                                          <p:val>
                                            <p:strVal val="#ppt_y"/>
                                          </p:val>
                                        </p:tav>
                                      </p:tavLst>
                                    </p:anim>
                                  </p:childTnLst>
                                </p:cTn>
                              </p:par>
                            </p:childTnLst>
                          </p:cTn>
                        </p:par>
                        <p:par>
                          <p:cTn id="94" fill="hold">
                            <p:stCondLst>
                              <p:cond delay="900"/>
                            </p:stCondLst>
                            <p:childTnLst>
                              <p:par>
                                <p:cTn id="95" presetID="2" presetClass="entr" presetSubtype="1" fill="hold" grpId="0" nodeType="afterEffect">
                                  <p:stCondLst>
                                    <p:cond delay="0"/>
                                  </p:stCondLst>
                                  <p:childTnLst>
                                    <p:set>
                                      <p:cBhvr>
                                        <p:cTn id="96" dur="1" fill="hold">
                                          <p:stCondLst>
                                            <p:cond delay="0"/>
                                          </p:stCondLst>
                                        </p:cTn>
                                        <p:tgtEl>
                                          <p:spTgt spid="471"/>
                                        </p:tgtEl>
                                        <p:attrNameLst>
                                          <p:attrName>style.visibility</p:attrName>
                                        </p:attrNameLst>
                                      </p:cBhvr>
                                      <p:to>
                                        <p:strVal val="visible"/>
                                      </p:to>
                                    </p:set>
                                    <p:anim calcmode="lin" valueType="num">
                                      <p:cBhvr additive="base">
                                        <p:cTn id="97" dur="50" fill="hold"/>
                                        <p:tgtEl>
                                          <p:spTgt spid="471"/>
                                        </p:tgtEl>
                                        <p:attrNameLst>
                                          <p:attrName>ppt_x</p:attrName>
                                        </p:attrNameLst>
                                      </p:cBhvr>
                                      <p:tavLst>
                                        <p:tav tm="0">
                                          <p:val>
                                            <p:strVal val="#ppt_x"/>
                                          </p:val>
                                        </p:tav>
                                        <p:tav tm="100000">
                                          <p:val>
                                            <p:strVal val="#ppt_x"/>
                                          </p:val>
                                        </p:tav>
                                      </p:tavLst>
                                    </p:anim>
                                    <p:anim calcmode="lin" valueType="num">
                                      <p:cBhvr additive="base">
                                        <p:cTn id="98" dur="50" fill="hold"/>
                                        <p:tgtEl>
                                          <p:spTgt spid="471"/>
                                        </p:tgtEl>
                                        <p:attrNameLst>
                                          <p:attrName>ppt_y</p:attrName>
                                        </p:attrNameLst>
                                      </p:cBhvr>
                                      <p:tavLst>
                                        <p:tav tm="0">
                                          <p:val>
                                            <p:strVal val="0-#ppt_h/2"/>
                                          </p:val>
                                        </p:tav>
                                        <p:tav tm="100000">
                                          <p:val>
                                            <p:strVal val="#ppt_y"/>
                                          </p:val>
                                        </p:tav>
                                      </p:tavLst>
                                    </p:anim>
                                  </p:childTnLst>
                                </p:cTn>
                              </p:par>
                            </p:childTnLst>
                          </p:cTn>
                        </p:par>
                        <p:par>
                          <p:cTn id="99" fill="hold">
                            <p:stCondLst>
                              <p:cond delay="950"/>
                            </p:stCondLst>
                            <p:childTnLst>
                              <p:par>
                                <p:cTn id="100" presetID="2" presetClass="entr" presetSubtype="1" fill="hold" grpId="0" nodeType="afterEffect">
                                  <p:stCondLst>
                                    <p:cond delay="0"/>
                                  </p:stCondLst>
                                  <p:childTnLst>
                                    <p:set>
                                      <p:cBhvr>
                                        <p:cTn id="101" dur="1" fill="hold">
                                          <p:stCondLst>
                                            <p:cond delay="0"/>
                                          </p:stCondLst>
                                        </p:cTn>
                                        <p:tgtEl>
                                          <p:spTgt spid="462"/>
                                        </p:tgtEl>
                                        <p:attrNameLst>
                                          <p:attrName>style.visibility</p:attrName>
                                        </p:attrNameLst>
                                      </p:cBhvr>
                                      <p:to>
                                        <p:strVal val="visible"/>
                                      </p:to>
                                    </p:set>
                                    <p:anim calcmode="lin" valueType="num">
                                      <p:cBhvr additive="base">
                                        <p:cTn id="102" dur="50" fill="hold"/>
                                        <p:tgtEl>
                                          <p:spTgt spid="462"/>
                                        </p:tgtEl>
                                        <p:attrNameLst>
                                          <p:attrName>ppt_x</p:attrName>
                                        </p:attrNameLst>
                                      </p:cBhvr>
                                      <p:tavLst>
                                        <p:tav tm="0">
                                          <p:val>
                                            <p:strVal val="#ppt_x"/>
                                          </p:val>
                                        </p:tav>
                                        <p:tav tm="100000">
                                          <p:val>
                                            <p:strVal val="#ppt_x"/>
                                          </p:val>
                                        </p:tav>
                                      </p:tavLst>
                                    </p:anim>
                                    <p:anim calcmode="lin" valueType="num">
                                      <p:cBhvr additive="base">
                                        <p:cTn id="103" dur="50" fill="hold"/>
                                        <p:tgtEl>
                                          <p:spTgt spid="462"/>
                                        </p:tgtEl>
                                        <p:attrNameLst>
                                          <p:attrName>ppt_y</p:attrName>
                                        </p:attrNameLst>
                                      </p:cBhvr>
                                      <p:tavLst>
                                        <p:tav tm="0">
                                          <p:val>
                                            <p:strVal val="0-#ppt_h/2"/>
                                          </p:val>
                                        </p:tav>
                                        <p:tav tm="100000">
                                          <p:val>
                                            <p:strVal val="#ppt_y"/>
                                          </p:val>
                                        </p:tav>
                                      </p:tavLst>
                                    </p:anim>
                                  </p:childTnLst>
                                </p:cTn>
                              </p:par>
                            </p:childTnLst>
                          </p:cTn>
                        </p:par>
                        <p:par>
                          <p:cTn id="104" fill="hold">
                            <p:stCondLst>
                              <p:cond delay="1000"/>
                            </p:stCondLst>
                            <p:childTnLst>
                              <p:par>
                                <p:cTn id="105" presetID="2" presetClass="entr" presetSubtype="1" fill="hold" grpId="0" nodeType="afterEffect">
                                  <p:stCondLst>
                                    <p:cond delay="0"/>
                                  </p:stCondLst>
                                  <p:childTnLst>
                                    <p:set>
                                      <p:cBhvr>
                                        <p:cTn id="106" dur="1" fill="hold">
                                          <p:stCondLst>
                                            <p:cond delay="0"/>
                                          </p:stCondLst>
                                        </p:cTn>
                                        <p:tgtEl>
                                          <p:spTgt spid="451"/>
                                        </p:tgtEl>
                                        <p:attrNameLst>
                                          <p:attrName>style.visibility</p:attrName>
                                        </p:attrNameLst>
                                      </p:cBhvr>
                                      <p:to>
                                        <p:strVal val="visible"/>
                                      </p:to>
                                    </p:set>
                                    <p:anim calcmode="lin" valueType="num">
                                      <p:cBhvr additive="base">
                                        <p:cTn id="107" dur="50" fill="hold"/>
                                        <p:tgtEl>
                                          <p:spTgt spid="451"/>
                                        </p:tgtEl>
                                        <p:attrNameLst>
                                          <p:attrName>ppt_x</p:attrName>
                                        </p:attrNameLst>
                                      </p:cBhvr>
                                      <p:tavLst>
                                        <p:tav tm="0">
                                          <p:val>
                                            <p:strVal val="#ppt_x"/>
                                          </p:val>
                                        </p:tav>
                                        <p:tav tm="100000">
                                          <p:val>
                                            <p:strVal val="#ppt_x"/>
                                          </p:val>
                                        </p:tav>
                                      </p:tavLst>
                                    </p:anim>
                                    <p:anim calcmode="lin" valueType="num">
                                      <p:cBhvr additive="base">
                                        <p:cTn id="108" dur="50" fill="hold"/>
                                        <p:tgtEl>
                                          <p:spTgt spid="451"/>
                                        </p:tgtEl>
                                        <p:attrNameLst>
                                          <p:attrName>ppt_y</p:attrName>
                                        </p:attrNameLst>
                                      </p:cBhvr>
                                      <p:tavLst>
                                        <p:tav tm="0">
                                          <p:val>
                                            <p:strVal val="0-#ppt_h/2"/>
                                          </p:val>
                                        </p:tav>
                                        <p:tav tm="100000">
                                          <p:val>
                                            <p:strVal val="#ppt_y"/>
                                          </p:val>
                                        </p:tav>
                                      </p:tavLst>
                                    </p:anim>
                                  </p:childTnLst>
                                </p:cTn>
                              </p:par>
                            </p:childTnLst>
                          </p:cTn>
                        </p:par>
                        <p:par>
                          <p:cTn id="109" fill="hold">
                            <p:stCondLst>
                              <p:cond delay="1050"/>
                            </p:stCondLst>
                            <p:childTnLst>
                              <p:par>
                                <p:cTn id="110" presetID="2" presetClass="entr" presetSubtype="3" fill="hold" grpId="0" nodeType="afterEffect">
                                  <p:stCondLst>
                                    <p:cond delay="0"/>
                                  </p:stCondLst>
                                  <p:childTnLst>
                                    <p:set>
                                      <p:cBhvr>
                                        <p:cTn id="111" dur="1" fill="hold">
                                          <p:stCondLst>
                                            <p:cond delay="0"/>
                                          </p:stCondLst>
                                        </p:cTn>
                                        <p:tgtEl>
                                          <p:spTgt spid="436"/>
                                        </p:tgtEl>
                                        <p:attrNameLst>
                                          <p:attrName>style.visibility</p:attrName>
                                        </p:attrNameLst>
                                      </p:cBhvr>
                                      <p:to>
                                        <p:strVal val="visible"/>
                                      </p:to>
                                    </p:set>
                                    <p:anim calcmode="lin" valueType="num">
                                      <p:cBhvr additive="base">
                                        <p:cTn id="112" dur="50" fill="hold"/>
                                        <p:tgtEl>
                                          <p:spTgt spid="436"/>
                                        </p:tgtEl>
                                        <p:attrNameLst>
                                          <p:attrName>ppt_x</p:attrName>
                                        </p:attrNameLst>
                                      </p:cBhvr>
                                      <p:tavLst>
                                        <p:tav tm="0">
                                          <p:val>
                                            <p:strVal val="1+#ppt_w/2"/>
                                          </p:val>
                                        </p:tav>
                                        <p:tav tm="100000">
                                          <p:val>
                                            <p:strVal val="#ppt_x"/>
                                          </p:val>
                                        </p:tav>
                                      </p:tavLst>
                                    </p:anim>
                                    <p:anim calcmode="lin" valueType="num">
                                      <p:cBhvr additive="base">
                                        <p:cTn id="113" dur="50" fill="hold"/>
                                        <p:tgtEl>
                                          <p:spTgt spid="436"/>
                                        </p:tgtEl>
                                        <p:attrNameLst>
                                          <p:attrName>ppt_y</p:attrName>
                                        </p:attrNameLst>
                                      </p:cBhvr>
                                      <p:tavLst>
                                        <p:tav tm="0">
                                          <p:val>
                                            <p:strVal val="0-#ppt_h/2"/>
                                          </p:val>
                                        </p:tav>
                                        <p:tav tm="100000">
                                          <p:val>
                                            <p:strVal val="#ppt_y"/>
                                          </p:val>
                                        </p:tav>
                                      </p:tavLst>
                                    </p:anim>
                                  </p:childTnLst>
                                </p:cTn>
                              </p:par>
                            </p:childTnLst>
                          </p:cTn>
                        </p:par>
                        <p:par>
                          <p:cTn id="114" fill="hold">
                            <p:stCondLst>
                              <p:cond delay="1100"/>
                            </p:stCondLst>
                            <p:childTnLst>
                              <p:par>
                                <p:cTn id="115" presetID="2" presetClass="entr" presetSubtype="1" fill="hold" grpId="0" nodeType="afterEffect">
                                  <p:stCondLst>
                                    <p:cond delay="0"/>
                                  </p:stCondLst>
                                  <p:childTnLst>
                                    <p:set>
                                      <p:cBhvr>
                                        <p:cTn id="116" dur="1" fill="hold">
                                          <p:stCondLst>
                                            <p:cond delay="0"/>
                                          </p:stCondLst>
                                        </p:cTn>
                                        <p:tgtEl>
                                          <p:spTgt spid="415"/>
                                        </p:tgtEl>
                                        <p:attrNameLst>
                                          <p:attrName>style.visibility</p:attrName>
                                        </p:attrNameLst>
                                      </p:cBhvr>
                                      <p:to>
                                        <p:strVal val="visible"/>
                                      </p:to>
                                    </p:set>
                                    <p:anim calcmode="lin" valueType="num">
                                      <p:cBhvr additive="base">
                                        <p:cTn id="117" dur="50" fill="hold"/>
                                        <p:tgtEl>
                                          <p:spTgt spid="415"/>
                                        </p:tgtEl>
                                        <p:attrNameLst>
                                          <p:attrName>ppt_x</p:attrName>
                                        </p:attrNameLst>
                                      </p:cBhvr>
                                      <p:tavLst>
                                        <p:tav tm="0">
                                          <p:val>
                                            <p:strVal val="#ppt_x"/>
                                          </p:val>
                                        </p:tav>
                                        <p:tav tm="100000">
                                          <p:val>
                                            <p:strVal val="#ppt_x"/>
                                          </p:val>
                                        </p:tav>
                                      </p:tavLst>
                                    </p:anim>
                                    <p:anim calcmode="lin" valueType="num">
                                      <p:cBhvr additive="base">
                                        <p:cTn id="118" dur="50" fill="hold"/>
                                        <p:tgtEl>
                                          <p:spTgt spid="415"/>
                                        </p:tgtEl>
                                        <p:attrNameLst>
                                          <p:attrName>ppt_y</p:attrName>
                                        </p:attrNameLst>
                                      </p:cBhvr>
                                      <p:tavLst>
                                        <p:tav tm="0">
                                          <p:val>
                                            <p:strVal val="0-#ppt_h/2"/>
                                          </p:val>
                                        </p:tav>
                                        <p:tav tm="100000">
                                          <p:val>
                                            <p:strVal val="#ppt_y"/>
                                          </p:val>
                                        </p:tav>
                                      </p:tavLst>
                                    </p:anim>
                                  </p:childTnLst>
                                </p:cTn>
                              </p:par>
                            </p:childTnLst>
                          </p:cTn>
                        </p:par>
                        <p:par>
                          <p:cTn id="119" fill="hold">
                            <p:stCondLst>
                              <p:cond delay="1150"/>
                            </p:stCondLst>
                            <p:childTnLst>
                              <p:par>
                                <p:cTn id="120" presetID="2" presetClass="entr" presetSubtype="1" fill="hold" grpId="0" nodeType="afterEffect">
                                  <p:stCondLst>
                                    <p:cond delay="0"/>
                                  </p:stCondLst>
                                  <p:childTnLst>
                                    <p:set>
                                      <p:cBhvr>
                                        <p:cTn id="121" dur="1" fill="hold">
                                          <p:stCondLst>
                                            <p:cond delay="0"/>
                                          </p:stCondLst>
                                        </p:cTn>
                                        <p:tgtEl>
                                          <p:spTgt spid="390"/>
                                        </p:tgtEl>
                                        <p:attrNameLst>
                                          <p:attrName>style.visibility</p:attrName>
                                        </p:attrNameLst>
                                      </p:cBhvr>
                                      <p:to>
                                        <p:strVal val="visible"/>
                                      </p:to>
                                    </p:set>
                                    <p:anim calcmode="lin" valueType="num">
                                      <p:cBhvr additive="base">
                                        <p:cTn id="122" dur="50" fill="hold"/>
                                        <p:tgtEl>
                                          <p:spTgt spid="390"/>
                                        </p:tgtEl>
                                        <p:attrNameLst>
                                          <p:attrName>ppt_x</p:attrName>
                                        </p:attrNameLst>
                                      </p:cBhvr>
                                      <p:tavLst>
                                        <p:tav tm="0">
                                          <p:val>
                                            <p:strVal val="#ppt_x"/>
                                          </p:val>
                                        </p:tav>
                                        <p:tav tm="100000">
                                          <p:val>
                                            <p:strVal val="#ppt_x"/>
                                          </p:val>
                                        </p:tav>
                                      </p:tavLst>
                                    </p:anim>
                                    <p:anim calcmode="lin" valueType="num">
                                      <p:cBhvr additive="base">
                                        <p:cTn id="123" dur="50" fill="hold"/>
                                        <p:tgtEl>
                                          <p:spTgt spid="390"/>
                                        </p:tgtEl>
                                        <p:attrNameLst>
                                          <p:attrName>ppt_y</p:attrName>
                                        </p:attrNameLst>
                                      </p:cBhvr>
                                      <p:tavLst>
                                        <p:tav tm="0">
                                          <p:val>
                                            <p:strVal val="0-#ppt_h/2"/>
                                          </p:val>
                                        </p:tav>
                                        <p:tav tm="100000">
                                          <p:val>
                                            <p:strVal val="#ppt_y"/>
                                          </p:val>
                                        </p:tav>
                                      </p:tavLst>
                                    </p:anim>
                                  </p:childTnLst>
                                </p:cTn>
                              </p:par>
                            </p:childTnLst>
                          </p:cTn>
                        </p:par>
                        <p:par>
                          <p:cTn id="124" fill="hold">
                            <p:stCondLst>
                              <p:cond delay="1200"/>
                            </p:stCondLst>
                            <p:childTnLst>
                              <p:par>
                                <p:cTn id="125" presetID="2" presetClass="entr" presetSubtype="6" fill="hold" grpId="0" nodeType="afterEffect">
                                  <p:stCondLst>
                                    <p:cond delay="0"/>
                                  </p:stCondLst>
                                  <p:childTnLst>
                                    <p:set>
                                      <p:cBhvr>
                                        <p:cTn id="126" dur="1" fill="hold">
                                          <p:stCondLst>
                                            <p:cond delay="0"/>
                                          </p:stCondLst>
                                        </p:cTn>
                                        <p:tgtEl>
                                          <p:spTgt spid="406"/>
                                        </p:tgtEl>
                                        <p:attrNameLst>
                                          <p:attrName>style.visibility</p:attrName>
                                        </p:attrNameLst>
                                      </p:cBhvr>
                                      <p:to>
                                        <p:strVal val="visible"/>
                                      </p:to>
                                    </p:set>
                                    <p:anim calcmode="lin" valueType="num">
                                      <p:cBhvr additive="base">
                                        <p:cTn id="127" dur="50" fill="hold"/>
                                        <p:tgtEl>
                                          <p:spTgt spid="406"/>
                                        </p:tgtEl>
                                        <p:attrNameLst>
                                          <p:attrName>ppt_x</p:attrName>
                                        </p:attrNameLst>
                                      </p:cBhvr>
                                      <p:tavLst>
                                        <p:tav tm="0">
                                          <p:val>
                                            <p:strVal val="1+#ppt_w/2"/>
                                          </p:val>
                                        </p:tav>
                                        <p:tav tm="100000">
                                          <p:val>
                                            <p:strVal val="#ppt_x"/>
                                          </p:val>
                                        </p:tav>
                                      </p:tavLst>
                                    </p:anim>
                                    <p:anim calcmode="lin" valueType="num">
                                      <p:cBhvr additive="base">
                                        <p:cTn id="128" dur="50" fill="hold"/>
                                        <p:tgtEl>
                                          <p:spTgt spid="406"/>
                                        </p:tgtEl>
                                        <p:attrNameLst>
                                          <p:attrName>ppt_y</p:attrName>
                                        </p:attrNameLst>
                                      </p:cBhvr>
                                      <p:tavLst>
                                        <p:tav tm="0">
                                          <p:val>
                                            <p:strVal val="1+#ppt_h/2"/>
                                          </p:val>
                                        </p:tav>
                                        <p:tav tm="100000">
                                          <p:val>
                                            <p:strVal val="#ppt_y"/>
                                          </p:val>
                                        </p:tav>
                                      </p:tavLst>
                                    </p:anim>
                                  </p:childTnLst>
                                </p:cTn>
                              </p:par>
                            </p:childTnLst>
                          </p:cTn>
                        </p:par>
                        <p:par>
                          <p:cTn id="129" fill="hold">
                            <p:stCondLst>
                              <p:cond delay="1250"/>
                            </p:stCondLst>
                            <p:childTnLst>
                              <p:par>
                                <p:cTn id="130" presetID="2" presetClass="entr" presetSubtype="3" fill="hold" grpId="0" nodeType="afterEffect">
                                  <p:stCondLst>
                                    <p:cond delay="0"/>
                                  </p:stCondLst>
                                  <p:childTnLst>
                                    <p:set>
                                      <p:cBhvr>
                                        <p:cTn id="131" dur="1" fill="hold">
                                          <p:stCondLst>
                                            <p:cond delay="0"/>
                                          </p:stCondLst>
                                        </p:cTn>
                                        <p:tgtEl>
                                          <p:spTgt spid="442"/>
                                        </p:tgtEl>
                                        <p:attrNameLst>
                                          <p:attrName>style.visibility</p:attrName>
                                        </p:attrNameLst>
                                      </p:cBhvr>
                                      <p:to>
                                        <p:strVal val="visible"/>
                                      </p:to>
                                    </p:set>
                                    <p:anim calcmode="lin" valueType="num">
                                      <p:cBhvr additive="base">
                                        <p:cTn id="132" dur="50" fill="hold"/>
                                        <p:tgtEl>
                                          <p:spTgt spid="442"/>
                                        </p:tgtEl>
                                        <p:attrNameLst>
                                          <p:attrName>ppt_x</p:attrName>
                                        </p:attrNameLst>
                                      </p:cBhvr>
                                      <p:tavLst>
                                        <p:tav tm="0">
                                          <p:val>
                                            <p:strVal val="1+#ppt_w/2"/>
                                          </p:val>
                                        </p:tav>
                                        <p:tav tm="100000">
                                          <p:val>
                                            <p:strVal val="#ppt_x"/>
                                          </p:val>
                                        </p:tav>
                                      </p:tavLst>
                                    </p:anim>
                                    <p:anim calcmode="lin" valueType="num">
                                      <p:cBhvr additive="base">
                                        <p:cTn id="133" dur="50" fill="hold"/>
                                        <p:tgtEl>
                                          <p:spTgt spid="442"/>
                                        </p:tgtEl>
                                        <p:attrNameLst>
                                          <p:attrName>ppt_y</p:attrName>
                                        </p:attrNameLst>
                                      </p:cBhvr>
                                      <p:tavLst>
                                        <p:tav tm="0">
                                          <p:val>
                                            <p:strVal val="0-#ppt_h/2"/>
                                          </p:val>
                                        </p:tav>
                                        <p:tav tm="100000">
                                          <p:val>
                                            <p:strVal val="#ppt_y"/>
                                          </p:val>
                                        </p:tav>
                                      </p:tavLst>
                                    </p:anim>
                                  </p:childTnLst>
                                </p:cTn>
                              </p:par>
                            </p:childTnLst>
                          </p:cTn>
                        </p:par>
                        <p:par>
                          <p:cTn id="134" fill="hold">
                            <p:stCondLst>
                              <p:cond delay="1300"/>
                            </p:stCondLst>
                            <p:childTnLst>
                              <p:par>
                                <p:cTn id="135" presetID="2" presetClass="entr" presetSubtype="8" fill="hold" grpId="0" nodeType="afterEffect">
                                  <p:stCondLst>
                                    <p:cond delay="0"/>
                                  </p:stCondLst>
                                  <p:childTnLst>
                                    <p:set>
                                      <p:cBhvr>
                                        <p:cTn id="136" dur="1" fill="hold">
                                          <p:stCondLst>
                                            <p:cond delay="0"/>
                                          </p:stCondLst>
                                        </p:cTn>
                                        <p:tgtEl>
                                          <p:spTgt spid="422"/>
                                        </p:tgtEl>
                                        <p:attrNameLst>
                                          <p:attrName>style.visibility</p:attrName>
                                        </p:attrNameLst>
                                      </p:cBhvr>
                                      <p:to>
                                        <p:strVal val="visible"/>
                                      </p:to>
                                    </p:set>
                                    <p:anim calcmode="lin" valueType="num">
                                      <p:cBhvr additive="base">
                                        <p:cTn id="137" dur="50" fill="hold"/>
                                        <p:tgtEl>
                                          <p:spTgt spid="422"/>
                                        </p:tgtEl>
                                        <p:attrNameLst>
                                          <p:attrName>ppt_x</p:attrName>
                                        </p:attrNameLst>
                                      </p:cBhvr>
                                      <p:tavLst>
                                        <p:tav tm="0">
                                          <p:val>
                                            <p:strVal val="0-#ppt_w/2"/>
                                          </p:val>
                                        </p:tav>
                                        <p:tav tm="100000">
                                          <p:val>
                                            <p:strVal val="#ppt_x"/>
                                          </p:val>
                                        </p:tav>
                                      </p:tavLst>
                                    </p:anim>
                                    <p:anim calcmode="lin" valueType="num">
                                      <p:cBhvr additive="base">
                                        <p:cTn id="138" dur="50" fill="hold"/>
                                        <p:tgtEl>
                                          <p:spTgt spid="422"/>
                                        </p:tgtEl>
                                        <p:attrNameLst>
                                          <p:attrName>ppt_y</p:attrName>
                                        </p:attrNameLst>
                                      </p:cBhvr>
                                      <p:tavLst>
                                        <p:tav tm="0">
                                          <p:val>
                                            <p:strVal val="#ppt_y"/>
                                          </p:val>
                                        </p:tav>
                                        <p:tav tm="100000">
                                          <p:val>
                                            <p:strVal val="#ppt_y"/>
                                          </p:val>
                                        </p:tav>
                                      </p:tavLst>
                                    </p:anim>
                                  </p:childTnLst>
                                </p:cTn>
                              </p:par>
                            </p:childTnLst>
                          </p:cTn>
                        </p:par>
                        <p:par>
                          <p:cTn id="139" fill="hold">
                            <p:stCondLst>
                              <p:cond delay="1350"/>
                            </p:stCondLst>
                            <p:childTnLst>
                              <p:par>
                                <p:cTn id="140" presetID="2" presetClass="entr" presetSubtype="9" fill="hold" grpId="0" nodeType="afterEffect">
                                  <p:stCondLst>
                                    <p:cond delay="0"/>
                                  </p:stCondLst>
                                  <p:childTnLst>
                                    <p:set>
                                      <p:cBhvr>
                                        <p:cTn id="141" dur="1" fill="hold">
                                          <p:stCondLst>
                                            <p:cond delay="0"/>
                                          </p:stCondLst>
                                        </p:cTn>
                                        <p:tgtEl>
                                          <p:spTgt spid="394"/>
                                        </p:tgtEl>
                                        <p:attrNameLst>
                                          <p:attrName>style.visibility</p:attrName>
                                        </p:attrNameLst>
                                      </p:cBhvr>
                                      <p:to>
                                        <p:strVal val="visible"/>
                                      </p:to>
                                    </p:set>
                                    <p:anim calcmode="lin" valueType="num">
                                      <p:cBhvr additive="base">
                                        <p:cTn id="142" dur="50" fill="hold"/>
                                        <p:tgtEl>
                                          <p:spTgt spid="394"/>
                                        </p:tgtEl>
                                        <p:attrNameLst>
                                          <p:attrName>ppt_x</p:attrName>
                                        </p:attrNameLst>
                                      </p:cBhvr>
                                      <p:tavLst>
                                        <p:tav tm="0">
                                          <p:val>
                                            <p:strVal val="0-#ppt_w/2"/>
                                          </p:val>
                                        </p:tav>
                                        <p:tav tm="100000">
                                          <p:val>
                                            <p:strVal val="#ppt_x"/>
                                          </p:val>
                                        </p:tav>
                                      </p:tavLst>
                                    </p:anim>
                                    <p:anim calcmode="lin" valueType="num">
                                      <p:cBhvr additive="base">
                                        <p:cTn id="143" dur="50" fill="hold"/>
                                        <p:tgtEl>
                                          <p:spTgt spid="394"/>
                                        </p:tgtEl>
                                        <p:attrNameLst>
                                          <p:attrName>ppt_y</p:attrName>
                                        </p:attrNameLst>
                                      </p:cBhvr>
                                      <p:tavLst>
                                        <p:tav tm="0">
                                          <p:val>
                                            <p:strVal val="0-#ppt_h/2"/>
                                          </p:val>
                                        </p:tav>
                                        <p:tav tm="100000">
                                          <p:val>
                                            <p:strVal val="#ppt_y"/>
                                          </p:val>
                                        </p:tav>
                                      </p:tavLst>
                                    </p:anim>
                                  </p:childTnLst>
                                </p:cTn>
                              </p:par>
                            </p:childTnLst>
                          </p:cTn>
                        </p:par>
                        <p:par>
                          <p:cTn id="144" fill="hold">
                            <p:stCondLst>
                              <p:cond delay="1400"/>
                            </p:stCondLst>
                            <p:childTnLst>
                              <p:par>
                                <p:cTn id="145" presetID="2" presetClass="entr" presetSubtype="9" fill="hold" grpId="0" nodeType="afterEffect">
                                  <p:stCondLst>
                                    <p:cond delay="0"/>
                                  </p:stCondLst>
                                  <p:childTnLst>
                                    <p:set>
                                      <p:cBhvr>
                                        <p:cTn id="146" dur="1" fill="hold">
                                          <p:stCondLst>
                                            <p:cond delay="0"/>
                                          </p:stCondLst>
                                        </p:cTn>
                                        <p:tgtEl>
                                          <p:spTgt spid="502"/>
                                        </p:tgtEl>
                                        <p:attrNameLst>
                                          <p:attrName>style.visibility</p:attrName>
                                        </p:attrNameLst>
                                      </p:cBhvr>
                                      <p:to>
                                        <p:strVal val="visible"/>
                                      </p:to>
                                    </p:set>
                                    <p:anim calcmode="lin" valueType="num">
                                      <p:cBhvr additive="base">
                                        <p:cTn id="147" dur="50" fill="hold"/>
                                        <p:tgtEl>
                                          <p:spTgt spid="502"/>
                                        </p:tgtEl>
                                        <p:attrNameLst>
                                          <p:attrName>ppt_x</p:attrName>
                                        </p:attrNameLst>
                                      </p:cBhvr>
                                      <p:tavLst>
                                        <p:tav tm="0">
                                          <p:val>
                                            <p:strVal val="0-#ppt_w/2"/>
                                          </p:val>
                                        </p:tav>
                                        <p:tav tm="100000">
                                          <p:val>
                                            <p:strVal val="#ppt_x"/>
                                          </p:val>
                                        </p:tav>
                                      </p:tavLst>
                                    </p:anim>
                                    <p:anim calcmode="lin" valueType="num">
                                      <p:cBhvr additive="base">
                                        <p:cTn id="148" dur="50" fill="hold"/>
                                        <p:tgtEl>
                                          <p:spTgt spid="502"/>
                                        </p:tgtEl>
                                        <p:attrNameLst>
                                          <p:attrName>ppt_y</p:attrName>
                                        </p:attrNameLst>
                                      </p:cBhvr>
                                      <p:tavLst>
                                        <p:tav tm="0">
                                          <p:val>
                                            <p:strVal val="0-#ppt_h/2"/>
                                          </p:val>
                                        </p:tav>
                                        <p:tav tm="100000">
                                          <p:val>
                                            <p:strVal val="#ppt_y"/>
                                          </p:val>
                                        </p:tav>
                                      </p:tavLst>
                                    </p:anim>
                                  </p:childTnLst>
                                </p:cTn>
                              </p:par>
                            </p:childTnLst>
                          </p:cTn>
                        </p:par>
                        <p:par>
                          <p:cTn id="149" fill="hold">
                            <p:stCondLst>
                              <p:cond delay="1450"/>
                            </p:stCondLst>
                            <p:childTnLst>
                              <p:par>
                                <p:cTn id="150" presetID="2" presetClass="entr" presetSubtype="1" fill="hold" grpId="0" nodeType="afterEffect">
                                  <p:stCondLst>
                                    <p:cond delay="0"/>
                                  </p:stCondLst>
                                  <p:childTnLst>
                                    <p:set>
                                      <p:cBhvr>
                                        <p:cTn id="151" dur="1" fill="hold">
                                          <p:stCondLst>
                                            <p:cond delay="0"/>
                                          </p:stCondLst>
                                        </p:cTn>
                                        <p:tgtEl>
                                          <p:spTgt spid="464"/>
                                        </p:tgtEl>
                                        <p:attrNameLst>
                                          <p:attrName>style.visibility</p:attrName>
                                        </p:attrNameLst>
                                      </p:cBhvr>
                                      <p:to>
                                        <p:strVal val="visible"/>
                                      </p:to>
                                    </p:set>
                                    <p:anim calcmode="lin" valueType="num">
                                      <p:cBhvr additive="base">
                                        <p:cTn id="152" dur="50" fill="hold"/>
                                        <p:tgtEl>
                                          <p:spTgt spid="464"/>
                                        </p:tgtEl>
                                        <p:attrNameLst>
                                          <p:attrName>ppt_x</p:attrName>
                                        </p:attrNameLst>
                                      </p:cBhvr>
                                      <p:tavLst>
                                        <p:tav tm="0">
                                          <p:val>
                                            <p:strVal val="#ppt_x"/>
                                          </p:val>
                                        </p:tav>
                                        <p:tav tm="100000">
                                          <p:val>
                                            <p:strVal val="#ppt_x"/>
                                          </p:val>
                                        </p:tav>
                                      </p:tavLst>
                                    </p:anim>
                                    <p:anim calcmode="lin" valueType="num">
                                      <p:cBhvr additive="base">
                                        <p:cTn id="153" dur="50" fill="hold"/>
                                        <p:tgtEl>
                                          <p:spTgt spid="464"/>
                                        </p:tgtEl>
                                        <p:attrNameLst>
                                          <p:attrName>ppt_y</p:attrName>
                                        </p:attrNameLst>
                                      </p:cBhvr>
                                      <p:tavLst>
                                        <p:tav tm="0">
                                          <p:val>
                                            <p:strVal val="0-#ppt_h/2"/>
                                          </p:val>
                                        </p:tav>
                                        <p:tav tm="100000">
                                          <p:val>
                                            <p:strVal val="#ppt_y"/>
                                          </p:val>
                                        </p:tav>
                                      </p:tavLst>
                                    </p:anim>
                                  </p:childTnLst>
                                </p:cTn>
                              </p:par>
                            </p:childTnLst>
                          </p:cTn>
                        </p:par>
                        <p:par>
                          <p:cTn id="154" fill="hold">
                            <p:stCondLst>
                              <p:cond delay="1500"/>
                            </p:stCondLst>
                            <p:childTnLst>
                              <p:par>
                                <p:cTn id="155" presetID="2" presetClass="entr" presetSubtype="4" fill="hold" grpId="0" nodeType="afterEffect">
                                  <p:stCondLst>
                                    <p:cond delay="0"/>
                                  </p:stCondLst>
                                  <p:childTnLst>
                                    <p:set>
                                      <p:cBhvr>
                                        <p:cTn id="156" dur="1" fill="hold">
                                          <p:stCondLst>
                                            <p:cond delay="0"/>
                                          </p:stCondLst>
                                        </p:cTn>
                                        <p:tgtEl>
                                          <p:spTgt spid="404"/>
                                        </p:tgtEl>
                                        <p:attrNameLst>
                                          <p:attrName>style.visibility</p:attrName>
                                        </p:attrNameLst>
                                      </p:cBhvr>
                                      <p:to>
                                        <p:strVal val="visible"/>
                                      </p:to>
                                    </p:set>
                                    <p:anim calcmode="lin" valueType="num">
                                      <p:cBhvr additive="base">
                                        <p:cTn id="157" dur="50" fill="hold"/>
                                        <p:tgtEl>
                                          <p:spTgt spid="404"/>
                                        </p:tgtEl>
                                        <p:attrNameLst>
                                          <p:attrName>ppt_x</p:attrName>
                                        </p:attrNameLst>
                                      </p:cBhvr>
                                      <p:tavLst>
                                        <p:tav tm="0">
                                          <p:val>
                                            <p:strVal val="#ppt_x"/>
                                          </p:val>
                                        </p:tav>
                                        <p:tav tm="100000">
                                          <p:val>
                                            <p:strVal val="#ppt_x"/>
                                          </p:val>
                                        </p:tav>
                                      </p:tavLst>
                                    </p:anim>
                                    <p:anim calcmode="lin" valueType="num">
                                      <p:cBhvr additive="base">
                                        <p:cTn id="158" dur="50" fill="hold"/>
                                        <p:tgtEl>
                                          <p:spTgt spid="404"/>
                                        </p:tgtEl>
                                        <p:attrNameLst>
                                          <p:attrName>ppt_y</p:attrName>
                                        </p:attrNameLst>
                                      </p:cBhvr>
                                      <p:tavLst>
                                        <p:tav tm="0">
                                          <p:val>
                                            <p:strVal val="1+#ppt_h/2"/>
                                          </p:val>
                                        </p:tav>
                                        <p:tav tm="100000">
                                          <p:val>
                                            <p:strVal val="#ppt_y"/>
                                          </p:val>
                                        </p:tav>
                                      </p:tavLst>
                                    </p:anim>
                                  </p:childTnLst>
                                </p:cTn>
                              </p:par>
                            </p:childTnLst>
                          </p:cTn>
                        </p:par>
                        <p:par>
                          <p:cTn id="159" fill="hold">
                            <p:stCondLst>
                              <p:cond delay="1550"/>
                            </p:stCondLst>
                            <p:childTnLst>
                              <p:par>
                                <p:cTn id="160" presetID="2" presetClass="entr" presetSubtype="3" fill="hold" grpId="0" nodeType="afterEffect">
                                  <p:stCondLst>
                                    <p:cond delay="0"/>
                                  </p:stCondLst>
                                  <p:childTnLst>
                                    <p:set>
                                      <p:cBhvr>
                                        <p:cTn id="161" dur="1" fill="hold">
                                          <p:stCondLst>
                                            <p:cond delay="0"/>
                                          </p:stCondLst>
                                        </p:cTn>
                                        <p:tgtEl>
                                          <p:spTgt spid="432"/>
                                        </p:tgtEl>
                                        <p:attrNameLst>
                                          <p:attrName>style.visibility</p:attrName>
                                        </p:attrNameLst>
                                      </p:cBhvr>
                                      <p:to>
                                        <p:strVal val="visible"/>
                                      </p:to>
                                    </p:set>
                                    <p:anim calcmode="lin" valueType="num">
                                      <p:cBhvr additive="base">
                                        <p:cTn id="162" dur="50" fill="hold"/>
                                        <p:tgtEl>
                                          <p:spTgt spid="432"/>
                                        </p:tgtEl>
                                        <p:attrNameLst>
                                          <p:attrName>ppt_x</p:attrName>
                                        </p:attrNameLst>
                                      </p:cBhvr>
                                      <p:tavLst>
                                        <p:tav tm="0">
                                          <p:val>
                                            <p:strVal val="1+#ppt_w/2"/>
                                          </p:val>
                                        </p:tav>
                                        <p:tav tm="100000">
                                          <p:val>
                                            <p:strVal val="#ppt_x"/>
                                          </p:val>
                                        </p:tav>
                                      </p:tavLst>
                                    </p:anim>
                                    <p:anim calcmode="lin" valueType="num">
                                      <p:cBhvr additive="base">
                                        <p:cTn id="163" dur="50" fill="hold"/>
                                        <p:tgtEl>
                                          <p:spTgt spid="432"/>
                                        </p:tgtEl>
                                        <p:attrNameLst>
                                          <p:attrName>ppt_y</p:attrName>
                                        </p:attrNameLst>
                                      </p:cBhvr>
                                      <p:tavLst>
                                        <p:tav tm="0">
                                          <p:val>
                                            <p:strVal val="0-#ppt_h/2"/>
                                          </p:val>
                                        </p:tav>
                                        <p:tav tm="100000">
                                          <p:val>
                                            <p:strVal val="#ppt_y"/>
                                          </p:val>
                                        </p:tav>
                                      </p:tavLst>
                                    </p:anim>
                                  </p:childTnLst>
                                </p:cTn>
                              </p:par>
                            </p:childTnLst>
                          </p:cTn>
                        </p:par>
                        <p:par>
                          <p:cTn id="164" fill="hold">
                            <p:stCondLst>
                              <p:cond delay="1600"/>
                            </p:stCondLst>
                            <p:childTnLst>
                              <p:par>
                                <p:cTn id="165" presetID="2" presetClass="entr" presetSubtype="3" fill="hold" grpId="0" nodeType="afterEffect">
                                  <p:stCondLst>
                                    <p:cond delay="0"/>
                                  </p:stCondLst>
                                  <p:childTnLst>
                                    <p:set>
                                      <p:cBhvr>
                                        <p:cTn id="166" dur="1" fill="hold">
                                          <p:stCondLst>
                                            <p:cond delay="0"/>
                                          </p:stCondLst>
                                        </p:cTn>
                                        <p:tgtEl>
                                          <p:spTgt spid="409"/>
                                        </p:tgtEl>
                                        <p:attrNameLst>
                                          <p:attrName>style.visibility</p:attrName>
                                        </p:attrNameLst>
                                      </p:cBhvr>
                                      <p:to>
                                        <p:strVal val="visible"/>
                                      </p:to>
                                    </p:set>
                                    <p:anim calcmode="lin" valueType="num">
                                      <p:cBhvr additive="base">
                                        <p:cTn id="167" dur="50" fill="hold"/>
                                        <p:tgtEl>
                                          <p:spTgt spid="409"/>
                                        </p:tgtEl>
                                        <p:attrNameLst>
                                          <p:attrName>ppt_x</p:attrName>
                                        </p:attrNameLst>
                                      </p:cBhvr>
                                      <p:tavLst>
                                        <p:tav tm="0">
                                          <p:val>
                                            <p:strVal val="1+#ppt_w/2"/>
                                          </p:val>
                                        </p:tav>
                                        <p:tav tm="100000">
                                          <p:val>
                                            <p:strVal val="#ppt_x"/>
                                          </p:val>
                                        </p:tav>
                                      </p:tavLst>
                                    </p:anim>
                                    <p:anim calcmode="lin" valueType="num">
                                      <p:cBhvr additive="base">
                                        <p:cTn id="168" dur="50" fill="hold"/>
                                        <p:tgtEl>
                                          <p:spTgt spid="409"/>
                                        </p:tgtEl>
                                        <p:attrNameLst>
                                          <p:attrName>ppt_y</p:attrName>
                                        </p:attrNameLst>
                                      </p:cBhvr>
                                      <p:tavLst>
                                        <p:tav tm="0">
                                          <p:val>
                                            <p:strVal val="0-#ppt_h/2"/>
                                          </p:val>
                                        </p:tav>
                                        <p:tav tm="100000">
                                          <p:val>
                                            <p:strVal val="#ppt_y"/>
                                          </p:val>
                                        </p:tav>
                                      </p:tavLst>
                                    </p:anim>
                                  </p:childTnLst>
                                </p:cTn>
                              </p:par>
                            </p:childTnLst>
                          </p:cTn>
                        </p:par>
                        <p:par>
                          <p:cTn id="169" fill="hold">
                            <p:stCondLst>
                              <p:cond delay="1650"/>
                            </p:stCondLst>
                            <p:childTnLst>
                              <p:par>
                                <p:cTn id="170" presetID="2" presetClass="entr" presetSubtype="3" fill="hold" grpId="0" nodeType="afterEffect">
                                  <p:stCondLst>
                                    <p:cond delay="0"/>
                                  </p:stCondLst>
                                  <p:childTnLst>
                                    <p:set>
                                      <p:cBhvr>
                                        <p:cTn id="171" dur="1" fill="hold">
                                          <p:stCondLst>
                                            <p:cond delay="0"/>
                                          </p:stCondLst>
                                        </p:cTn>
                                        <p:tgtEl>
                                          <p:spTgt spid="410"/>
                                        </p:tgtEl>
                                        <p:attrNameLst>
                                          <p:attrName>style.visibility</p:attrName>
                                        </p:attrNameLst>
                                      </p:cBhvr>
                                      <p:to>
                                        <p:strVal val="visible"/>
                                      </p:to>
                                    </p:set>
                                    <p:anim calcmode="lin" valueType="num">
                                      <p:cBhvr additive="base">
                                        <p:cTn id="172" dur="50" fill="hold"/>
                                        <p:tgtEl>
                                          <p:spTgt spid="410"/>
                                        </p:tgtEl>
                                        <p:attrNameLst>
                                          <p:attrName>ppt_x</p:attrName>
                                        </p:attrNameLst>
                                      </p:cBhvr>
                                      <p:tavLst>
                                        <p:tav tm="0">
                                          <p:val>
                                            <p:strVal val="1+#ppt_w/2"/>
                                          </p:val>
                                        </p:tav>
                                        <p:tav tm="100000">
                                          <p:val>
                                            <p:strVal val="#ppt_x"/>
                                          </p:val>
                                        </p:tav>
                                      </p:tavLst>
                                    </p:anim>
                                    <p:anim calcmode="lin" valueType="num">
                                      <p:cBhvr additive="base">
                                        <p:cTn id="173" dur="50" fill="hold"/>
                                        <p:tgtEl>
                                          <p:spTgt spid="410"/>
                                        </p:tgtEl>
                                        <p:attrNameLst>
                                          <p:attrName>ppt_y</p:attrName>
                                        </p:attrNameLst>
                                      </p:cBhvr>
                                      <p:tavLst>
                                        <p:tav tm="0">
                                          <p:val>
                                            <p:strVal val="0-#ppt_h/2"/>
                                          </p:val>
                                        </p:tav>
                                        <p:tav tm="100000">
                                          <p:val>
                                            <p:strVal val="#ppt_y"/>
                                          </p:val>
                                        </p:tav>
                                      </p:tavLst>
                                    </p:anim>
                                  </p:childTnLst>
                                </p:cTn>
                              </p:par>
                            </p:childTnLst>
                          </p:cTn>
                        </p:par>
                        <p:par>
                          <p:cTn id="174" fill="hold">
                            <p:stCondLst>
                              <p:cond delay="1700"/>
                            </p:stCondLst>
                            <p:childTnLst>
                              <p:par>
                                <p:cTn id="175" presetID="2" presetClass="entr" presetSubtype="4" fill="hold" grpId="0" nodeType="afterEffect">
                                  <p:stCondLst>
                                    <p:cond delay="0"/>
                                  </p:stCondLst>
                                  <p:childTnLst>
                                    <p:set>
                                      <p:cBhvr>
                                        <p:cTn id="176" dur="1" fill="hold">
                                          <p:stCondLst>
                                            <p:cond delay="0"/>
                                          </p:stCondLst>
                                        </p:cTn>
                                        <p:tgtEl>
                                          <p:spTgt spid="400"/>
                                        </p:tgtEl>
                                        <p:attrNameLst>
                                          <p:attrName>style.visibility</p:attrName>
                                        </p:attrNameLst>
                                      </p:cBhvr>
                                      <p:to>
                                        <p:strVal val="visible"/>
                                      </p:to>
                                    </p:set>
                                    <p:anim calcmode="lin" valueType="num">
                                      <p:cBhvr additive="base">
                                        <p:cTn id="177" dur="50" fill="hold"/>
                                        <p:tgtEl>
                                          <p:spTgt spid="400"/>
                                        </p:tgtEl>
                                        <p:attrNameLst>
                                          <p:attrName>ppt_x</p:attrName>
                                        </p:attrNameLst>
                                      </p:cBhvr>
                                      <p:tavLst>
                                        <p:tav tm="0">
                                          <p:val>
                                            <p:strVal val="#ppt_x"/>
                                          </p:val>
                                        </p:tav>
                                        <p:tav tm="100000">
                                          <p:val>
                                            <p:strVal val="#ppt_x"/>
                                          </p:val>
                                        </p:tav>
                                      </p:tavLst>
                                    </p:anim>
                                    <p:anim calcmode="lin" valueType="num">
                                      <p:cBhvr additive="base">
                                        <p:cTn id="178" dur="50" fill="hold"/>
                                        <p:tgtEl>
                                          <p:spTgt spid="400"/>
                                        </p:tgtEl>
                                        <p:attrNameLst>
                                          <p:attrName>ppt_y</p:attrName>
                                        </p:attrNameLst>
                                      </p:cBhvr>
                                      <p:tavLst>
                                        <p:tav tm="0">
                                          <p:val>
                                            <p:strVal val="1+#ppt_h/2"/>
                                          </p:val>
                                        </p:tav>
                                        <p:tav tm="100000">
                                          <p:val>
                                            <p:strVal val="#ppt_y"/>
                                          </p:val>
                                        </p:tav>
                                      </p:tavLst>
                                    </p:anim>
                                  </p:childTnLst>
                                </p:cTn>
                              </p:par>
                            </p:childTnLst>
                          </p:cTn>
                        </p:par>
                        <p:par>
                          <p:cTn id="179" fill="hold">
                            <p:stCondLst>
                              <p:cond delay="1750"/>
                            </p:stCondLst>
                            <p:childTnLst>
                              <p:par>
                                <p:cTn id="180" presetID="2" presetClass="entr" presetSubtype="1" fill="hold" grpId="0" nodeType="afterEffect">
                                  <p:stCondLst>
                                    <p:cond delay="0"/>
                                  </p:stCondLst>
                                  <p:childTnLst>
                                    <p:set>
                                      <p:cBhvr>
                                        <p:cTn id="181" dur="1" fill="hold">
                                          <p:stCondLst>
                                            <p:cond delay="0"/>
                                          </p:stCondLst>
                                        </p:cTn>
                                        <p:tgtEl>
                                          <p:spTgt spid="391"/>
                                        </p:tgtEl>
                                        <p:attrNameLst>
                                          <p:attrName>style.visibility</p:attrName>
                                        </p:attrNameLst>
                                      </p:cBhvr>
                                      <p:to>
                                        <p:strVal val="visible"/>
                                      </p:to>
                                    </p:set>
                                    <p:anim calcmode="lin" valueType="num">
                                      <p:cBhvr additive="base">
                                        <p:cTn id="182" dur="50" fill="hold"/>
                                        <p:tgtEl>
                                          <p:spTgt spid="391"/>
                                        </p:tgtEl>
                                        <p:attrNameLst>
                                          <p:attrName>ppt_x</p:attrName>
                                        </p:attrNameLst>
                                      </p:cBhvr>
                                      <p:tavLst>
                                        <p:tav tm="0">
                                          <p:val>
                                            <p:strVal val="#ppt_x"/>
                                          </p:val>
                                        </p:tav>
                                        <p:tav tm="100000">
                                          <p:val>
                                            <p:strVal val="#ppt_x"/>
                                          </p:val>
                                        </p:tav>
                                      </p:tavLst>
                                    </p:anim>
                                    <p:anim calcmode="lin" valueType="num">
                                      <p:cBhvr additive="base">
                                        <p:cTn id="183" dur="50" fill="hold"/>
                                        <p:tgtEl>
                                          <p:spTgt spid="391"/>
                                        </p:tgtEl>
                                        <p:attrNameLst>
                                          <p:attrName>ppt_y</p:attrName>
                                        </p:attrNameLst>
                                      </p:cBhvr>
                                      <p:tavLst>
                                        <p:tav tm="0">
                                          <p:val>
                                            <p:strVal val="0-#ppt_h/2"/>
                                          </p:val>
                                        </p:tav>
                                        <p:tav tm="100000">
                                          <p:val>
                                            <p:strVal val="#ppt_y"/>
                                          </p:val>
                                        </p:tav>
                                      </p:tavLst>
                                    </p:anim>
                                  </p:childTnLst>
                                </p:cTn>
                              </p:par>
                            </p:childTnLst>
                          </p:cTn>
                        </p:par>
                        <p:par>
                          <p:cTn id="184" fill="hold">
                            <p:stCondLst>
                              <p:cond delay="1800"/>
                            </p:stCondLst>
                            <p:childTnLst>
                              <p:par>
                                <p:cTn id="185" presetID="2" presetClass="entr" presetSubtype="1" fill="hold" grpId="0" nodeType="afterEffect">
                                  <p:stCondLst>
                                    <p:cond delay="0"/>
                                  </p:stCondLst>
                                  <p:childTnLst>
                                    <p:set>
                                      <p:cBhvr>
                                        <p:cTn id="186" dur="1" fill="hold">
                                          <p:stCondLst>
                                            <p:cond delay="0"/>
                                          </p:stCondLst>
                                        </p:cTn>
                                        <p:tgtEl>
                                          <p:spTgt spid="392"/>
                                        </p:tgtEl>
                                        <p:attrNameLst>
                                          <p:attrName>style.visibility</p:attrName>
                                        </p:attrNameLst>
                                      </p:cBhvr>
                                      <p:to>
                                        <p:strVal val="visible"/>
                                      </p:to>
                                    </p:set>
                                    <p:anim calcmode="lin" valueType="num">
                                      <p:cBhvr additive="base">
                                        <p:cTn id="187" dur="50" fill="hold"/>
                                        <p:tgtEl>
                                          <p:spTgt spid="392"/>
                                        </p:tgtEl>
                                        <p:attrNameLst>
                                          <p:attrName>ppt_x</p:attrName>
                                        </p:attrNameLst>
                                      </p:cBhvr>
                                      <p:tavLst>
                                        <p:tav tm="0">
                                          <p:val>
                                            <p:strVal val="#ppt_x"/>
                                          </p:val>
                                        </p:tav>
                                        <p:tav tm="100000">
                                          <p:val>
                                            <p:strVal val="#ppt_x"/>
                                          </p:val>
                                        </p:tav>
                                      </p:tavLst>
                                    </p:anim>
                                    <p:anim calcmode="lin" valueType="num">
                                      <p:cBhvr additive="base">
                                        <p:cTn id="188" dur="50" fill="hold"/>
                                        <p:tgtEl>
                                          <p:spTgt spid="392"/>
                                        </p:tgtEl>
                                        <p:attrNameLst>
                                          <p:attrName>ppt_y</p:attrName>
                                        </p:attrNameLst>
                                      </p:cBhvr>
                                      <p:tavLst>
                                        <p:tav tm="0">
                                          <p:val>
                                            <p:strVal val="0-#ppt_h/2"/>
                                          </p:val>
                                        </p:tav>
                                        <p:tav tm="100000">
                                          <p:val>
                                            <p:strVal val="#ppt_y"/>
                                          </p:val>
                                        </p:tav>
                                      </p:tavLst>
                                    </p:anim>
                                  </p:childTnLst>
                                </p:cTn>
                              </p:par>
                            </p:childTnLst>
                          </p:cTn>
                        </p:par>
                        <p:par>
                          <p:cTn id="189" fill="hold">
                            <p:stCondLst>
                              <p:cond delay="1850"/>
                            </p:stCondLst>
                            <p:childTnLst>
                              <p:par>
                                <p:cTn id="190" presetID="2" presetClass="entr" presetSubtype="1" fill="hold" grpId="0" nodeType="afterEffect">
                                  <p:stCondLst>
                                    <p:cond delay="0"/>
                                  </p:stCondLst>
                                  <p:childTnLst>
                                    <p:set>
                                      <p:cBhvr>
                                        <p:cTn id="191" dur="1" fill="hold">
                                          <p:stCondLst>
                                            <p:cond delay="0"/>
                                          </p:stCondLst>
                                        </p:cTn>
                                        <p:tgtEl>
                                          <p:spTgt spid="417"/>
                                        </p:tgtEl>
                                        <p:attrNameLst>
                                          <p:attrName>style.visibility</p:attrName>
                                        </p:attrNameLst>
                                      </p:cBhvr>
                                      <p:to>
                                        <p:strVal val="visible"/>
                                      </p:to>
                                    </p:set>
                                    <p:anim calcmode="lin" valueType="num">
                                      <p:cBhvr additive="base">
                                        <p:cTn id="192" dur="50" fill="hold"/>
                                        <p:tgtEl>
                                          <p:spTgt spid="417"/>
                                        </p:tgtEl>
                                        <p:attrNameLst>
                                          <p:attrName>ppt_x</p:attrName>
                                        </p:attrNameLst>
                                      </p:cBhvr>
                                      <p:tavLst>
                                        <p:tav tm="0">
                                          <p:val>
                                            <p:strVal val="#ppt_x"/>
                                          </p:val>
                                        </p:tav>
                                        <p:tav tm="100000">
                                          <p:val>
                                            <p:strVal val="#ppt_x"/>
                                          </p:val>
                                        </p:tav>
                                      </p:tavLst>
                                    </p:anim>
                                    <p:anim calcmode="lin" valueType="num">
                                      <p:cBhvr additive="base">
                                        <p:cTn id="193" dur="50" fill="hold"/>
                                        <p:tgtEl>
                                          <p:spTgt spid="417"/>
                                        </p:tgtEl>
                                        <p:attrNameLst>
                                          <p:attrName>ppt_y</p:attrName>
                                        </p:attrNameLst>
                                      </p:cBhvr>
                                      <p:tavLst>
                                        <p:tav tm="0">
                                          <p:val>
                                            <p:strVal val="0-#ppt_h/2"/>
                                          </p:val>
                                        </p:tav>
                                        <p:tav tm="100000">
                                          <p:val>
                                            <p:strVal val="#ppt_y"/>
                                          </p:val>
                                        </p:tav>
                                      </p:tavLst>
                                    </p:anim>
                                  </p:childTnLst>
                                </p:cTn>
                              </p:par>
                            </p:childTnLst>
                          </p:cTn>
                        </p:par>
                        <p:par>
                          <p:cTn id="194" fill="hold">
                            <p:stCondLst>
                              <p:cond delay="1900"/>
                            </p:stCondLst>
                            <p:childTnLst>
                              <p:par>
                                <p:cTn id="195" presetID="2" presetClass="entr" presetSubtype="1" fill="hold" grpId="0" nodeType="afterEffect">
                                  <p:stCondLst>
                                    <p:cond delay="0"/>
                                  </p:stCondLst>
                                  <p:childTnLst>
                                    <p:set>
                                      <p:cBhvr>
                                        <p:cTn id="196" dur="1" fill="hold">
                                          <p:stCondLst>
                                            <p:cond delay="0"/>
                                          </p:stCondLst>
                                        </p:cTn>
                                        <p:tgtEl>
                                          <p:spTgt spid="448"/>
                                        </p:tgtEl>
                                        <p:attrNameLst>
                                          <p:attrName>style.visibility</p:attrName>
                                        </p:attrNameLst>
                                      </p:cBhvr>
                                      <p:to>
                                        <p:strVal val="visible"/>
                                      </p:to>
                                    </p:set>
                                    <p:anim calcmode="lin" valueType="num">
                                      <p:cBhvr additive="base">
                                        <p:cTn id="197" dur="50" fill="hold"/>
                                        <p:tgtEl>
                                          <p:spTgt spid="448"/>
                                        </p:tgtEl>
                                        <p:attrNameLst>
                                          <p:attrName>ppt_x</p:attrName>
                                        </p:attrNameLst>
                                      </p:cBhvr>
                                      <p:tavLst>
                                        <p:tav tm="0">
                                          <p:val>
                                            <p:strVal val="#ppt_x"/>
                                          </p:val>
                                        </p:tav>
                                        <p:tav tm="100000">
                                          <p:val>
                                            <p:strVal val="#ppt_x"/>
                                          </p:val>
                                        </p:tav>
                                      </p:tavLst>
                                    </p:anim>
                                    <p:anim calcmode="lin" valueType="num">
                                      <p:cBhvr additive="base">
                                        <p:cTn id="198" dur="50" fill="hold"/>
                                        <p:tgtEl>
                                          <p:spTgt spid="448"/>
                                        </p:tgtEl>
                                        <p:attrNameLst>
                                          <p:attrName>ppt_y</p:attrName>
                                        </p:attrNameLst>
                                      </p:cBhvr>
                                      <p:tavLst>
                                        <p:tav tm="0">
                                          <p:val>
                                            <p:strVal val="0-#ppt_h/2"/>
                                          </p:val>
                                        </p:tav>
                                        <p:tav tm="100000">
                                          <p:val>
                                            <p:strVal val="#ppt_y"/>
                                          </p:val>
                                        </p:tav>
                                      </p:tavLst>
                                    </p:anim>
                                  </p:childTnLst>
                                </p:cTn>
                              </p:par>
                            </p:childTnLst>
                          </p:cTn>
                        </p:par>
                        <p:par>
                          <p:cTn id="199" fill="hold">
                            <p:stCondLst>
                              <p:cond delay="1950"/>
                            </p:stCondLst>
                            <p:childTnLst>
                              <p:par>
                                <p:cTn id="200" presetID="2" presetClass="entr" presetSubtype="3" fill="hold" grpId="0" nodeType="afterEffect">
                                  <p:stCondLst>
                                    <p:cond delay="0"/>
                                  </p:stCondLst>
                                  <p:childTnLst>
                                    <p:set>
                                      <p:cBhvr>
                                        <p:cTn id="201" dur="1" fill="hold">
                                          <p:stCondLst>
                                            <p:cond delay="0"/>
                                          </p:stCondLst>
                                        </p:cTn>
                                        <p:tgtEl>
                                          <p:spTgt spid="411"/>
                                        </p:tgtEl>
                                        <p:attrNameLst>
                                          <p:attrName>style.visibility</p:attrName>
                                        </p:attrNameLst>
                                      </p:cBhvr>
                                      <p:to>
                                        <p:strVal val="visible"/>
                                      </p:to>
                                    </p:set>
                                    <p:anim calcmode="lin" valueType="num">
                                      <p:cBhvr additive="base">
                                        <p:cTn id="202" dur="50" fill="hold"/>
                                        <p:tgtEl>
                                          <p:spTgt spid="411"/>
                                        </p:tgtEl>
                                        <p:attrNameLst>
                                          <p:attrName>ppt_x</p:attrName>
                                        </p:attrNameLst>
                                      </p:cBhvr>
                                      <p:tavLst>
                                        <p:tav tm="0">
                                          <p:val>
                                            <p:strVal val="1+#ppt_w/2"/>
                                          </p:val>
                                        </p:tav>
                                        <p:tav tm="100000">
                                          <p:val>
                                            <p:strVal val="#ppt_x"/>
                                          </p:val>
                                        </p:tav>
                                      </p:tavLst>
                                    </p:anim>
                                    <p:anim calcmode="lin" valueType="num">
                                      <p:cBhvr additive="base">
                                        <p:cTn id="203" dur="50" fill="hold"/>
                                        <p:tgtEl>
                                          <p:spTgt spid="411"/>
                                        </p:tgtEl>
                                        <p:attrNameLst>
                                          <p:attrName>ppt_y</p:attrName>
                                        </p:attrNameLst>
                                      </p:cBhvr>
                                      <p:tavLst>
                                        <p:tav tm="0">
                                          <p:val>
                                            <p:strVal val="0-#ppt_h/2"/>
                                          </p:val>
                                        </p:tav>
                                        <p:tav tm="100000">
                                          <p:val>
                                            <p:strVal val="#ppt_y"/>
                                          </p:val>
                                        </p:tav>
                                      </p:tavLst>
                                    </p:anim>
                                  </p:childTnLst>
                                </p:cTn>
                              </p:par>
                            </p:childTnLst>
                          </p:cTn>
                        </p:par>
                        <p:par>
                          <p:cTn id="204" fill="hold">
                            <p:stCondLst>
                              <p:cond delay="2000"/>
                            </p:stCondLst>
                            <p:childTnLst>
                              <p:par>
                                <p:cTn id="205" presetID="2" presetClass="entr" presetSubtype="12" fill="hold" grpId="0" nodeType="afterEffect">
                                  <p:stCondLst>
                                    <p:cond delay="0"/>
                                  </p:stCondLst>
                                  <p:childTnLst>
                                    <p:set>
                                      <p:cBhvr>
                                        <p:cTn id="206" dur="1" fill="hold">
                                          <p:stCondLst>
                                            <p:cond delay="0"/>
                                          </p:stCondLst>
                                        </p:cTn>
                                        <p:tgtEl>
                                          <p:spTgt spid="495"/>
                                        </p:tgtEl>
                                        <p:attrNameLst>
                                          <p:attrName>style.visibility</p:attrName>
                                        </p:attrNameLst>
                                      </p:cBhvr>
                                      <p:to>
                                        <p:strVal val="visible"/>
                                      </p:to>
                                    </p:set>
                                    <p:anim calcmode="lin" valueType="num">
                                      <p:cBhvr additive="base">
                                        <p:cTn id="207" dur="50" fill="hold"/>
                                        <p:tgtEl>
                                          <p:spTgt spid="495"/>
                                        </p:tgtEl>
                                        <p:attrNameLst>
                                          <p:attrName>ppt_x</p:attrName>
                                        </p:attrNameLst>
                                      </p:cBhvr>
                                      <p:tavLst>
                                        <p:tav tm="0">
                                          <p:val>
                                            <p:strVal val="0-#ppt_w/2"/>
                                          </p:val>
                                        </p:tav>
                                        <p:tav tm="100000">
                                          <p:val>
                                            <p:strVal val="#ppt_x"/>
                                          </p:val>
                                        </p:tav>
                                      </p:tavLst>
                                    </p:anim>
                                    <p:anim calcmode="lin" valueType="num">
                                      <p:cBhvr additive="base">
                                        <p:cTn id="208" dur="50" fill="hold"/>
                                        <p:tgtEl>
                                          <p:spTgt spid="495"/>
                                        </p:tgtEl>
                                        <p:attrNameLst>
                                          <p:attrName>ppt_y</p:attrName>
                                        </p:attrNameLst>
                                      </p:cBhvr>
                                      <p:tavLst>
                                        <p:tav tm="0">
                                          <p:val>
                                            <p:strVal val="1+#ppt_h/2"/>
                                          </p:val>
                                        </p:tav>
                                        <p:tav tm="100000">
                                          <p:val>
                                            <p:strVal val="#ppt_y"/>
                                          </p:val>
                                        </p:tav>
                                      </p:tavLst>
                                    </p:anim>
                                  </p:childTnLst>
                                </p:cTn>
                              </p:par>
                            </p:childTnLst>
                          </p:cTn>
                        </p:par>
                        <p:par>
                          <p:cTn id="209" fill="hold">
                            <p:stCondLst>
                              <p:cond delay="2050"/>
                            </p:stCondLst>
                            <p:childTnLst>
                              <p:par>
                                <p:cTn id="210" presetID="2" presetClass="entr" presetSubtype="2" fill="hold" grpId="0" nodeType="afterEffect">
                                  <p:stCondLst>
                                    <p:cond delay="0"/>
                                  </p:stCondLst>
                                  <p:childTnLst>
                                    <p:set>
                                      <p:cBhvr>
                                        <p:cTn id="211" dur="1" fill="hold">
                                          <p:stCondLst>
                                            <p:cond delay="0"/>
                                          </p:stCondLst>
                                        </p:cTn>
                                        <p:tgtEl>
                                          <p:spTgt spid="389"/>
                                        </p:tgtEl>
                                        <p:attrNameLst>
                                          <p:attrName>style.visibility</p:attrName>
                                        </p:attrNameLst>
                                      </p:cBhvr>
                                      <p:to>
                                        <p:strVal val="visible"/>
                                      </p:to>
                                    </p:set>
                                    <p:anim calcmode="lin" valueType="num">
                                      <p:cBhvr additive="base">
                                        <p:cTn id="212" dur="50" fill="hold"/>
                                        <p:tgtEl>
                                          <p:spTgt spid="389"/>
                                        </p:tgtEl>
                                        <p:attrNameLst>
                                          <p:attrName>ppt_x</p:attrName>
                                        </p:attrNameLst>
                                      </p:cBhvr>
                                      <p:tavLst>
                                        <p:tav tm="0">
                                          <p:val>
                                            <p:strVal val="1+#ppt_w/2"/>
                                          </p:val>
                                        </p:tav>
                                        <p:tav tm="100000">
                                          <p:val>
                                            <p:strVal val="#ppt_x"/>
                                          </p:val>
                                        </p:tav>
                                      </p:tavLst>
                                    </p:anim>
                                    <p:anim calcmode="lin" valueType="num">
                                      <p:cBhvr additive="base">
                                        <p:cTn id="213" dur="50" fill="hold"/>
                                        <p:tgtEl>
                                          <p:spTgt spid="389"/>
                                        </p:tgtEl>
                                        <p:attrNameLst>
                                          <p:attrName>ppt_y</p:attrName>
                                        </p:attrNameLst>
                                      </p:cBhvr>
                                      <p:tavLst>
                                        <p:tav tm="0">
                                          <p:val>
                                            <p:strVal val="#ppt_y"/>
                                          </p:val>
                                        </p:tav>
                                        <p:tav tm="100000">
                                          <p:val>
                                            <p:strVal val="#ppt_y"/>
                                          </p:val>
                                        </p:tav>
                                      </p:tavLst>
                                    </p:anim>
                                  </p:childTnLst>
                                </p:cTn>
                              </p:par>
                            </p:childTnLst>
                          </p:cTn>
                        </p:par>
                        <p:par>
                          <p:cTn id="214" fill="hold">
                            <p:stCondLst>
                              <p:cond delay="2100"/>
                            </p:stCondLst>
                            <p:childTnLst>
                              <p:par>
                                <p:cTn id="215" presetID="2" presetClass="entr" presetSubtype="2" fill="hold" grpId="0" nodeType="afterEffect">
                                  <p:stCondLst>
                                    <p:cond delay="0"/>
                                  </p:stCondLst>
                                  <p:childTnLst>
                                    <p:set>
                                      <p:cBhvr>
                                        <p:cTn id="216" dur="1" fill="hold">
                                          <p:stCondLst>
                                            <p:cond delay="0"/>
                                          </p:stCondLst>
                                        </p:cTn>
                                        <p:tgtEl>
                                          <p:spTgt spid="397"/>
                                        </p:tgtEl>
                                        <p:attrNameLst>
                                          <p:attrName>style.visibility</p:attrName>
                                        </p:attrNameLst>
                                      </p:cBhvr>
                                      <p:to>
                                        <p:strVal val="visible"/>
                                      </p:to>
                                    </p:set>
                                    <p:anim calcmode="lin" valueType="num">
                                      <p:cBhvr additive="base">
                                        <p:cTn id="217" dur="50" fill="hold"/>
                                        <p:tgtEl>
                                          <p:spTgt spid="397"/>
                                        </p:tgtEl>
                                        <p:attrNameLst>
                                          <p:attrName>ppt_x</p:attrName>
                                        </p:attrNameLst>
                                      </p:cBhvr>
                                      <p:tavLst>
                                        <p:tav tm="0">
                                          <p:val>
                                            <p:strVal val="1+#ppt_w/2"/>
                                          </p:val>
                                        </p:tav>
                                        <p:tav tm="100000">
                                          <p:val>
                                            <p:strVal val="#ppt_x"/>
                                          </p:val>
                                        </p:tav>
                                      </p:tavLst>
                                    </p:anim>
                                    <p:anim calcmode="lin" valueType="num">
                                      <p:cBhvr additive="base">
                                        <p:cTn id="218" dur="50" fill="hold"/>
                                        <p:tgtEl>
                                          <p:spTgt spid="397"/>
                                        </p:tgtEl>
                                        <p:attrNameLst>
                                          <p:attrName>ppt_y</p:attrName>
                                        </p:attrNameLst>
                                      </p:cBhvr>
                                      <p:tavLst>
                                        <p:tav tm="0">
                                          <p:val>
                                            <p:strVal val="#ppt_y"/>
                                          </p:val>
                                        </p:tav>
                                        <p:tav tm="100000">
                                          <p:val>
                                            <p:strVal val="#ppt_y"/>
                                          </p:val>
                                        </p:tav>
                                      </p:tavLst>
                                    </p:anim>
                                  </p:childTnLst>
                                </p:cTn>
                              </p:par>
                            </p:childTnLst>
                          </p:cTn>
                        </p:par>
                        <p:par>
                          <p:cTn id="219" fill="hold">
                            <p:stCondLst>
                              <p:cond delay="2150"/>
                            </p:stCondLst>
                            <p:childTnLst>
                              <p:par>
                                <p:cTn id="220" presetID="2" presetClass="entr" presetSubtype="2" fill="hold" grpId="0" nodeType="afterEffect">
                                  <p:stCondLst>
                                    <p:cond delay="0"/>
                                  </p:stCondLst>
                                  <p:childTnLst>
                                    <p:set>
                                      <p:cBhvr>
                                        <p:cTn id="221" dur="1" fill="hold">
                                          <p:stCondLst>
                                            <p:cond delay="0"/>
                                          </p:stCondLst>
                                        </p:cTn>
                                        <p:tgtEl>
                                          <p:spTgt spid="398"/>
                                        </p:tgtEl>
                                        <p:attrNameLst>
                                          <p:attrName>style.visibility</p:attrName>
                                        </p:attrNameLst>
                                      </p:cBhvr>
                                      <p:to>
                                        <p:strVal val="visible"/>
                                      </p:to>
                                    </p:set>
                                    <p:anim calcmode="lin" valueType="num">
                                      <p:cBhvr additive="base">
                                        <p:cTn id="222" dur="50" fill="hold"/>
                                        <p:tgtEl>
                                          <p:spTgt spid="398"/>
                                        </p:tgtEl>
                                        <p:attrNameLst>
                                          <p:attrName>ppt_x</p:attrName>
                                        </p:attrNameLst>
                                      </p:cBhvr>
                                      <p:tavLst>
                                        <p:tav tm="0">
                                          <p:val>
                                            <p:strVal val="1+#ppt_w/2"/>
                                          </p:val>
                                        </p:tav>
                                        <p:tav tm="100000">
                                          <p:val>
                                            <p:strVal val="#ppt_x"/>
                                          </p:val>
                                        </p:tav>
                                      </p:tavLst>
                                    </p:anim>
                                    <p:anim calcmode="lin" valueType="num">
                                      <p:cBhvr additive="base">
                                        <p:cTn id="223" dur="50" fill="hold"/>
                                        <p:tgtEl>
                                          <p:spTgt spid="398"/>
                                        </p:tgtEl>
                                        <p:attrNameLst>
                                          <p:attrName>ppt_y</p:attrName>
                                        </p:attrNameLst>
                                      </p:cBhvr>
                                      <p:tavLst>
                                        <p:tav tm="0">
                                          <p:val>
                                            <p:strVal val="#ppt_y"/>
                                          </p:val>
                                        </p:tav>
                                        <p:tav tm="100000">
                                          <p:val>
                                            <p:strVal val="#ppt_y"/>
                                          </p:val>
                                        </p:tav>
                                      </p:tavLst>
                                    </p:anim>
                                  </p:childTnLst>
                                </p:cTn>
                              </p:par>
                            </p:childTnLst>
                          </p:cTn>
                        </p:par>
                        <p:par>
                          <p:cTn id="224" fill="hold">
                            <p:stCondLst>
                              <p:cond delay="2200"/>
                            </p:stCondLst>
                            <p:childTnLst>
                              <p:par>
                                <p:cTn id="225" presetID="2" presetClass="entr" presetSubtype="1" fill="hold" grpId="0" nodeType="afterEffect">
                                  <p:stCondLst>
                                    <p:cond delay="0"/>
                                  </p:stCondLst>
                                  <p:childTnLst>
                                    <p:set>
                                      <p:cBhvr>
                                        <p:cTn id="226" dur="1" fill="hold">
                                          <p:stCondLst>
                                            <p:cond delay="0"/>
                                          </p:stCondLst>
                                        </p:cTn>
                                        <p:tgtEl>
                                          <p:spTgt spid="416"/>
                                        </p:tgtEl>
                                        <p:attrNameLst>
                                          <p:attrName>style.visibility</p:attrName>
                                        </p:attrNameLst>
                                      </p:cBhvr>
                                      <p:to>
                                        <p:strVal val="visible"/>
                                      </p:to>
                                    </p:set>
                                    <p:anim calcmode="lin" valueType="num">
                                      <p:cBhvr additive="base">
                                        <p:cTn id="227" dur="50" fill="hold"/>
                                        <p:tgtEl>
                                          <p:spTgt spid="416"/>
                                        </p:tgtEl>
                                        <p:attrNameLst>
                                          <p:attrName>ppt_x</p:attrName>
                                        </p:attrNameLst>
                                      </p:cBhvr>
                                      <p:tavLst>
                                        <p:tav tm="0">
                                          <p:val>
                                            <p:strVal val="#ppt_x"/>
                                          </p:val>
                                        </p:tav>
                                        <p:tav tm="100000">
                                          <p:val>
                                            <p:strVal val="#ppt_x"/>
                                          </p:val>
                                        </p:tav>
                                      </p:tavLst>
                                    </p:anim>
                                    <p:anim calcmode="lin" valueType="num">
                                      <p:cBhvr additive="base">
                                        <p:cTn id="228" dur="50" fill="hold"/>
                                        <p:tgtEl>
                                          <p:spTgt spid="416"/>
                                        </p:tgtEl>
                                        <p:attrNameLst>
                                          <p:attrName>ppt_y</p:attrName>
                                        </p:attrNameLst>
                                      </p:cBhvr>
                                      <p:tavLst>
                                        <p:tav tm="0">
                                          <p:val>
                                            <p:strVal val="0-#ppt_h/2"/>
                                          </p:val>
                                        </p:tav>
                                        <p:tav tm="100000">
                                          <p:val>
                                            <p:strVal val="#ppt_y"/>
                                          </p:val>
                                        </p:tav>
                                      </p:tavLst>
                                    </p:anim>
                                  </p:childTnLst>
                                </p:cTn>
                              </p:par>
                            </p:childTnLst>
                          </p:cTn>
                        </p:par>
                        <p:par>
                          <p:cTn id="229" fill="hold">
                            <p:stCondLst>
                              <p:cond delay="2250"/>
                            </p:stCondLst>
                            <p:childTnLst>
                              <p:par>
                                <p:cTn id="230" presetID="2" presetClass="entr" presetSubtype="1" fill="hold" grpId="0" nodeType="afterEffect">
                                  <p:stCondLst>
                                    <p:cond delay="0"/>
                                  </p:stCondLst>
                                  <p:childTnLst>
                                    <p:set>
                                      <p:cBhvr>
                                        <p:cTn id="231" dur="1" fill="hold">
                                          <p:stCondLst>
                                            <p:cond delay="0"/>
                                          </p:stCondLst>
                                        </p:cTn>
                                        <p:tgtEl>
                                          <p:spTgt spid="418"/>
                                        </p:tgtEl>
                                        <p:attrNameLst>
                                          <p:attrName>style.visibility</p:attrName>
                                        </p:attrNameLst>
                                      </p:cBhvr>
                                      <p:to>
                                        <p:strVal val="visible"/>
                                      </p:to>
                                    </p:set>
                                    <p:anim calcmode="lin" valueType="num">
                                      <p:cBhvr additive="base">
                                        <p:cTn id="232" dur="50" fill="hold"/>
                                        <p:tgtEl>
                                          <p:spTgt spid="418"/>
                                        </p:tgtEl>
                                        <p:attrNameLst>
                                          <p:attrName>ppt_x</p:attrName>
                                        </p:attrNameLst>
                                      </p:cBhvr>
                                      <p:tavLst>
                                        <p:tav tm="0">
                                          <p:val>
                                            <p:strVal val="#ppt_x"/>
                                          </p:val>
                                        </p:tav>
                                        <p:tav tm="100000">
                                          <p:val>
                                            <p:strVal val="#ppt_x"/>
                                          </p:val>
                                        </p:tav>
                                      </p:tavLst>
                                    </p:anim>
                                    <p:anim calcmode="lin" valueType="num">
                                      <p:cBhvr additive="base">
                                        <p:cTn id="233" dur="50" fill="hold"/>
                                        <p:tgtEl>
                                          <p:spTgt spid="418"/>
                                        </p:tgtEl>
                                        <p:attrNameLst>
                                          <p:attrName>ppt_y</p:attrName>
                                        </p:attrNameLst>
                                      </p:cBhvr>
                                      <p:tavLst>
                                        <p:tav tm="0">
                                          <p:val>
                                            <p:strVal val="0-#ppt_h/2"/>
                                          </p:val>
                                        </p:tav>
                                        <p:tav tm="100000">
                                          <p:val>
                                            <p:strVal val="#ppt_y"/>
                                          </p:val>
                                        </p:tav>
                                      </p:tavLst>
                                    </p:anim>
                                  </p:childTnLst>
                                </p:cTn>
                              </p:par>
                            </p:childTnLst>
                          </p:cTn>
                        </p:par>
                        <p:par>
                          <p:cTn id="234" fill="hold">
                            <p:stCondLst>
                              <p:cond delay="2300"/>
                            </p:stCondLst>
                            <p:childTnLst>
                              <p:par>
                                <p:cTn id="235" presetID="2" presetClass="entr" presetSubtype="3" fill="hold" grpId="0" nodeType="afterEffect">
                                  <p:stCondLst>
                                    <p:cond delay="0"/>
                                  </p:stCondLst>
                                  <p:childTnLst>
                                    <p:set>
                                      <p:cBhvr>
                                        <p:cTn id="236" dur="1" fill="hold">
                                          <p:stCondLst>
                                            <p:cond delay="0"/>
                                          </p:stCondLst>
                                        </p:cTn>
                                        <p:tgtEl>
                                          <p:spTgt spid="425"/>
                                        </p:tgtEl>
                                        <p:attrNameLst>
                                          <p:attrName>style.visibility</p:attrName>
                                        </p:attrNameLst>
                                      </p:cBhvr>
                                      <p:to>
                                        <p:strVal val="visible"/>
                                      </p:to>
                                    </p:set>
                                    <p:anim calcmode="lin" valueType="num">
                                      <p:cBhvr additive="base">
                                        <p:cTn id="237" dur="50" fill="hold"/>
                                        <p:tgtEl>
                                          <p:spTgt spid="425"/>
                                        </p:tgtEl>
                                        <p:attrNameLst>
                                          <p:attrName>ppt_x</p:attrName>
                                        </p:attrNameLst>
                                      </p:cBhvr>
                                      <p:tavLst>
                                        <p:tav tm="0">
                                          <p:val>
                                            <p:strVal val="1+#ppt_w/2"/>
                                          </p:val>
                                        </p:tav>
                                        <p:tav tm="100000">
                                          <p:val>
                                            <p:strVal val="#ppt_x"/>
                                          </p:val>
                                        </p:tav>
                                      </p:tavLst>
                                    </p:anim>
                                    <p:anim calcmode="lin" valueType="num">
                                      <p:cBhvr additive="base">
                                        <p:cTn id="238" dur="50" fill="hold"/>
                                        <p:tgtEl>
                                          <p:spTgt spid="425"/>
                                        </p:tgtEl>
                                        <p:attrNameLst>
                                          <p:attrName>ppt_y</p:attrName>
                                        </p:attrNameLst>
                                      </p:cBhvr>
                                      <p:tavLst>
                                        <p:tav tm="0">
                                          <p:val>
                                            <p:strVal val="0-#ppt_h/2"/>
                                          </p:val>
                                        </p:tav>
                                        <p:tav tm="100000">
                                          <p:val>
                                            <p:strVal val="#ppt_y"/>
                                          </p:val>
                                        </p:tav>
                                      </p:tavLst>
                                    </p:anim>
                                  </p:childTnLst>
                                </p:cTn>
                              </p:par>
                            </p:childTnLst>
                          </p:cTn>
                        </p:par>
                        <p:par>
                          <p:cTn id="239" fill="hold">
                            <p:stCondLst>
                              <p:cond delay="2350"/>
                            </p:stCondLst>
                            <p:childTnLst>
                              <p:par>
                                <p:cTn id="240" presetID="2" presetClass="entr" presetSubtype="3" fill="hold" grpId="0" nodeType="afterEffect">
                                  <p:stCondLst>
                                    <p:cond delay="0"/>
                                  </p:stCondLst>
                                  <p:childTnLst>
                                    <p:set>
                                      <p:cBhvr>
                                        <p:cTn id="241" dur="1" fill="hold">
                                          <p:stCondLst>
                                            <p:cond delay="0"/>
                                          </p:stCondLst>
                                        </p:cTn>
                                        <p:tgtEl>
                                          <p:spTgt spid="427"/>
                                        </p:tgtEl>
                                        <p:attrNameLst>
                                          <p:attrName>style.visibility</p:attrName>
                                        </p:attrNameLst>
                                      </p:cBhvr>
                                      <p:to>
                                        <p:strVal val="visible"/>
                                      </p:to>
                                    </p:set>
                                    <p:anim calcmode="lin" valueType="num">
                                      <p:cBhvr additive="base">
                                        <p:cTn id="242" dur="50" fill="hold"/>
                                        <p:tgtEl>
                                          <p:spTgt spid="427"/>
                                        </p:tgtEl>
                                        <p:attrNameLst>
                                          <p:attrName>ppt_x</p:attrName>
                                        </p:attrNameLst>
                                      </p:cBhvr>
                                      <p:tavLst>
                                        <p:tav tm="0">
                                          <p:val>
                                            <p:strVal val="1+#ppt_w/2"/>
                                          </p:val>
                                        </p:tav>
                                        <p:tav tm="100000">
                                          <p:val>
                                            <p:strVal val="#ppt_x"/>
                                          </p:val>
                                        </p:tav>
                                      </p:tavLst>
                                    </p:anim>
                                    <p:anim calcmode="lin" valueType="num">
                                      <p:cBhvr additive="base">
                                        <p:cTn id="243" dur="50" fill="hold"/>
                                        <p:tgtEl>
                                          <p:spTgt spid="427"/>
                                        </p:tgtEl>
                                        <p:attrNameLst>
                                          <p:attrName>ppt_y</p:attrName>
                                        </p:attrNameLst>
                                      </p:cBhvr>
                                      <p:tavLst>
                                        <p:tav tm="0">
                                          <p:val>
                                            <p:strVal val="0-#ppt_h/2"/>
                                          </p:val>
                                        </p:tav>
                                        <p:tav tm="100000">
                                          <p:val>
                                            <p:strVal val="#ppt_y"/>
                                          </p:val>
                                        </p:tav>
                                      </p:tavLst>
                                    </p:anim>
                                  </p:childTnLst>
                                </p:cTn>
                              </p:par>
                            </p:childTnLst>
                          </p:cTn>
                        </p:par>
                        <p:par>
                          <p:cTn id="244" fill="hold">
                            <p:stCondLst>
                              <p:cond delay="2400"/>
                            </p:stCondLst>
                            <p:childTnLst>
                              <p:par>
                                <p:cTn id="245" presetID="2" presetClass="entr" presetSubtype="4" fill="hold" grpId="0" nodeType="afterEffect">
                                  <p:stCondLst>
                                    <p:cond delay="0"/>
                                  </p:stCondLst>
                                  <p:childTnLst>
                                    <p:set>
                                      <p:cBhvr>
                                        <p:cTn id="246" dur="1" fill="hold">
                                          <p:stCondLst>
                                            <p:cond delay="0"/>
                                          </p:stCondLst>
                                        </p:cTn>
                                        <p:tgtEl>
                                          <p:spTgt spid="434"/>
                                        </p:tgtEl>
                                        <p:attrNameLst>
                                          <p:attrName>style.visibility</p:attrName>
                                        </p:attrNameLst>
                                      </p:cBhvr>
                                      <p:to>
                                        <p:strVal val="visible"/>
                                      </p:to>
                                    </p:set>
                                    <p:anim calcmode="lin" valueType="num">
                                      <p:cBhvr additive="base">
                                        <p:cTn id="247" dur="50" fill="hold"/>
                                        <p:tgtEl>
                                          <p:spTgt spid="434"/>
                                        </p:tgtEl>
                                        <p:attrNameLst>
                                          <p:attrName>ppt_x</p:attrName>
                                        </p:attrNameLst>
                                      </p:cBhvr>
                                      <p:tavLst>
                                        <p:tav tm="0">
                                          <p:val>
                                            <p:strVal val="#ppt_x"/>
                                          </p:val>
                                        </p:tav>
                                        <p:tav tm="100000">
                                          <p:val>
                                            <p:strVal val="#ppt_x"/>
                                          </p:val>
                                        </p:tav>
                                      </p:tavLst>
                                    </p:anim>
                                    <p:anim calcmode="lin" valueType="num">
                                      <p:cBhvr additive="base">
                                        <p:cTn id="248" dur="50" fill="hold"/>
                                        <p:tgtEl>
                                          <p:spTgt spid="434"/>
                                        </p:tgtEl>
                                        <p:attrNameLst>
                                          <p:attrName>ppt_y</p:attrName>
                                        </p:attrNameLst>
                                      </p:cBhvr>
                                      <p:tavLst>
                                        <p:tav tm="0">
                                          <p:val>
                                            <p:strVal val="1+#ppt_h/2"/>
                                          </p:val>
                                        </p:tav>
                                        <p:tav tm="100000">
                                          <p:val>
                                            <p:strVal val="#ppt_y"/>
                                          </p:val>
                                        </p:tav>
                                      </p:tavLst>
                                    </p:anim>
                                  </p:childTnLst>
                                </p:cTn>
                              </p:par>
                            </p:childTnLst>
                          </p:cTn>
                        </p:par>
                        <p:par>
                          <p:cTn id="249" fill="hold">
                            <p:stCondLst>
                              <p:cond delay="2450"/>
                            </p:stCondLst>
                            <p:childTnLst>
                              <p:par>
                                <p:cTn id="250" presetID="2" presetClass="entr" presetSubtype="4" fill="hold" grpId="0" nodeType="afterEffect">
                                  <p:stCondLst>
                                    <p:cond delay="0"/>
                                  </p:stCondLst>
                                  <p:childTnLst>
                                    <p:set>
                                      <p:cBhvr>
                                        <p:cTn id="251" dur="1" fill="hold">
                                          <p:stCondLst>
                                            <p:cond delay="0"/>
                                          </p:stCondLst>
                                        </p:cTn>
                                        <p:tgtEl>
                                          <p:spTgt spid="447"/>
                                        </p:tgtEl>
                                        <p:attrNameLst>
                                          <p:attrName>style.visibility</p:attrName>
                                        </p:attrNameLst>
                                      </p:cBhvr>
                                      <p:to>
                                        <p:strVal val="visible"/>
                                      </p:to>
                                    </p:set>
                                    <p:anim calcmode="lin" valueType="num">
                                      <p:cBhvr additive="base">
                                        <p:cTn id="252" dur="50" fill="hold"/>
                                        <p:tgtEl>
                                          <p:spTgt spid="447"/>
                                        </p:tgtEl>
                                        <p:attrNameLst>
                                          <p:attrName>ppt_x</p:attrName>
                                        </p:attrNameLst>
                                      </p:cBhvr>
                                      <p:tavLst>
                                        <p:tav tm="0">
                                          <p:val>
                                            <p:strVal val="#ppt_x"/>
                                          </p:val>
                                        </p:tav>
                                        <p:tav tm="100000">
                                          <p:val>
                                            <p:strVal val="#ppt_x"/>
                                          </p:val>
                                        </p:tav>
                                      </p:tavLst>
                                    </p:anim>
                                    <p:anim calcmode="lin" valueType="num">
                                      <p:cBhvr additive="base">
                                        <p:cTn id="253" dur="50" fill="hold"/>
                                        <p:tgtEl>
                                          <p:spTgt spid="447"/>
                                        </p:tgtEl>
                                        <p:attrNameLst>
                                          <p:attrName>ppt_y</p:attrName>
                                        </p:attrNameLst>
                                      </p:cBhvr>
                                      <p:tavLst>
                                        <p:tav tm="0">
                                          <p:val>
                                            <p:strVal val="1+#ppt_h/2"/>
                                          </p:val>
                                        </p:tav>
                                        <p:tav tm="100000">
                                          <p:val>
                                            <p:strVal val="#ppt_y"/>
                                          </p:val>
                                        </p:tav>
                                      </p:tavLst>
                                    </p:anim>
                                  </p:childTnLst>
                                </p:cTn>
                              </p:par>
                            </p:childTnLst>
                          </p:cTn>
                        </p:par>
                        <p:par>
                          <p:cTn id="254" fill="hold">
                            <p:stCondLst>
                              <p:cond delay="2500"/>
                            </p:stCondLst>
                            <p:childTnLst>
                              <p:par>
                                <p:cTn id="255" presetID="2" presetClass="entr" presetSubtype="4" fill="hold" grpId="0" nodeType="afterEffect">
                                  <p:stCondLst>
                                    <p:cond delay="0"/>
                                  </p:stCondLst>
                                  <p:childTnLst>
                                    <p:set>
                                      <p:cBhvr>
                                        <p:cTn id="256" dur="1" fill="hold">
                                          <p:stCondLst>
                                            <p:cond delay="0"/>
                                          </p:stCondLst>
                                        </p:cTn>
                                        <p:tgtEl>
                                          <p:spTgt spid="449"/>
                                        </p:tgtEl>
                                        <p:attrNameLst>
                                          <p:attrName>style.visibility</p:attrName>
                                        </p:attrNameLst>
                                      </p:cBhvr>
                                      <p:to>
                                        <p:strVal val="visible"/>
                                      </p:to>
                                    </p:set>
                                    <p:anim calcmode="lin" valueType="num">
                                      <p:cBhvr additive="base">
                                        <p:cTn id="257" dur="50" fill="hold"/>
                                        <p:tgtEl>
                                          <p:spTgt spid="449"/>
                                        </p:tgtEl>
                                        <p:attrNameLst>
                                          <p:attrName>ppt_x</p:attrName>
                                        </p:attrNameLst>
                                      </p:cBhvr>
                                      <p:tavLst>
                                        <p:tav tm="0">
                                          <p:val>
                                            <p:strVal val="#ppt_x"/>
                                          </p:val>
                                        </p:tav>
                                        <p:tav tm="100000">
                                          <p:val>
                                            <p:strVal val="#ppt_x"/>
                                          </p:val>
                                        </p:tav>
                                      </p:tavLst>
                                    </p:anim>
                                    <p:anim calcmode="lin" valueType="num">
                                      <p:cBhvr additive="base">
                                        <p:cTn id="258" dur="50" fill="hold"/>
                                        <p:tgtEl>
                                          <p:spTgt spid="449"/>
                                        </p:tgtEl>
                                        <p:attrNameLst>
                                          <p:attrName>ppt_y</p:attrName>
                                        </p:attrNameLst>
                                      </p:cBhvr>
                                      <p:tavLst>
                                        <p:tav tm="0">
                                          <p:val>
                                            <p:strVal val="1+#ppt_h/2"/>
                                          </p:val>
                                        </p:tav>
                                        <p:tav tm="100000">
                                          <p:val>
                                            <p:strVal val="#ppt_y"/>
                                          </p:val>
                                        </p:tav>
                                      </p:tavLst>
                                    </p:anim>
                                  </p:childTnLst>
                                </p:cTn>
                              </p:par>
                            </p:childTnLst>
                          </p:cTn>
                        </p:par>
                        <p:par>
                          <p:cTn id="259" fill="hold">
                            <p:stCondLst>
                              <p:cond delay="2550"/>
                            </p:stCondLst>
                            <p:childTnLst>
                              <p:par>
                                <p:cTn id="260" presetID="2" presetClass="entr" presetSubtype="1" fill="hold" grpId="0" nodeType="afterEffect">
                                  <p:stCondLst>
                                    <p:cond delay="0"/>
                                  </p:stCondLst>
                                  <p:childTnLst>
                                    <p:set>
                                      <p:cBhvr>
                                        <p:cTn id="261" dur="1" fill="hold">
                                          <p:stCondLst>
                                            <p:cond delay="0"/>
                                          </p:stCondLst>
                                        </p:cTn>
                                        <p:tgtEl>
                                          <p:spTgt spid="457"/>
                                        </p:tgtEl>
                                        <p:attrNameLst>
                                          <p:attrName>style.visibility</p:attrName>
                                        </p:attrNameLst>
                                      </p:cBhvr>
                                      <p:to>
                                        <p:strVal val="visible"/>
                                      </p:to>
                                    </p:set>
                                    <p:anim calcmode="lin" valueType="num">
                                      <p:cBhvr additive="base">
                                        <p:cTn id="262" dur="50" fill="hold"/>
                                        <p:tgtEl>
                                          <p:spTgt spid="457"/>
                                        </p:tgtEl>
                                        <p:attrNameLst>
                                          <p:attrName>ppt_x</p:attrName>
                                        </p:attrNameLst>
                                      </p:cBhvr>
                                      <p:tavLst>
                                        <p:tav tm="0">
                                          <p:val>
                                            <p:strVal val="#ppt_x"/>
                                          </p:val>
                                        </p:tav>
                                        <p:tav tm="100000">
                                          <p:val>
                                            <p:strVal val="#ppt_x"/>
                                          </p:val>
                                        </p:tav>
                                      </p:tavLst>
                                    </p:anim>
                                    <p:anim calcmode="lin" valueType="num">
                                      <p:cBhvr additive="base">
                                        <p:cTn id="263" dur="50" fill="hold"/>
                                        <p:tgtEl>
                                          <p:spTgt spid="457"/>
                                        </p:tgtEl>
                                        <p:attrNameLst>
                                          <p:attrName>ppt_y</p:attrName>
                                        </p:attrNameLst>
                                      </p:cBhvr>
                                      <p:tavLst>
                                        <p:tav tm="0">
                                          <p:val>
                                            <p:strVal val="0-#ppt_h/2"/>
                                          </p:val>
                                        </p:tav>
                                        <p:tav tm="100000">
                                          <p:val>
                                            <p:strVal val="#ppt_y"/>
                                          </p:val>
                                        </p:tav>
                                      </p:tavLst>
                                    </p:anim>
                                  </p:childTnLst>
                                </p:cTn>
                              </p:par>
                            </p:childTnLst>
                          </p:cTn>
                        </p:par>
                        <p:par>
                          <p:cTn id="264" fill="hold">
                            <p:stCondLst>
                              <p:cond delay="2600"/>
                            </p:stCondLst>
                            <p:childTnLst>
                              <p:par>
                                <p:cTn id="265" presetID="2" presetClass="entr" presetSubtype="1" fill="hold" grpId="0" nodeType="afterEffect">
                                  <p:stCondLst>
                                    <p:cond delay="0"/>
                                  </p:stCondLst>
                                  <p:childTnLst>
                                    <p:set>
                                      <p:cBhvr>
                                        <p:cTn id="266" dur="1" fill="hold">
                                          <p:stCondLst>
                                            <p:cond delay="0"/>
                                          </p:stCondLst>
                                        </p:cTn>
                                        <p:tgtEl>
                                          <p:spTgt spid="458"/>
                                        </p:tgtEl>
                                        <p:attrNameLst>
                                          <p:attrName>style.visibility</p:attrName>
                                        </p:attrNameLst>
                                      </p:cBhvr>
                                      <p:to>
                                        <p:strVal val="visible"/>
                                      </p:to>
                                    </p:set>
                                    <p:anim calcmode="lin" valueType="num">
                                      <p:cBhvr additive="base">
                                        <p:cTn id="267" dur="50" fill="hold"/>
                                        <p:tgtEl>
                                          <p:spTgt spid="458"/>
                                        </p:tgtEl>
                                        <p:attrNameLst>
                                          <p:attrName>ppt_x</p:attrName>
                                        </p:attrNameLst>
                                      </p:cBhvr>
                                      <p:tavLst>
                                        <p:tav tm="0">
                                          <p:val>
                                            <p:strVal val="#ppt_x"/>
                                          </p:val>
                                        </p:tav>
                                        <p:tav tm="100000">
                                          <p:val>
                                            <p:strVal val="#ppt_x"/>
                                          </p:val>
                                        </p:tav>
                                      </p:tavLst>
                                    </p:anim>
                                    <p:anim calcmode="lin" valueType="num">
                                      <p:cBhvr additive="base">
                                        <p:cTn id="268" dur="50" fill="hold"/>
                                        <p:tgtEl>
                                          <p:spTgt spid="458"/>
                                        </p:tgtEl>
                                        <p:attrNameLst>
                                          <p:attrName>ppt_y</p:attrName>
                                        </p:attrNameLst>
                                      </p:cBhvr>
                                      <p:tavLst>
                                        <p:tav tm="0">
                                          <p:val>
                                            <p:strVal val="0-#ppt_h/2"/>
                                          </p:val>
                                        </p:tav>
                                        <p:tav tm="100000">
                                          <p:val>
                                            <p:strVal val="#ppt_y"/>
                                          </p:val>
                                        </p:tav>
                                      </p:tavLst>
                                    </p:anim>
                                  </p:childTnLst>
                                </p:cTn>
                              </p:par>
                            </p:childTnLst>
                          </p:cTn>
                        </p:par>
                        <p:par>
                          <p:cTn id="269" fill="hold">
                            <p:stCondLst>
                              <p:cond delay="2650"/>
                            </p:stCondLst>
                            <p:childTnLst>
                              <p:par>
                                <p:cTn id="270" presetID="2" presetClass="entr" presetSubtype="1" fill="hold" grpId="0" nodeType="afterEffect">
                                  <p:stCondLst>
                                    <p:cond delay="0"/>
                                  </p:stCondLst>
                                  <p:childTnLst>
                                    <p:set>
                                      <p:cBhvr>
                                        <p:cTn id="271" dur="1" fill="hold">
                                          <p:stCondLst>
                                            <p:cond delay="0"/>
                                          </p:stCondLst>
                                        </p:cTn>
                                        <p:tgtEl>
                                          <p:spTgt spid="465"/>
                                        </p:tgtEl>
                                        <p:attrNameLst>
                                          <p:attrName>style.visibility</p:attrName>
                                        </p:attrNameLst>
                                      </p:cBhvr>
                                      <p:to>
                                        <p:strVal val="visible"/>
                                      </p:to>
                                    </p:set>
                                    <p:anim calcmode="lin" valueType="num">
                                      <p:cBhvr additive="base">
                                        <p:cTn id="272" dur="50" fill="hold"/>
                                        <p:tgtEl>
                                          <p:spTgt spid="465"/>
                                        </p:tgtEl>
                                        <p:attrNameLst>
                                          <p:attrName>ppt_x</p:attrName>
                                        </p:attrNameLst>
                                      </p:cBhvr>
                                      <p:tavLst>
                                        <p:tav tm="0">
                                          <p:val>
                                            <p:strVal val="#ppt_x"/>
                                          </p:val>
                                        </p:tav>
                                        <p:tav tm="100000">
                                          <p:val>
                                            <p:strVal val="#ppt_x"/>
                                          </p:val>
                                        </p:tav>
                                      </p:tavLst>
                                    </p:anim>
                                    <p:anim calcmode="lin" valueType="num">
                                      <p:cBhvr additive="base">
                                        <p:cTn id="273" dur="50" fill="hold"/>
                                        <p:tgtEl>
                                          <p:spTgt spid="465"/>
                                        </p:tgtEl>
                                        <p:attrNameLst>
                                          <p:attrName>ppt_y</p:attrName>
                                        </p:attrNameLst>
                                      </p:cBhvr>
                                      <p:tavLst>
                                        <p:tav tm="0">
                                          <p:val>
                                            <p:strVal val="0-#ppt_h/2"/>
                                          </p:val>
                                        </p:tav>
                                        <p:tav tm="100000">
                                          <p:val>
                                            <p:strVal val="#ppt_y"/>
                                          </p:val>
                                        </p:tav>
                                      </p:tavLst>
                                    </p:anim>
                                  </p:childTnLst>
                                </p:cTn>
                              </p:par>
                            </p:childTnLst>
                          </p:cTn>
                        </p:par>
                        <p:par>
                          <p:cTn id="274" fill="hold">
                            <p:stCondLst>
                              <p:cond delay="2700"/>
                            </p:stCondLst>
                            <p:childTnLst>
                              <p:par>
                                <p:cTn id="275" presetID="2" presetClass="entr" presetSubtype="1" fill="hold" grpId="0" nodeType="afterEffect">
                                  <p:stCondLst>
                                    <p:cond delay="0"/>
                                  </p:stCondLst>
                                  <p:childTnLst>
                                    <p:set>
                                      <p:cBhvr>
                                        <p:cTn id="276" dur="1" fill="hold">
                                          <p:stCondLst>
                                            <p:cond delay="0"/>
                                          </p:stCondLst>
                                        </p:cTn>
                                        <p:tgtEl>
                                          <p:spTgt spid="469"/>
                                        </p:tgtEl>
                                        <p:attrNameLst>
                                          <p:attrName>style.visibility</p:attrName>
                                        </p:attrNameLst>
                                      </p:cBhvr>
                                      <p:to>
                                        <p:strVal val="visible"/>
                                      </p:to>
                                    </p:set>
                                    <p:anim calcmode="lin" valueType="num">
                                      <p:cBhvr additive="base">
                                        <p:cTn id="277" dur="50" fill="hold"/>
                                        <p:tgtEl>
                                          <p:spTgt spid="469"/>
                                        </p:tgtEl>
                                        <p:attrNameLst>
                                          <p:attrName>ppt_x</p:attrName>
                                        </p:attrNameLst>
                                      </p:cBhvr>
                                      <p:tavLst>
                                        <p:tav tm="0">
                                          <p:val>
                                            <p:strVal val="#ppt_x"/>
                                          </p:val>
                                        </p:tav>
                                        <p:tav tm="100000">
                                          <p:val>
                                            <p:strVal val="#ppt_x"/>
                                          </p:val>
                                        </p:tav>
                                      </p:tavLst>
                                    </p:anim>
                                    <p:anim calcmode="lin" valueType="num">
                                      <p:cBhvr additive="base">
                                        <p:cTn id="278" dur="50" fill="hold"/>
                                        <p:tgtEl>
                                          <p:spTgt spid="469"/>
                                        </p:tgtEl>
                                        <p:attrNameLst>
                                          <p:attrName>ppt_y</p:attrName>
                                        </p:attrNameLst>
                                      </p:cBhvr>
                                      <p:tavLst>
                                        <p:tav tm="0">
                                          <p:val>
                                            <p:strVal val="0-#ppt_h/2"/>
                                          </p:val>
                                        </p:tav>
                                        <p:tav tm="100000">
                                          <p:val>
                                            <p:strVal val="#ppt_y"/>
                                          </p:val>
                                        </p:tav>
                                      </p:tavLst>
                                    </p:anim>
                                  </p:childTnLst>
                                </p:cTn>
                              </p:par>
                            </p:childTnLst>
                          </p:cTn>
                        </p:par>
                        <p:par>
                          <p:cTn id="279" fill="hold">
                            <p:stCondLst>
                              <p:cond delay="2750"/>
                            </p:stCondLst>
                            <p:childTnLst>
                              <p:par>
                                <p:cTn id="280" presetID="2" presetClass="entr" presetSubtype="6" fill="hold" grpId="0" nodeType="afterEffect">
                                  <p:stCondLst>
                                    <p:cond delay="0"/>
                                  </p:stCondLst>
                                  <p:childTnLst>
                                    <p:set>
                                      <p:cBhvr>
                                        <p:cTn id="281" dur="1" fill="hold">
                                          <p:stCondLst>
                                            <p:cond delay="0"/>
                                          </p:stCondLst>
                                        </p:cTn>
                                        <p:tgtEl>
                                          <p:spTgt spid="475"/>
                                        </p:tgtEl>
                                        <p:attrNameLst>
                                          <p:attrName>style.visibility</p:attrName>
                                        </p:attrNameLst>
                                      </p:cBhvr>
                                      <p:to>
                                        <p:strVal val="visible"/>
                                      </p:to>
                                    </p:set>
                                    <p:anim calcmode="lin" valueType="num">
                                      <p:cBhvr additive="base">
                                        <p:cTn id="282" dur="50" fill="hold"/>
                                        <p:tgtEl>
                                          <p:spTgt spid="475"/>
                                        </p:tgtEl>
                                        <p:attrNameLst>
                                          <p:attrName>ppt_x</p:attrName>
                                        </p:attrNameLst>
                                      </p:cBhvr>
                                      <p:tavLst>
                                        <p:tav tm="0">
                                          <p:val>
                                            <p:strVal val="1+#ppt_w/2"/>
                                          </p:val>
                                        </p:tav>
                                        <p:tav tm="100000">
                                          <p:val>
                                            <p:strVal val="#ppt_x"/>
                                          </p:val>
                                        </p:tav>
                                      </p:tavLst>
                                    </p:anim>
                                    <p:anim calcmode="lin" valueType="num">
                                      <p:cBhvr additive="base">
                                        <p:cTn id="283" dur="50" fill="hold"/>
                                        <p:tgtEl>
                                          <p:spTgt spid="475"/>
                                        </p:tgtEl>
                                        <p:attrNameLst>
                                          <p:attrName>ppt_y</p:attrName>
                                        </p:attrNameLst>
                                      </p:cBhvr>
                                      <p:tavLst>
                                        <p:tav tm="0">
                                          <p:val>
                                            <p:strVal val="1+#ppt_h/2"/>
                                          </p:val>
                                        </p:tav>
                                        <p:tav tm="100000">
                                          <p:val>
                                            <p:strVal val="#ppt_y"/>
                                          </p:val>
                                        </p:tav>
                                      </p:tavLst>
                                    </p:anim>
                                  </p:childTnLst>
                                </p:cTn>
                              </p:par>
                            </p:childTnLst>
                          </p:cTn>
                        </p:par>
                        <p:par>
                          <p:cTn id="284" fill="hold">
                            <p:stCondLst>
                              <p:cond delay="2800"/>
                            </p:stCondLst>
                            <p:childTnLst>
                              <p:par>
                                <p:cTn id="285" presetID="2" presetClass="entr" presetSubtype="6" fill="hold" grpId="0" nodeType="afterEffect">
                                  <p:stCondLst>
                                    <p:cond delay="0"/>
                                  </p:stCondLst>
                                  <p:childTnLst>
                                    <p:set>
                                      <p:cBhvr>
                                        <p:cTn id="286" dur="1" fill="hold">
                                          <p:stCondLst>
                                            <p:cond delay="0"/>
                                          </p:stCondLst>
                                        </p:cTn>
                                        <p:tgtEl>
                                          <p:spTgt spid="481"/>
                                        </p:tgtEl>
                                        <p:attrNameLst>
                                          <p:attrName>style.visibility</p:attrName>
                                        </p:attrNameLst>
                                      </p:cBhvr>
                                      <p:to>
                                        <p:strVal val="visible"/>
                                      </p:to>
                                    </p:set>
                                    <p:anim calcmode="lin" valueType="num">
                                      <p:cBhvr additive="base">
                                        <p:cTn id="287" dur="50" fill="hold"/>
                                        <p:tgtEl>
                                          <p:spTgt spid="481"/>
                                        </p:tgtEl>
                                        <p:attrNameLst>
                                          <p:attrName>ppt_x</p:attrName>
                                        </p:attrNameLst>
                                      </p:cBhvr>
                                      <p:tavLst>
                                        <p:tav tm="0">
                                          <p:val>
                                            <p:strVal val="1+#ppt_w/2"/>
                                          </p:val>
                                        </p:tav>
                                        <p:tav tm="100000">
                                          <p:val>
                                            <p:strVal val="#ppt_x"/>
                                          </p:val>
                                        </p:tav>
                                      </p:tavLst>
                                    </p:anim>
                                    <p:anim calcmode="lin" valueType="num">
                                      <p:cBhvr additive="base">
                                        <p:cTn id="288" dur="50" fill="hold"/>
                                        <p:tgtEl>
                                          <p:spTgt spid="481"/>
                                        </p:tgtEl>
                                        <p:attrNameLst>
                                          <p:attrName>ppt_y</p:attrName>
                                        </p:attrNameLst>
                                      </p:cBhvr>
                                      <p:tavLst>
                                        <p:tav tm="0">
                                          <p:val>
                                            <p:strVal val="1+#ppt_h/2"/>
                                          </p:val>
                                        </p:tav>
                                        <p:tav tm="100000">
                                          <p:val>
                                            <p:strVal val="#ppt_y"/>
                                          </p:val>
                                        </p:tav>
                                      </p:tavLst>
                                    </p:anim>
                                  </p:childTnLst>
                                </p:cTn>
                              </p:par>
                            </p:childTnLst>
                          </p:cTn>
                        </p:par>
                        <p:par>
                          <p:cTn id="289" fill="hold">
                            <p:stCondLst>
                              <p:cond delay="2850"/>
                            </p:stCondLst>
                            <p:childTnLst>
                              <p:par>
                                <p:cTn id="290" presetID="2" presetClass="entr" presetSubtype="4" fill="hold" grpId="0" nodeType="afterEffect">
                                  <p:stCondLst>
                                    <p:cond delay="0"/>
                                  </p:stCondLst>
                                  <p:childTnLst>
                                    <p:set>
                                      <p:cBhvr>
                                        <p:cTn id="291" dur="1" fill="hold">
                                          <p:stCondLst>
                                            <p:cond delay="0"/>
                                          </p:stCondLst>
                                        </p:cTn>
                                        <p:tgtEl>
                                          <p:spTgt spid="484"/>
                                        </p:tgtEl>
                                        <p:attrNameLst>
                                          <p:attrName>style.visibility</p:attrName>
                                        </p:attrNameLst>
                                      </p:cBhvr>
                                      <p:to>
                                        <p:strVal val="visible"/>
                                      </p:to>
                                    </p:set>
                                    <p:anim calcmode="lin" valueType="num">
                                      <p:cBhvr additive="base">
                                        <p:cTn id="292" dur="50" fill="hold"/>
                                        <p:tgtEl>
                                          <p:spTgt spid="484"/>
                                        </p:tgtEl>
                                        <p:attrNameLst>
                                          <p:attrName>ppt_x</p:attrName>
                                        </p:attrNameLst>
                                      </p:cBhvr>
                                      <p:tavLst>
                                        <p:tav tm="0">
                                          <p:val>
                                            <p:strVal val="#ppt_x"/>
                                          </p:val>
                                        </p:tav>
                                        <p:tav tm="100000">
                                          <p:val>
                                            <p:strVal val="#ppt_x"/>
                                          </p:val>
                                        </p:tav>
                                      </p:tavLst>
                                    </p:anim>
                                    <p:anim calcmode="lin" valueType="num">
                                      <p:cBhvr additive="base">
                                        <p:cTn id="293" dur="50" fill="hold"/>
                                        <p:tgtEl>
                                          <p:spTgt spid="484"/>
                                        </p:tgtEl>
                                        <p:attrNameLst>
                                          <p:attrName>ppt_y</p:attrName>
                                        </p:attrNameLst>
                                      </p:cBhvr>
                                      <p:tavLst>
                                        <p:tav tm="0">
                                          <p:val>
                                            <p:strVal val="1+#ppt_h/2"/>
                                          </p:val>
                                        </p:tav>
                                        <p:tav tm="100000">
                                          <p:val>
                                            <p:strVal val="#ppt_y"/>
                                          </p:val>
                                        </p:tav>
                                      </p:tavLst>
                                    </p:anim>
                                  </p:childTnLst>
                                </p:cTn>
                              </p:par>
                            </p:childTnLst>
                          </p:cTn>
                        </p:par>
                        <p:par>
                          <p:cTn id="294" fill="hold">
                            <p:stCondLst>
                              <p:cond delay="2900"/>
                            </p:stCondLst>
                            <p:childTnLst>
                              <p:par>
                                <p:cTn id="295" presetID="2" presetClass="entr" presetSubtype="12" fill="hold" grpId="0" nodeType="afterEffect">
                                  <p:stCondLst>
                                    <p:cond delay="0"/>
                                  </p:stCondLst>
                                  <p:childTnLst>
                                    <p:set>
                                      <p:cBhvr>
                                        <p:cTn id="296" dur="1" fill="hold">
                                          <p:stCondLst>
                                            <p:cond delay="0"/>
                                          </p:stCondLst>
                                        </p:cTn>
                                        <p:tgtEl>
                                          <p:spTgt spid="489"/>
                                        </p:tgtEl>
                                        <p:attrNameLst>
                                          <p:attrName>style.visibility</p:attrName>
                                        </p:attrNameLst>
                                      </p:cBhvr>
                                      <p:to>
                                        <p:strVal val="visible"/>
                                      </p:to>
                                    </p:set>
                                    <p:anim calcmode="lin" valueType="num">
                                      <p:cBhvr additive="base">
                                        <p:cTn id="297" dur="50" fill="hold"/>
                                        <p:tgtEl>
                                          <p:spTgt spid="489"/>
                                        </p:tgtEl>
                                        <p:attrNameLst>
                                          <p:attrName>ppt_x</p:attrName>
                                        </p:attrNameLst>
                                      </p:cBhvr>
                                      <p:tavLst>
                                        <p:tav tm="0">
                                          <p:val>
                                            <p:strVal val="0-#ppt_w/2"/>
                                          </p:val>
                                        </p:tav>
                                        <p:tav tm="100000">
                                          <p:val>
                                            <p:strVal val="#ppt_x"/>
                                          </p:val>
                                        </p:tav>
                                      </p:tavLst>
                                    </p:anim>
                                    <p:anim calcmode="lin" valueType="num">
                                      <p:cBhvr additive="base">
                                        <p:cTn id="298" dur="50" fill="hold"/>
                                        <p:tgtEl>
                                          <p:spTgt spid="489"/>
                                        </p:tgtEl>
                                        <p:attrNameLst>
                                          <p:attrName>ppt_y</p:attrName>
                                        </p:attrNameLst>
                                      </p:cBhvr>
                                      <p:tavLst>
                                        <p:tav tm="0">
                                          <p:val>
                                            <p:strVal val="1+#ppt_h/2"/>
                                          </p:val>
                                        </p:tav>
                                        <p:tav tm="100000">
                                          <p:val>
                                            <p:strVal val="#ppt_y"/>
                                          </p:val>
                                        </p:tav>
                                      </p:tavLst>
                                    </p:anim>
                                  </p:childTnLst>
                                </p:cTn>
                              </p:par>
                            </p:childTnLst>
                          </p:cTn>
                        </p:par>
                        <p:par>
                          <p:cTn id="299" fill="hold">
                            <p:stCondLst>
                              <p:cond delay="2950"/>
                            </p:stCondLst>
                            <p:childTnLst>
                              <p:par>
                                <p:cTn id="300" presetID="2" presetClass="entr" presetSubtype="8" fill="hold" grpId="0" nodeType="afterEffect">
                                  <p:stCondLst>
                                    <p:cond delay="0"/>
                                  </p:stCondLst>
                                  <p:childTnLst>
                                    <p:set>
                                      <p:cBhvr>
                                        <p:cTn id="301" dur="1" fill="hold">
                                          <p:stCondLst>
                                            <p:cond delay="0"/>
                                          </p:stCondLst>
                                        </p:cTn>
                                        <p:tgtEl>
                                          <p:spTgt spid="498"/>
                                        </p:tgtEl>
                                        <p:attrNameLst>
                                          <p:attrName>style.visibility</p:attrName>
                                        </p:attrNameLst>
                                      </p:cBhvr>
                                      <p:to>
                                        <p:strVal val="visible"/>
                                      </p:to>
                                    </p:set>
                                    <p:anim calcmode="lin" valueType="num">
                                      <p:cBhvr additive="base">
                                        <p:cTn id="302" dur="50" fill="hold"/>
                                        <p:tgtEl>
                                          <p:spTgt spid="498"/>
                                        </p:tgtEl>
                                        <p:attrNameLst>
                                          <p:attrName>ppt_x</p:attrName>
                                        </p:attrNameLst>
                                      </p:cBhvr>
                                      <p:tavLst>
                                        <p:tav tm="0">
                                          <p:val>
                                            <p:strVal val="0-#ppt_w/2"/>
                                          </p:val>
                                        </p:tav>
                                        <p:tav tm="100000">
                                          <p:val>
                                            <p:strVal val="#ppt_x"/>
                                          </p:val>
                                        </p:tav>
                                      </p:tavLst>
                                    </p:anim>
                                    <p:anim calcmode="lin" valueType="num">
                                      <p:cBhvr additive="base">
                                        <p:cTn id="303" dur="50" fill="hold"/>
                                        <p:tgtEl>
                                          <p:spTgt spid="498"/>
                                        </p:tgtEl>
                                        <p:attrNameLst>
                                          <p:attrName>ppt_y</p:attrName>
                                        </p:attrNameLst>
                                      </p:cBhvr>
                                      <p:tavLst>
                                        <p:tav tm="0">
                                          <p:val>
                                            <p:strVal val="#ppt_y"/>
                                          </p:val>
                                        </p:tav>
                                        <p:tav tm="100000">
                                          <p:val>
                                            <p:strVal val="#ppt_y"/>
                                          </p:val>
                                        </p:tav>
                                      </p:tavLst>
                                    </p:anim>
                                  </p:childTnLst>
                                </p:cTn>
                              </p:par>
                            </p:childTnLst>
                          </p:cTn>
                        </p:par>
                        <p:par>
                          <p:cTn id="304" fill="hold">
                            <p:stCondLst>
                              <p:cond delay="3000"/>
                            </p:stCondLst>
                            <p:childTnLst>
                              <p:par>
                                <p:cTn id="305" presetID="2" presetClass="entr" presetSubtype="4" fill="hold" grpId="0" nodeType="afterEffect">
                                  <p:stCondLst>
                                    <p:cond delay="0"/>
                                  </p:stCondLst>
                                  <p:childTnLst>
                                    <p:set>
                                      <p:cBhvr>
                                        <p:cTn id="306" dur="1" fill="hold">
                                          <p:stCondLst>
                                            <p:cond delay="0"/>
                                          </p:stCondLst>
                                        </p:cTn>
                                        <p:tgtEl>
                                          <p:spTgt spid="503"/>
                                        </p:tgtEl>
                                        <p:attrNameLst>
                                          <p:attrName>style.visibility</p:attrName>
                                        </p:attrNameLst>
                                      </p:cBhvr>
                                      <p:to>
                                        <p:strVal val="visible"/>
                                      </p:to>
                                    </p:set>
                                    <p:anim calcmode="lin" valueType="num">
                                      <p:cBhvr additive="base">
                                        <p:cTn id="307" dur="50" fill="hold"/>
                                        <p:tgtEl>
                                          <p:spTgt spid="503"/>
                                        </p:tgtEl>
                                        <p:attrNameLst>
                                          <p:attrName>ppt_x</p:attrName>
                                        </p:attrNameLst>
                                      </p:cBhvr>
                                      <p:tavLst>
                                        <p:tav tm="0">
                                          <p:val>
                                            <p:strVal val="#ppt_x"/>
                                          </p:val>
                                        </p:tav>
                                        <p:tav tm="100000">
                                          <p:val>
                                            <p:strVal val="#ppt_x"/>
                                          </p:val>
                                        </p:tav>
                                      </p:tavLst>
                                    </p:anim>
                                    <p:anim calcmode="lin" valueType="num">
                                      <p:cBhvr additive="base">
                                        <p:cTn id="308" dur="50" fill="hold"/>
                                        <p:tgtEl>
                                          <p:spTgt spid="503"/>
                                        </p:tgtEl>
                                        <p:attrNameLst>
                                          <p:attrName>ppt_y</p:attrName>
                                        </p:attrNameLst>
                                      </p:cBhvr>
                                      <p:tavLst>
                                        <p:tav tm="0">
                                          <p:val>
                                            <p:strVal val="1+#ppt_h/2"/>
                                          </p:val>
                                        </p:tav>
                                        <p:tav tm="100000">
                                          <p:val>
                                            <p:strVal val="#ppt_y"/>
                                          </p:val>
                                        </p:tav>
                                      </p:tavLst>
                                    </p:anim>
                                  </p:childTnLst>
                                </p:cTn>
                              </p:par>
                            </p:childTnLst>
                          </p:cTn>
                        </p:par>
                        <p:par>
                          <p:cTn id="309" fill="hold">
                            <p:stCondLst>
                              <p:cond delay="3050"/>
                            </p:stCondLst>
                            <p:childTnLst>
                              <p:par>
                                <p:cTn id="310" presetID="2" presetClass="entr" presetSubtype="4" fill="hold" grpId="0" nodeType="afterEffect">
                                  <p:stCondLst>
                                    <p:cond delay="0"/>
                                  </p:stCondLst>
                                  <p:childTnLst>
                                    <p:set>
                                      <p:cBhvr>
                                        <p:cTn id="311" dur="1" fill="hold">
                                          <p:stCondLst>
                                            <p:cond delay="0"/>
                                          </p:stCondLst>
                                        </p:cTn>
                                        <p:tgtEl>
                                          <p:spTgt spid="421"/>
                                        </p:tgtEl>
                                        <p:attrNameLst>
                                          <p:attrName>style.visibility</p:attrName>
                                        </p:attrNameLst>
                                      </p:cBhvr>
                                      <p:to>
                                        <p:strVal val="visible"/>
                                      </p:to>
                                    </p:set>
                                    <p:anim calcmode="lin" valueType="num">
                                      <p:cBhvr additive="base">
                                        <p:cTn id="312" dur="50" fill="hold"/>
                                        <p:tgtEl>
                                          <p:spTgt spid="421"/>
                                        </p:tgtEl>
                                        <p:attrNameLst>
                                          <p:attrName>ppt_x</p:attrName>
                                        </p:attrNameLst>
                                      </p:cBhvr>
                                      <p:tavLst>
                                        <p:tav tm="0">
                                          <p:val>
                                            <p:strVal val="#ppt_x"/>
                                          </p:val>
                                        </p:tav>
                                        <p:tav tm="100000">
                                          <p:val>
                                            <p:strVal val="#ppt_x"/>
                                          </p:val>
                                        </p:tav>
                                      </p:tavLst>
                                    </p:anim>
                                    <p:anim calcmode="lin" valueType="num">
                                      <p:cBhvr additive="base">
                                        <p:cTn id="313" dur="50" fill="hold"/>
                                        <p:tgtEl>
                                          <p:spTgt spid="421"/>
                                        </p:tgtEl>
                                        <p:attrNameLst>
                                          <p:attrName>ppt_y</p:attrName>
                                        </p:attrNameLst>
                                      </p:cBhvr>
                                      <p:tavLst>
                                        <p:tav tm="0">
                                          <p:val>
                                            <p:strVal val="1+#ppt_h/2"/>
                                          </p:val>
                                        </p:tav>
                                        <p:tav tm="100000">
                                          <p:val>
                                            <p:strVal val="#ppt_y"/>
                                          </p:val>
                                        </p:tav>
                                      </p:tavLst>
                                    </p:anim>
                                  </p:childTnLst>
                                </p:cTn>
                              </p:par>
                            </p:childTnLst>
                          </p:cTn>
                        </p:par>
                        <p:par>
                          <p:cTn id="314" fill="hold">
                            <p:stCondLst>
                              <p:cond delay="3100"/>
                            </p:stCondLst>
                            <p:childTnLst>
                              <p:par>
                                <p:cTn id="315" presetID="2" presetClass="entr" presetSubtype="3" fill="hold" grpId="0" nodeType="afterEffect">
                                  <p:stCondLst>
                                    <p:cond delay="0"/>
                                  </p:stCondLst>
                                  <p:childTnLst>
                                    <p:set>
                                      <p:cBhvr>
                                        <p:cTn id="316" dur="1" fill="hold">
                                          <p:stCondLst>
                                            <p:cond delay="0"/>
                                          </p:stCondLst>
                                        </p:cTn>
                                        <p:tgtEl>
                                          <p:spTgt spid="429"/>
                                        </p:tgtEl>
                                        <p:attrNameLst>
                                          <p:attrName>style.visibility</p:attrName>
                                        </p:attrNameLst>
                                      </p:cBhvr>
                                      <p:to>
                                        <p:strVal val="visible"/>
                                      </p:to>
                                    </p:set>
                                    <p:anim calcmode="lin" valueType="num">
                                      <p:cBhvr additive="base">
                                        <p:cTn id="317" dur="50" fill="hold"/>
                                        <p:tgtEl>
                                          <p:spTgt spid="429"/>
                                        </p:tgtEl>
                                        <p:attrNameLst>
                                          <p:attrName>ppt_x</p:attrName>
                                        </p:attrNameLst>
                                      </p:cBhvr>
                                      <p:tavLst>
                                        <p:tav tm="0">
                                          <p:val>
                                            <p:strVal val="1+#ppt_w/2"/>
                                          </p:val>
                                        </p:tav>
                                        <p:tav tm="100000">
                                          <p:val>
                                            <p:strVal val="#ppt_x"/>
                                          </p:val>
                                        </p:tav>
                                      </p:tavLst>
                                    </p:anim>
                                    <p:anim calcmode="lin" valueType="num">
                                      <p:cBhvr additive="base">
                                        <p:cTn id="318" dur="50" fill="hold"/>
                                        <p:tgtEl>
                                          <p:spTgt spid="429"/>
                                        </p:tgtEl>
                                        <p:attrNameLst>
                                          <p:attrName>ppt_y</p:attrName>
                                        </p:attrNameLst>
                                      </p:cBhvr>
                                      <p:tavLst>
                                        <p:tav tm="0">
                                          <p:val>
                                            <p:strVal val="0-#ppt_h/2"/>
                                          </p:val>
                                        </p:tav>
                                        <p:tav tm="100000">
                                          <p:val>
                                            <p:strVal val="#ppt_y"/>
                                          </p:val>
                                        </p:tav>
                                      </p:tavLst>
                                    </p:anim>
                                  </p:childTnLst>
                                </p:cTn>
                              </p:par>
                            </p:childTnLst>
                          </p:cTn>
                        </p:par>
                        <p:par>
                          <p:cTn id="319" fill="hold">
                            <p:stCondLst>
                              <p:cond delay="3150"/>
                            </p:stCondLst>
                            <p:childTnLst>
                              <p:par>
                                <p:cTn id="320" presetID="2" presetClass="entr" presetSubtype="3" fill="hold" grpId="0" nodeType="afterEffect">
                                  <p:stCondLst>
                                    <p:cond delay="0"/>
                                  </p:stCondLst>
                                  <p:childTnLst>
                                    <p:set>
                                      <p:cBhvr>
                                        <p:cTn id="321" dur="1" fill="hold">
                                          <p:stCondLst>
                                            <p:cond delay="0"/>
                                          </p:stCondLst>
                                        </p:cTn>
                                        <p:tgtEl>
                                          <p:spTgt spid="431"/>
                                        </p:tgtEl>
                                        <p:attrNameLst>
                                          <p:attrName>style.visibility</p:attrName>
                                        </p:attrNameLst>
                                      </p:cBhvr>
                                      <p:to>
                                        <p:strVal val="visible"/>
                                      </p:to>
                                    </p:set>
                                    <p:anim calcmode="lin" valueType="num">
                                      <p:cBhvr additive="base">
                                        <p:cTn id="322" dur="50" fill="hold"/>
                                        <p:tgtEl>
                                          <p:spTgt spid="431"/>
                                        </p:tgtEl>
                                        <p:attrNameLst>
                                          <p:attrName>ppt_x</p:attrName>
                                        </p:attrNameLst>
                                      </p:cBhvr>
                                      <p:tavLst>
                                        <p:tav tm="0">
                                          <p:val>
                                            <p:strVal val="1+#ppt_w/2"/>
                                          </p:val>
                                        </p:tav>
                                        <p:tav tm="100000">
                                          <p:val>
                                            <p:strVal val="#ppt_x"/>
                                          </p:val>
                                        </p:tav>
                                      </p:tavLst>
                                    </p:anim>
                                    <p:anim calcmode="lin" valueType="num">
                                      <p:cBhvr additive="base">
                                        <p:cTn id="323" dur="50" fill="hold"/>
                                        <p:tgtEl>
                                          <p:spTgt spid="431"/>
                                        </p:tgtEl>
                                        <p:attrNameLst>
                                          <p:attrName>ppt_y</p:attrName>
                                        </p:attrNameLst>
                                      </p:cBhvr>
                                      <p:tavLst>
                                        <p:tav tm="0">
                                          <p:val>
                                            <p:strVal val="0-#ppt_h/2"/>
                                          </p:val>
                                        </p:tav>
                                        <p:tav tm="100000">
                                          <p:val>
                                            <p:strVal val="#ppt_y"/>
                                          </p:val>
                                        </p:tav>
                                      </p:tavLst>
                                    </p:anim>
                                  </p:childTnLst>
                                </p:cTn>
                              </p:par>
                            </p:childTnLst>
                          </p:cTn>
                        </p:par>
                        <p:par>
                          <p:cTn id="324" fill="hold">
                            <p:stCondLst>
                              <p:cond delay="3200"/>
                            </p:stCondLst>
                            <p:childTnLst>
                              <p:par>
                                <p:cTn id="325" presetID="2" presetClass="entr" presetSubtype="3" fill="hold" grpId="0" nodeType="afterEffect">
                                  <p:stCondLst>
                                    <p:cond delay="0"/>
                                  </p:stCondLst>
                                  <p:childTnLst>
                                    <p:set>
                                      <p:cBhvr>
                                        <p:cTn id="326" dur="1" fill="hold">
                                          <p:stCondLst>
                                            <p:cond delay="0"/>
                                          </p:stCondLst>
                                        </p:cTn>
                                        <p:tgtEl>
                                          <p:spTgt spid="437"/>
                                        </p:tgtEl>
                                        <p:attrNameLst>
                                          <p:attrName>style.visibility</p:attrName>
                                        </p:attrNameLst>
                                      </p:cBhvr>
                                      <p:to>
                                        <p:strVal val="visible"/>
                                      </p:to>
                                    </p:set>
                                    <p:anim calcmode="lin" valueType="num">
                                      <p:cBhvr additive="base">
                                        <p:cTn id="327" dur="50" fill="hold"/>
                                        <p:tgtEl>
                                          <p:spTgt spid="437"/>
                                        </p:tgtEl>
                                        <p:attrNameLst>
                                          <p:attrName>ppt_x</p:attrName>
                                        </p:attrNameLst>
                                      </p:cBhvr>
                                      <p:tavLst>
                                        <p:tav tm="0">
                                          <p:val>
                                            <p:strVal val="1+#ppt_w/2"/>
                                          </p:val>
                                        </p:tav>
                                        <p:tav tm="100000">
                                          <p:val>
                                            <p:strVal val="#ppt_x"/>
                                          </p:val>
                                        </p:tav>
                                      </p:tavLst>
                                    </p:anim>
                                    <p:anim calcmode="lin" valueType="num">
                                      <p:cBhvr additive="base">
                                        <p:cTn id="328" dur="50" fill="hold"/>
                                        <p:tgtEl>
                                          <p:spTgt spid="437"/>
                                        </p:tgtEl>
                                        <p:attrNameLst>
                                          <p:attrName>ppt_y</p:attrName>
                                        </p:attrNameLst>
                                      </p:cBhvr>
                                      <p:tavLst>
                                        <p:tav tm="0">
                                          <p:val>
                                            <p:strVal val="0-#ppt_h/2"/>
                                          </p:val>
                                        </p:tav>
                                        <p:tav tm="100000">
                                          <p:val>
                                            <p:strVal val="#ppt_y"/>
                                          </p:val>
                                        </p:tav>
                                      </p:tavLst>
                                    </p:anim>
                                  </p:childTnLst>
                                </p:cTn>
                              </p:par>
                            </p:childTnLst>
                          </p:cTn>
                        </p:par>
                        <p:par>
                          <p:cTn id="329" fill="hold">
                            <p:stCondLst>
                              <p:cond delay="3250"/>
                            </p:stCondLst>
                            <p:childTnLst>
                              <p:par>
                                <p:cTn id="330" presetID="2" presetClass="entr" presetSubtype="3" fill="hold" grpId="0" nodeType="afterEffect">
                                  <p:stCondLst>
                                    <p:cond delay="0"/>
                                  </p:stCondLst>
                                  <p:childTnLst>
                                    <p:set>
                                      <p:cBhvr>
                                        <p:cTn id="331" dur="1" fill="hold">
                                          <p:stCondLst>
                                            <p:cond delay="0"/>
                                          </p:stCondLst>
                                        </p:cTn>
                                        <p:tgtEl>
                                          <p:spTgt spid="441"/>
                                        </p:tgtEl>
                                        <p:attrNameLst>
                                          <p:attrName>style.visibility</p:attrName>
                                        </p:attrNameLst>
                                      </p:cBhvr>
                                      <p:to>
                                        <p:strVal val="visible"/>
                                      </p:to>
                                    </p:set>
                                    <p:anim calcmode="lin" valueType="num">
                                      <p:cBhvr additive="base">
                                        <p:cTn id="332" dur="50" fill="hold"/>
                                        <p:tgtEl>
                                          <p:spTgt spid="441"/>
                                        </p:tgtEl>
                                        <p:attrNameLst>
                                          <p:attrName>ppt_x</p:attrName>
                                        </p:attrNameLst>
                                      </p:cBhvr>
                                      <p:tavLst>
                                        <p:tav tm="0">
                                          <p:val>
                                            <p:strVal val="1+#ppt_w/2"/>
                                          </p:val>
                                        </p:tav>
                                        <p:tav tm="100000">
                                          <p:val>
                                            <p:strVal val="#ppt_x"/>
                                          </p:val>
                                        </p:tav>
                                      </p:tavLst>
                                    </p:anim>
                                    <p:anim calcmode="lin" valueType="num">
                                      <p:cBhvr additive="base">
                                        <p:cTn id="333" dur="50" fill="hold"/>
                                        <p:tgtEl>
                                          <p:spTgt spid="441"/>
                                        </p:tgtEl>
                                        <p:attrNameLst>
                                          <p:attrName>ppt_y</p:attrName>
                                        </p:attrNameLst>
                                      </p:cBhvr>
                                      <p:tavLst>
                                        <p:tav tm="0">
                                          <p:val>
                                            <p:strVal val="0-#ppt_h/2"/>
                                          </p:val>
                                        </p:tav>
                                        <p:tav tm="100000">
                                          <p:val>
                                            <p:strVal val="#ppt_y"/>
                                          </p:val>
                                        </p:tav>
                                      </p:tavLst>
                                    </p:anim>
                                  </p:childTnLst>
                                </p:cTn>
                              </p:par>
                            </p:childTnLst>
                          </p:cTn>
                        </p:par>
                        <p:par>
                          <p:cTn id="334" fill="hold">
                            <p:stCondLst>
                              <p:cond delay="3300"/>
                            </p:stCondLst>
                            <p:childTnLst>
                              <p:par>
                                <p:cTn id="335" presetID="2" presetClass="entr" presetSubtype="1" fill="hold" grpId="0" nodeType="afterEffect">
                                  <p:stCondLst>
                                    <p:cond delay="0"/>
                                  </p:stCondLst>
                                  <p:childTnLst>
                                    <p:set>
                                      <p:cBhvr>
                                        <p:cTn id="336" dur="1" fill="hold">
                                          <p:stCondLst>
                                            <p:cond delay="0"/>
                                          </p:stCondLst>
                                        </p:cTn>
                                        <p:tgtEl>
                                          <p:spTgt spid="450"/>
                                        </p:tgtEl>
                                        <p:attrNameLst>
                                          <p:attrName>style.visibility</p:attrName>
                                        </p:attrNameLst>
                                      </p:cBhvr>
                                      <p:to>
                                        <p:strVal val="visible"/>
                                      </p:to>
                                    </p:set>
                                    <p:anim calcmode="lin" valueType="num">
                                      <p:cBhvr additive="base">
                                        <p:cTn id="337" dur="50" fill="hold"/>
                                        <p:tgtEl>
                                          <p:spTgt spid="450"/>
                                        </p:tgtEl>
                                        <p:attrNameLst>
                                          <p:attrName>ppt_x</p:attrName>
                                        </p:attrNameLst>
                                      </p:cBhvr>
                                      <p:tavLst>
                                        <p:tav tm="0">
                                          <p:val>
                                            <p:strVal val="#ppt_x"/>
                                          </p:val>
                                        </p:tav>
                                        <p:tav tm="100000">
                                          <p:val>
                                            <p:strVal val="#ppt_x"/>
                                          </p:val>
                                        </p:tav>
                                      </p:tavLst>
                                    </p:anim>
                                    <p:anim calcmode="lin" valueType="num">
                                      <p:cBhvr additive="base">
                                        <p:cTn id="338" dur="50" fill="hold"/>
                                        <p:tgtEl>
                                          <p:spTgt spid="450"/>
                                        </p:tgtEl>
                                        <p:attrNameLst>
                                          <p:attrName>ppt_y</p:attrName>
                                        </p:attrNameLst>
                                      </p:cBhvr>
                                      <p:tavLst>
                                        <p:tav tm="0">
                                          <p:val>
                                            <p:strVal val="0-#ppt_h/2"/>
                                          </p:val>
                                        </p:tav>
                                        <p:tav tm="100000">
                                          <p:val>
                                            <p:strVal val="#ppt_y"/>
                                          </p:val>
                                        </p:tav>
                                      </p:tavLst>
                                    </p:anim>
                                  </p:childTnLst>
                                </p:cTn>
                              </p:par>
                            </p:childTnLst>
                          </p:cTn>
                        </p:par>
                        <p:par>
                          <p:cTn id="339" fill="hold">
                            <p:stCondLst>
                              <p:cond delay="3350"/>
                            </p:stCondLst>
                            <p:childTnLst>
                              <p:par>
                                <p:cTn id="340" presetID="2" presetClass="entr" presetSubtype="1" fill="hold" grpId="0" nodeType="afterEffect">
                                  <p:stCondLst>
                                    <p:cond delay="0"/>
                                  </p:stCondLst>
                                  <p:childTnLst>
                                    <p:set>
                                      <p:cBhvr>
                                        <p:cTn id="341" dur="1" fill="hold">
                                          <p:stCondLst>
                                            <p:cond delay="0"/>
                                          </p:stCondLst>
                                        </p:cTn>
                                        <p:tgtEl>
                                          <p:spTgt spid="466"/>
                                        </p:tgtEl>
                                        <p:attrNameLst>
                                          <p:attrName>style.visibility</p:attrName>
                                        </p:attrNameLst>
                                      </p:cBhvr>
                                      <p:to>
                                        <p:strVal val="visible"/>
                                      </p:to>
                                    </p:set>
                                    <p:anim calcmode="lin" valueType="num">
                                      <p:cBhvr additive="base">
                                        <p:cTn id="342" dur="50" fill="hold"/>
                                        <p:tgtEl>
                                          <p:spTgt spid="466"/>
                                        </p:tgtEl>
                                        <p:attrNameLst>
                                          <p:attrName>ppt_x</p:attrName>
                                        </p:attrNameLst>
                                      </p:cBhvr>
                                      <p:tavLst>
                                        <p:tav tm="0">
                                          <p:val>
                                            <p:strVal val="#ppt_x"/>
                                          </p:val>
                                        </p:tav>
                                        <p:tav tm="100000">
                                          <p:val>
                                            <p:strVal val="#ppt_x"/>
                                          </p:val>
                                        </p:tav>
                                      </p:tavLst>
                                    </p:anim>
                                    <p:anim calcmode="lin" valueType="num">
                                      <p:cBhvr additive="base">
                                        <p:cTn id="343" dur="50" fill="hold"/>
                                        <p:tgtEl>
                                          <p:spTgt spid="466"/>
                                        </p:tgtEl>
                                        <p:attrNameLst>
                                          <p:attrName>ppt_y</p:attrName>
                                        </p:attrNameLst>
                                      </p:cBhvr>
                                      <p:tavLst>
                                        <p:tav tm="0">
                                          <p:val>
                                            <p:strVal val="0-#ppt_h/2"/>
                                          </p:val>
                                        </p:tav>
                                        <p:tav tm="100000">
                                          <p:val>
                                            <p:strVal val="#ppt_y"/>
                                          </p:val>
                                        </p:tav>
                                      </p:tavLst>
                                    </p:anim>
                                  </p:childTnLst>
                                </p:cTn>
                              </p:par>
                            </p:childTnLst>
                          </p:cTn>
                        </p:par>
                        <p:par>
                          <p:cTn id="344" fill="hold">
                            <p:stCondLst>
                              <p:cond delay="3400"/>
                            </p:stCondLst>
                            <p:childTnLst>
                              <p:par>
                                <p:cTn id="345" presetID="2" presetClass="entr" presetSubtype="1" fill="hold" grpId="0" nodeType="afterEffect">
                                  <p:stCondLst>
                                    <p:cond delay="0"/>
                                  </p:stCondLst>
                                  <p:childTnLst>
                                    <p:set>
                                      <p:cBhvr>
                                        <p:cTn id="346" dur="1" fill="hold">
                                          <p:stCondLst>
                                            <p:cond delay="0"/>
                                          </p:stCondLst>
                                        </p:cTn>
                                        <p:tgtEl>
                                          <p:spTgt spid="470"/>
                                        </p:tgtEl>
                                        <p:attrNameLst>
                                          <p:attrName>style.visibility</p:attrName>
                                        </p:attrNameLst>
                                      </p:cBhvr>
                                      <p:to>
                                        <p:strVal val="visible"/>
                                      </p:to>
                                    </p:set>
                                    <p:anim calcmode="lin" valueType="num">
                                      <p:cBhvr additive="base">
                                        <p:cTn id="347" dur="50" fill="hold"/>
                                        <p:tgtEl>
                                          <p:spTgt spid="470"/>
                                        </p:tgtEl>
                                        <p:attrNameLst>
                                          <p:attrName>ppt_x</p:attrName>
                                        </p:attrNameLst>
                                      </p:cBhvr>
                                      <p:tavLst>
                                        <p:tav tm="0">
                                          <p:val>
                                            <p:strVal val="#ppt_x"/>
                                          </p:val>
                                        </p:tav>
                                        <p:tav tm="100000">
                                          <p:val>
                                            <p:strVal val="#ppt_x"/>
                                          </p:val>
                                        </p:tav>
                                      </p:tavLst>
                                    </p:anim>
                                    <p:anim calcmode="lin" valueType="num">
                                      <p:cBhvr additive="base">
                                        <p:cTn id="348" dur="50" fill="hold"/>
                                        <p:tgtEl>
                                          <p:spTgt spid="470"/>
                                        </p:tgtEl>
                                        <p:attrNameLst>
                                          <p:attrName>ppt_y</p:attrName>
                                        </p:attrNameLst>
                                      </p:cBhvr>
                                      <p:tavLst>
                                        <p:tav tm="0">
                                          <p:val>
                                            <p:strVal val="0-#ppt_h/2"/>
                                          </p:val>
                                        </p:tav>
                                        <p:tav tm="100000">
                                          <p:val>
                                            <p:strVal val="#ppt_y"/>
                                          </p:val>
                                        </p:tav>
                                      </p:tavLst>
                                    </p:anim>
                                  </p:childTnLst>
                                </p:cTn>
                              </p:par>
                            </p:childTnLst>
                          </p:cTn>
                        </p:par>
                        <p:par>
                          <p:cTn id="349" fill="hold">
                            <p:stCondLst>
                              <p:cond delay="3450"/>
                            </p:stCondLst>
                            <p:childTnLst>
                              <p:par>
                                <p:cTn id="350" presetID="2" presetClass="entr" presetSubtype="1" fill="hold" grpId="0" nodeType="afterEffect">
                                  <p:stCondLst>
                                    <p:cond delay="0"/>
                                  </p:stCondLst>
                                  <p:childTnLst>
                                    <p:set>
                                      <p:cBhvr>
                                        <p:cTn id="351" dur="1" fill="hold">
                                          <p:stCondLst>
                                            <p:cond delay="0"/>
                                          </p:stCondLst>
                                        </p:cTn>
                                        <p:tgtEl>
                                          <p:spTgt spid="473"/>
                                        </p:tgtEl>
                                        <p:attrNameLst>
                                          <p:attrName>style.visibility</p:attrName>
                                        </p:attrNameLst>
                                      </p:cBhvr>
                                      <p:to>
                                        <p:strVal val="visible"/>
                                      </p:to>
                                    </p:set>
                                    <p:anim calcmode="lin" valueType="num">
                                      <p:cBhvr additive="base">
                                        <p:cTn id="352" dur="50" fill="hold"/>
                                        <p:tgtEl>
                                          <p:spTgt spid="473"/>
                                        </p:tgtEl>
                                        <p:attrNameLst>
                                          <p:attrName>ppt_x</p:attrName>
                                        </p:attrNameLst>
                                      </p:cBhvr>
                                      <p:tavLst>
                                        <p:tav tm="0">
                                          <p:val>
                                            <p:strVal val="#ppt_x"/>
                                          </p:val>
                                        </p:tav>
                                        <p:tav tm="100000">
                                          <p:val>
                                            <p:strVal val="#ppt_x"/>
                                          </p:val>
                                        </p:tav>
                                      </p:tavLst>
                                    </p:anim>
                                    <p:anim calcmode="lin" valueType="num">
                                      <p:cBhvr additive="base">
                                        <p:cTn id="353" dur="50" fill="hold"/>
                                        <p:tgtEl>
                                          <p:spTgt spid="473"/>
                                        </p:tgtEl>
                                        <p:attrNameLst>
                                          <p:attrName>ppt_y</p:attrName>
                                        </p:attrNameLst>
                                      </p:cBhvr>
                                      <p:tavLst>
                                        <p:tav tm="0">
                                          <p:val>
                                            <p:strVal val="0-#ppt_h/2"/>
                                          </p:val>
                                        </p:tav>
                                        <p:tav tm="100000">
                                          <p:val>
                                            <p:strVal val="#ppt_y"/>
                                          </p:val>
                                        </p:tav>
                                      </p:tavLst>
                                    </p:anim>
                                  </p:childTnLst>
                                </p:cTn>
                              </p:par>
                            </p:childTnLst>
                          </p:cTn>
                        </p:par>
                        <p:par>
                          <p:cTn id="354" fill="hold">
                            <p:stCondLst>
                              <p:cond delay="3500"/>
                            </p:stCondLst>
                            <p:childTnLst>
                              <p:par>
                                <p:cTn id="355" presetID="2" presetClass="entr" presetSubtype="6" fill="hold" grpId="0" nodeType="afterEffect">
                                  <p:stCondLst>
                                    <p:cond delay="0"/>
                                  </p:stCondLst>
                                  <p:childTnLst>
                                    <p:set>
                                      <p:cBhvr>
                                        <p:cTn id="356" dur="1" fill="hold">
                                          <p:stCondLst>
                                            <p:cond delay="0"/>
                                          </p:stCondLst>
                                        </p:cTn>
                                        <p:tgtEl>
                                          <p:spTgt spid="482"/>
                                        </p:tgtEl>
                                        <p:attrNameLst>
                                          <p:attrName>style.visibility</p:attrName>
                                        </p:attrNameLst>
                                      </p:cBhvr>
                                      <p:to>
                                        <p:strVal val="visible"/>
                                      </p:to>
                                    </p:set>
                                    <p:anim calcmode="lin" valueType="num">
                                      <p:cBhvr additive="base">
                                        <p:cTn id="357" dur="50" fill="hold"/>
                                        <p:tgtEl>
                                          <p:spTgt spid="482"/>
                                        </p:tgtEl>
                                        <p:attrNameLst>
                                          <p:attrName>ppt_x</p:attrName>
                                        </p:attrNameLst>
                                      </p:cBhvr>
                                      <p:tavLst>
                                        <p:tav tm="0">
                                          <p:val>
                                            <p:strVal val="1+#ppt_w/2"/>
                                          </p:val>
                                        </p:tav>
                                        <p:tav tm="100000">
                                          <p:val>
                                            <p:strVal val="#ppt_x"/>
                                          </p:val>
                                        </p:tav>
                                      </p:tavLst>
                                    </p:anim>
                                    <p:anim calcmode="lin" valueType="num">
                                      <p:cBhvr additive="base">
                                        <p:cTn id="358" dur="50" fill="hold"/>
                                        <p:tgtEl>
                                          <p:spTgt spid="482"/>
                                        </p:tgtEl>
                                        <p:attrNameLst>
                                          <p:attrName>ppt_y</p:attrName>
                                        </p:attrNameLst>
                                      </p:cBhvr>
                                      <p:tavLst>
                                        <p:tav tm="0">
                                          <p:val>
                                            <p:strVal val="1+#ppt_h/2"/>
                                          </p:val>
                                        </p:tav>
                                        <p:tav tm="100000">
                                          <p:val>
                                            <p:strVal val="#ppt_y"/>
                                          </p:val>
                                        </p:tav>
                                      </p:tavLst>
                                    </p:anim>
                                  </p:childTnLst>
                                </p:cTn>
                              </p:par>
                            </p:childTnLst>
                          </p:cTn>
                        </p:par>
                        <p:par>
                          <p:cTn id="359" fill="hold">
                            <p:stCondLst>
                              <p:cond delay="3550"/>
                            </p:stCondLst>
                            <p:childTnLst>
                              <p:par>
                                <p:cTn id="360" presetID="2" presetClass="entr" presetSubtype="6" fill="hold" grpId="0" nodeType="afterEffect">
                                  <p:stCondLst>
                                    <p:cond delay="0"/>
                                  </p:stCondLst>
                                  <p:childTnLst>
                                    <p:set>
                                      <p:cBhvr>
                                        <p:cTn id="361" dur="1" fill="hold">
                                          <p:stCondLst>
                                            <p:cond delay="0"/>
                                          </p:stCondLst>
                                        </p:cTn>
                                        <p:tgtEl>
                                          <p:spTgt spid="483"/>
                                        </p:tgtEl>
                                        <p:attrNameLst>
                                          <p:attrName>style.visibility</p:attrName>
                                        </p:attrNameLst>
                                      </p:cBhvr>
                                      <p:to>
                                        <p:strVal val="visible"/>
                                      </p:to>
                                    </p:set>
                                    <p:anim calcmode="lin" valueType="num">
                                      <p:cBhvr additive="base">
                                        <p:cTn id="362" dur="50" fill="hold"/>
                                        <p:tgtEl>
                                          <p:spTgt spid="483"/>
                                        </p:tgtEl>
                                        <p:attrNameLst>
                                          <p:attrName>ppt_x</p:attrName>
                                        </p:attrNameLst>
                                      </p:cBhvr>
                                      <p:tavLst>
                                        <p:tav tm="0">
                                          <p:val>
                                            <p:strVal val="1+#ppt_w/2"/>
                                          </p:val>
                                        </p:tav>
                                        <p:tav tm="100000">
                                          <p:val>
                                            <p:strVal val="#ppt_x"/>
                                          </p:val>
                                        </p:tav>
                                      </p:tavLst>
                                    </p:anim>
                                    <p:anim calcmode="lin" valueType="num">
                                      <p:cBhvr additive="base">
                                        <p:cTn id="363" dur="50" fill="hold"/>
                                        <p:tgtEl>
                                          <p:spTgt spid="483"/>
                                        </p:tgtEl>
                                        <p:attrNameLst>
                                          <p:attrName>ppt_y</p:attrName>
                                        </p:attrNameLst>
                                      </p:cBhvr>
                                      <p:tavLst>
                                        <p:tav tm="0">
                                          <p:val>
                                            <p:strVal val="1+#ppt_h/2"/>
                                          </p:val>
                                        </p:tav>
                                        <p:tav tm="100000">
                                          <p:val>
                                            <p:strVal val="#ppt_y"/>
                                          </p:val>
                                        </p:tav>
                                      </p:tavLst>
                                    </p:anim>
                                  </p:childTnLst>
                                </p:cTn>
                              </p:par>
                            </p:childTnLst>
                          </p:cTn>
                        </p:par>
                        <p:par>
                          <p:cTn id="364" fill="hold">
                            <p:stCondLst>
                              <p:cond delay="3600"/>
                            </p:stCondLst>
                            <p:childTnLst>
                              <p:par>
                                <p:cTn id="365" presetID="2" presetClass="entr" presetSubtype="2" fill="hold" grpId="0" nodeType="afterEffect">
                                  <p:stCondLst>
                                    <p:cond delay="0"/>
                                  </p:stCondLst>
                                  <p:childTnLst>
                                    <p:set>
                                      <p:cBhvr>
                                        <p:cTn id="366" dur="1" fill="hold">
                                          <p:stCondLst>
                                            <p:cond delay="0"/>
                                          </p:stCondLst>
                                        </p:cTn>
                                        <p:tgtEl>
                                          <p:spTgt spid="485"/>
                                        </p:tgtEl>
                                        <p:attrNameLst>
                                          <p:attrName>style.visibility</p:attrName>
                                        </p:attrNameLst>
                                      </p:cBhvr>
                                      <p:to>
                                        <p:strVal val="visible"/>
                                      </p:to>
                                    </p:set>
                                    <p:anim calcmode="lin" valueType="num">
                                      <p:cBhvr additive="base">
                                        <p:cTn id="367" dur="50" fill="hold"/>
                                        <p:tgtEl>
                                          <p:spTgt spid="485"/>
                                        </p:tgtEl>
                                        <p:attrNameLst>
                                          <p:attrName>ppt_x</p:attrName>
                                        </p:attrNameLst>
                                      </p:cBhvr>
                                      <p:tavLst>
                                        <p:tav tm="0">
                                          <p:val>
                                            <p:strVal val="1+#ppt_w/2"/>
                                          </p:val>
                                        </p:tav>
                                        <p:tav tm="100000">
                                          <p:val>
                                            <p:strVal val="#ppt_x"/>
                                          </p:val>
                                        </p:tav>
                                      </p:tavLst>
                                    </p:anim>
                                    <p:anim calcmode="lin" valueType="num">
                                      <p:cBhvr additive="base">
                                        <p:cTn id="368" dur="50" fill="hold"/>
                                        <p:tgtEl>
                                          <p:spTgt spid="485"/>
                                        </p:tgtEl>
                                        <p:attrNameLst>
                                          <p:attrName>ppt_y</p:attrName>
                                        </p:attrNameLst>
                                      </p:cBhvr>
                                      <p:tavLst>
                                        <p:tav tm="0">
                                          <p:val>
                                            <p:strVal val="#ppt_y"/>
                                          </p:val>
                                        </p:tav>
                                        <p:tav tm="100000">
                                          <p:val>
                                            <p:strVal val="#ppt_y"/>
                                          </p:val>
                                        </p:tav>
                                      </p:tavLst>
                                    </p:anim>
                                  </p:childTnLst>
                                </p:cTn>
                              </p:par>
                            </p:childTnLst>
                          </p:cTn>
                        </p:par>
                        <p:par>
                          <p:cTn id="369" fill="hold">
                            <p:stCondLst>
                              <p:cond delay="3650"/>
                            </p:stCondLst>
                            <p:childTnLst>
                              <p:par>
                                <p:cTn id="370" presetID="2" presetClass="entr" presetSubtype="8" fill="hold" grpId="0" nodeType="afterEffect">
                                  <p:stCondLst>
                                    <p:cond delay="0"/>
                                  </p:stCondLst>
                                  <p:childTnLst>
                                    <p:set>
                                      <p:cBhvr>
                                        <p:cTn id="371" dur="1" fill="hold">
                                          <p:stCondLst>
                                            <p:cond delay="0"/>
                                          </p:stCondLst>
                                        </p:cTn>
                                        <p:tgtEl>
                                          <p:spTgt spid="505"/>
                                        </p:tgtEl>
                                        <p:attrNameLst>
                                          <p:attrName>style.visibility</p:attrName>
                                        </p:attrNameLst>
                                      </p:cBhvr>
                                      <p:to>
                                        <p:strVal val="visible"/>
                                      </p:to>
                                    </p:set>
                                    <p:anim calcmode="lin" valueType="num">
                                      <p:cBhvr additive="base">
                                        <p:cTn id="372" dur="50" fill="hold"/>
                                        <p:tgtEl>
                                          <p:spTgt spid="505"/>
                                        </p:tgtEl>
                                        <p:attrNameLst>
                                          <p:attrName>ppt_x</p:attrName>
                                        </p:attrNameLst>
                                      </p:cBhvr>
                                      <p:tavLst>
                                        <p:tav tm="0">
                                          <p:val>
                                            <p:strVal val="0-#ppt_w/2"/>
                                          </p:val>
                                        </p:tav>
                                        <p:tav tm="100000">
                                          <p:val>
                                            <p:strVal val="#ppt_x"/>
                                          </p:val>
                                        </p:tav>
                                      </p:tavLst>
                                    </p:anim>
                                    <p:anim calcmode="lin" valueType="num">
                                      <p:cBhvr additive="base">
                                        <p:cTn id="373" dur="50" fill="hold"/>
                                        <p:tgtEl>
                                          <p:spTgt spid="505"/>
                                        </p:tgtEl>
                                        <p:attrNameLst>
                                          <p:attrName>ppt_y</p:attrName>
                                        </p:attrNameLst>
                                      </p:cBhvr>
                                      <p:tavLst>
                                        <p:tav tm="0">
                                          <p:val>
                                            <p:strVal val="#ppt_y"/>
                                          </p:val>
                                        </p:tav>
                                        <p:tav tm="100000">
                                          <p:val>
                                            <p:strVal val="#ppt_y"/>
                                          </p:val>
                                        </p:tav>
                                      </p:tavLst>
                                    </p:anim>
                                  </p:childTnLst>
                                </p:cTn>
                              </p:par>
                            </p:childTnLst>
                          </p:cTn>
                        </p:par>
                        <p:par>
                          <p:cTn id="374" fill="hold">
                            <p:stCondLst>
                              <p:cond delay="3700"/>
                            </p:stCondLst>
                            <p:childTnLst>
                              <p:par>
                                <p:cTn id="375" presetID="2" presetClass="entr" presetSubtype="8" fill="hold" grpId="0" nodeType="afterEffect">
                                  <p:stCondLst>
                                    <p:cond delay="0"/>
                                  </p:stCondLst>
                                  <p:childTnLst>
                                    <p:set>
                                      <p:cBhvr>
                                        <p:cTn id="376" dur="1" fill="hold">
                                          <p:stCondLst>
                                            <p:cond delay="0"/>
                                          </p:stCondLst>
                                        </p:cTn>
                                        <p:tgtEl>
                                          <p:spTgt spid="488"/>
                                        </p:tgtEl>
                                        <p:attrNameLst>
                                          <p:attrName>style.visibility</p:attrName>
                                        </p:attrNameLst>
                                      </p:cBhvr>
                                      <p:to>
                                        <p:strVal val="visible"/>
                                      </p:to>
                                    </p:set>
                                    <p:anim calcmode="lin" valueType="num">
                                      <p:cBhvr additive="base">
                                        <p:cTn id="377" dur="50" fill="hold"/>
                                        <p:tgtEl>
                                          <p:spTgt spid="488"/>
                                        </p:tgtEl>
                                        <p:attrNameLst>
                                          <p:attrName>ppt_x</p:attrName>
                                        </p:attrNameLst>
                                      </p:cBhvr>
                                      <p:tavLst>
                                        <p:tav tm="0">
                                          <p:val>
                                            <p:strVal val="0-#ppt_w/2"/>
                                          </p:val>
                                        </p:tav>
                                        <p:tav tm="100000">
                                          <p:val>
                                            <p:strVal val="#ppt_x"/>
                                          </p:val>
                                        </p:tav>
                                      </p:tavLst>
                                    </p:anim>
                                    <p:anim calcmode="lin" valueType="num">
                                      <p:cBhvr additive="base">
                                        <p:cTn id="378" dur="50" fill="hold"/>
                                        <p:tgtEl>
                                          <p:spTgt spid="488"/>
                                        </p:tgtEl>
                                        <p:attrNameLst>
                                          <p:attrName>ppt_y</p:attrName>
                                        </p:attrNameLst>
                                      </p:cBhvr>
                                      <p:tavLst>
                                        <p:tav tm="0">
                                          <p:val>
                                            <p:strVal val="#ppt_y"/>
                                          </p:val>
                                        </p:tav>
                                        <p:tav tm="100000">
                                          <p:val>
                                            <p:strVal val="#ppt_y"/>
                                          </p:val>
                                        </p:tav>
                                      </p:tavLst>
                                    </p:anim>
                                  </p:childTnLst>
                                </p:cTn>
                              </p:par>
                            </p:childTnLst>
                          </p:cTn>
                        </p:par>
                        <p:par>
                          <p:cTn id="379" fill="hold">
                            <p:stCondLst>
                              <p:cond delay="3750"/>
                            </p:stCondLst>
                            <p:childTnLst>
                              <p:par>
                                <p:cTn id="380" presetID="2" presetClass="entr" presetSubtype="8" fill="hold" grpId="0" nodeType="afterEffect">
                                  <p:stCondLst>
                                    <p:cond delay="0"/>
                                  </p:stCondLst>
                                  <p:childTnLst>
                                    <p:set>
                                      <p:cBhvr>
                                        <p:cTn id="381" dur="1" fill="hold">
                                          <p:stCondLst>
                                            <p:cond delay="0"/>
                                          </p:stCondLst>
                                        </p:cTn>
                                        <p:tgtEl>
                                          <p:spTgt spid="501"/>
                                        </p:tgtEl>
                                        <p:attrNameLst>
                                          <p:attrName>style.visibility</p:attrName>
                                        </p:attrNameLst>
                                      </p:cBhvr>
                                      <p:to>
                                        <p:strVal val="visible"/>
                                      </p:to>
                                    </p:set>
                                    <p:anim calcmode="lin" valueType="num">
                                      <p:cBhvr additive="base">
                                        <p:cTn id="382" dur="50" fill="hold"/>
                                        <p:tgtEl>
                                          <p:spTgt spid="501"/>
                                        </p:tgtEl>
                                        <p:attrNameLst>
                                          <p:attrName>ppt_x</p:attrName>
                                        </p:attrNameLst>
                                      </p:cBhvr>
                                      <p:tavLst>
                                        <p:tav tm="0">
                                          <p:val>
                                            <p:strVal val="0-#ppt_w/2"/>
                                          </p:val>
                                        </p:tav>
                                        <p:tav tm="100000">
                                          <p:val>
                                            <p:strVal val="#ppt_x"/>
                                          </p:val>
                                        </p:tav>
                                      </p:tavLst>
                                    </p:anim>
                                    <p:anim calcmode="lin" valueType="num">
                                      <p:cBhvr additive="base">
                                        <p:cTn id="383" dur="50" fill="hold"/>
                                        <p:tgtEl>
                                          <p:spTgt spid="501"/>
                                        </p:tgtEl>
                                        <p:attrNameLst>
                                          <p:attrName>ppt_y</p:attrName>
                                        </p:attrNameLst>
                                      </p:cBhvr>
                                      <p:tavLst>
                                        <p:tav tm="0">
                                          <p:val>
                                            <p:strVal val="#ppt_y"/>
                                          </p:val>
                                        </p:tav>
                                        <p:tav tm="100000">
                                          <p:val>
                                            <p:strVal val="#ppt_y"/>
                                          </p:val>
                                        </p:tav>
                                      </p:tavLst>
                                    </p:anim>
                                  </p:childTnLst>
                                </p:cTn>
                              </p:par>
                            </p:childTnLst>
                          </p:cTn>
                        </p:par>
                        <p:par>
                          <p:cTn id="384" fill="hold">
                            <p:stCondLst>
                              <p:cond delay="3800"/>
                            </p:stCondLst>
                            <p:childTnLst>
                              <p:par>
                                <p:cTn id="385" presetID="2" presetClass="entr" presetSubtype="8" fill="hold" grpId="0" nodeType="afterEffect">
                                  <p:stCondLst>
                                    <p:cond delay="0"/>
                                  </p:stCondLst>
                                  <p:childTnLst>
                                    <p:set>
                                      <p:cBhvr>
                                        <p:cTn id="386" dur="1" fill="hold">
                                          <p:stCondLst>
                                            <p:cond delay="0"/>
                                          </p:stCondLst>
                                        </p:cTn>
                                        <p:tgtEl>
                                          <p:spTgt spid="494"/>
                                        </p:tgtEl>
                                        <p:attrNameLst>
                                          <p:attrName>style.visibility</p:attrName>
                                        </p:attrNameLst>
                                      </p:cBhvr>
                                      <p:to>
                                        <p:strVal val="visible"/>
                                      </p:to>
                                    </p:set>
                                    <p:anim calcmode="lin" valueType="num">
                                      <p:cBhvr additive="base">
                                        <p:cTn id="387" dur="50" fill="hold"/>
                                        <p:tgtEl>
                                          <p:spTgt spid="494"/>
                                        </p:tgtEl>
                                        <p:attrNameLst>
                                          <p:attrName>ppt_x</p:attrName>
                                        </p:attrNameLst>
                                      </p:cBhvr>
                                      <p:tavLst>
                                        <p:tav tm="0">
                                          <p:val>
                                            <p:strVal val="0-#ppt_w/2"/>
                                          </p:val>
                                        </p:tav>
                                        <p:tav tm="100000">
                                          <p:val>
                                            <p:strVal val="#ppt_x"/>
                                          </p:val>
                                        </p:tav>
                                      </p:tavLst>
                                    </p:anim>
                                    <p:anim calcmode="lin" valueType="num">
                                      <p:cBhvr additive="base">
                                        <p:cTn id="388" dur="50" fill="hold"/>
                                        <p:tgtEl>
                                          <p:spTgt spid="494"/>
                                        </p:tgtEl>
                                        <p:attrNameLst>
                                          <p:attrName>ppt_y</p:attrName>
                                        </p:attrNameLst>
                                      </p:cBhvr>
                                      <p:tavLst>
                                        <p:tav tm="0">
                                          <p:val>
                                            <p:strVal val="#ppt_y"/>
                                          </p:val>
                                        </p:tav>
                                        <p:tav tm="100000">
                                          <p:val>
                                            <p:strVal val="#ppt_y"/>
                                          </p:val>
                                        </p:tav>
                                      </p:tavLst>
                                    </p:anim>
                                  </p:childTnLst>
                                </p:cTn>
                              </p:par>
                            </p:childTnLst>
                          </p:cTn>
                        </p:par>
                        <p:par>
                          <p:cTn id="389" fill="hold">
                            <p:stCondLst>
                              <p:cond delay="3850"/>
                            </p:stCondLst>
                            <p:childTnLst>
                              <p:par>
                                <p:cTn id="390" presetID="2" presetClass="entr" presetSubtype="8" fill="hold" grpId="0" nodeType="afterEffect">
                                  <p:stCondLst>
                                    <p:cond delay="0"/>
                                  </p:stCondLst>
                                  <p:childTnLst>
                                    <p:set>
                                      <p:cBhvr>
                                        <p:cTn id="391" dur="1" fill="hold">
                                          <p:stCondLst>
                                            <p:cond delay="0"/>
                                          </p:stCondLst>
                                        </p:cTn>
                                        <p:tgtEl>
                                          <p:spTgt spid="497"/>
                                        </p:tgtEl>
                                        <p:attrNameLst>
                                          <p:attrName>style.visibility</p:attrName>
                                        </p:attrNameLst>
                                      </p:cBhvr>
                                      <p:to>
                                        <p:strVal val="visible"/>
                                      </p:to>
                                    </p:set>
                                    <p:anim calcmode="lin" valueType="num">
                                      <p:cBhvr additive="base">
                                        <p:cTn id="392" dur="50" fill="hold"/>
                                        <p:tgtEl>
                                          <p:spTgt spid="497"/>
                                        </p:tgtEl>
                                        <p:attrNameLst>
                                          <p:attrName>ppt_x</p:attrName>
                                        </p:attrNameLst>
                                      </p:cBhvr>
                                      <p:tavLst>
                                        <p:tav tm="0">
                                          <p:val>
                                            <p:strVal val="0-#ppt_w/2"/>
                                          </p:val>
                                        </p:tav>
                                        <p:tav tm="100000">
                                          <p:val>
                                            <p:strVal val="#ppt_x"/>
                                          </p:val>
                                        </p:tav>
                                      </p:tavLst>
                                    </p:anim>
                                    <p:anim calcmode="lin" valueType="num">
                                      <p:cBhvr additive="base">
                                        <p:cTn id="393" dur="50" fill="hold"/>
                                        <p:tgtEl>
                                          <p:spTgt spid="497"/>
                                        </p:tgtEl>
                                        <p:attrNameLst>
                                          <p:attrName>ppt_y</p:attrName>
                                        </p:attrNameLst>
                                      </p:cBhvr>
                                      <p:tavLst>
                                        <p:tav tm="0">
                                          <p:val>
                                            <p:strVal val="#ppt_y"/>
                                          </p:val>
                                        </p:tav>
                                        <p:tav tm="100000">
                                          <p:val>
                                            <p:strVal val="#ppt_y"/>
                                          </p:val>
                                        </p:tav>
                                      </p:tavLst>
                                    </p:anim>
                                  </p:childTnLst>
                                </p:cTn>
                              </p:par>
                            </p:childTnLst>
                          </p:cTn>
                        </p:par>
                        <p:par>
                          <p:cTn id="394" fill="hold">
                            <p:stCondLst>
                              <p:cond delay="3900"/>
                            </p:stCondLst>
                            <p:childTnLst>
                              <p:par>
                                <p:cTn id="395" presetID="2" presetClass="entr" presetSubtype="9" fill="hold" grpId="0" nodeType="afterEffect">
                                  <p:stCondLst>
                                    <p:cond delay="0"/>
                                  </p:stCondLst>
                                  <p:childTnLst>
                                    <p:set>
                                      <p:cBhvr>
                                        <p:cTn id="396" dur="1" fill="hold">
                                          <p:stCondLst>
                                            <p:cond delay="0"/>
                                          </p:stCondLst>
                                        </p:cTn>
                                        <p:tgtEl>
                                          <p:spTgt spid="395"/>
                                        </p:tgtEl>
                                        <p:attrNameLst>
                                          <p:attrName>style.visibility</p:attrName>
                                        </p:attrNameLst>
                                      </p:cBhvr>
                                      <p:to>
                                        <p:strVal val="visible"/>
                                      </p:to>
                                    </p:set>
                                    <p:anim calcmode="lin" valueType="num">
                                      <p:cBhvr additive="base">
                                        <p:cTn id="397" dur="50" fill="hold"/>
                                        <p:tgtEl>
                                          <p:spTgt spid="395"/>
                                        </p:tgtEl>
                                        <p:attrNameLst>
                                          <p:attrName>ppt_x</p:attrName>
                                        </p:attrNameLst>
                                      </p:cBhvr>
                                      <p:tavLst>
                                        <p:tav tm="0">
                                          <p:val>
                                            <p:strVal val="0-#ppt_w/2"/>
                                          </p:val>
                                        </p:tav>
                                        <p:tav tm="100000">
                                          <p:val>
                                            <p:strVal val="#ppt_x"/>
                                          </p:val>
                                        </p:tav>
                                      </p:tavLst>
                                    </p:anim>
                                    <p:anim calcmode="lin" valueType="num">
                                      <p:cBhvr additive="base">
                                        <p:cTn id="398" dur="50" fill="hold"/>
                                        <p:tgtEl>
                                          <p:spTgt spid="395"/>
                                        </p:tgtEl>
                                        <p:attrNameLst>
                                          <p:attrName>ppt_y</p:attrName>
                                        </p:attrNameLst>
                                      </p:cBhvr>
                                      <p:tavLst>
                                        <p:tav tm="0">
                                          <p:val>
                                            <p:strVal val="0-#ppt_h/2"/>
                                          </p:val>
                                        </p:tav>
                                        <p:tav tm="100000">
                                          <p:val>
                                            <p:strVal val="#ppt_y"/>
                                          </p:val>
                                        </p:tav>
                                      </p:tavLst>
                                    </p:anim>
                                  </p:childTnLst>
                                </p:cTn>
                              </p:par>
                            </p:childTnLst>
                          </p:cTn>
                        </p:par>
                        <p:par>
                          <p:cTn id="399" fill="hold">
                            <p:stCondLst>
                              <p:cond delay="3950"/>
                            </p:stCondLst>
                            <p:childTnLst>
                              <p:par>
                                <p:cTn id="400" presetID="2" presetClass="entr" presetSubtype="2" fill="hold" grpId="0" nodeType="afterEffect">
                                  <p:stCondLst>
                                    <p:cond delay="0"/>
                                  </p:stCondLst>
                                  <p:childTnLst>
                                    <p:set>
                                      <p:cBhvr>
                                        <p:cTn id="401" dur="1" fill="hold">
                                          <p:stCondLst>
                                            <p:cond delay="0"/>
                                          </p:stCondLst>
                                        </p:cTn>
                                        <p:tgtEl>
                                          <p:spTgt spid="388"/>
                                        </p:tgtEl>
                                        <p:attrNameLst>
                                          <p:attrName>style.visibility</p:attrName>
                                        </p:attrNameLst>
                                      </p:cBhvr>
                                      <p:to>
                                        <p:strVal val="visible"/>
                                      </p:to>
                                    </p:set>
                                    <p:anim calcmode="lin" valueType="num">
                                      <p:cBhvr additive="base">
                                        <p:cTn id="402" dur="50" fill="hold"/>
                                        <p:tgtEl>
                                          <p:spTgt spid="388"/>
                                        </p:tgtEl>
                                        <p:attrNameLst>
                                          <p:attrName>ppt_x</p:attrName>
                                        </p:attrNameLst>
                                      </p:cBhvr>
                                      <p:tavLst>
                                        <p:tav tm="0">
                                          <p:val>
                                            <p:strVal val="1+#ppt_w/2"/>
                                          </p:val>
                                        </p:tav>
                                        <p:tav tm="100000">
                                          <p:val>
                                            <p:strVal val="#ppt_x"/>
                                          </p:val>
                                        </p:tav>
                                      </p:tavLst>
                                    </p:anim>
                                    <p:anim calcmode="lin" valueType="num">
                                      <p:cBhvr additive="base">
                                        <p:cTn id="403" dur="50" fill="hold"/>
                                        <p:tgtEl>
                                          <p:spTgt spid="388"/>
                                        </p:tgtEl>
                                        <p:attrNameLst>
                                          <p:attrName>ppt_y</p:attrName>
                                        </p:attrNameLst>
                                      </p:cBhvr>
                                      <p:tavLst>
                                        <p:tav tm="0">
                                          <p:val>
                                            <p:strVal val="#ppt_y"/>
                                          </p:val>
                                        </p:tav>
                                        <p:tav tm="100000">
                                          <p:val>
                                            <p:strVal val="#ppt_y"/>
                                          </p:val>
                                        </p:tav>
                                      </p:tavLst>
                                    </p:anim>
                                  </p:childTnLst>
                                </p:cTn>
                              </p:par>
                            </p:childTnLst>
                          </p:cTn>
                        </p:par>
                        <p:par>
                          <p:cTn id="404" fill="hold">
                            <p:stCondLst>
                              <p:cond delay="4000"/>
                            </p:stCondLst>
                            <p:childTnLst>
                              <p:par>
                                <p:cTn id="405" presetID="2" presetClass="entr" presetSubtype="4" fill="hold" grpId="0" nodeType="afterEffect">
                                  <p:stCondLst>
                                    <p:cond delay="0"/>
                                  </p:stCondLst>
                                  <p:childTnLst>
                                    <p:set>
                                      <p:cBhvr>
                                        <p:cTn id="406" dur="1" fill="hold">
                                          <p:stCondLst>
                                            <p:cond delay="0"/>
                                          </p:stCondLst>
                                        </p:cTn>
                                        <p:tgtEl>
                                          <p:spTgt spid="419"/>
                                        </p:tgtEl>
                                        <p:attrNameLst>
                                          <p:attrName>style.visibility</p:attrName>
                                        </p:attrNameLst>
                                      </p:cBhvr>
                                      <p:to>
                                        <p:strVal val="visible"/>
                                      </p:to>
                                    </p:set>
                                    <p:anim calcmode="lin" valueType="num">
                                      <p:cBhvr additive="base">
                                        <p:cTn id="407" dur="50" fill="hold"/>
                                        <p:tgtEl>
                                          <p:spTgt spid="419"/>
                                        </p:tgtEl>
                                        <p:attrNameLst>
                                          <p:attrName>ppt_x</p:attrName>
                                        </p:attrNameLst>
                                      </p:cBhvr>
                                      <p:tavLst>
                                        <p:tav tm="0">
                                          <p:val>
                                            <p:strVal val="#ppt_x"/>
                                          </p:val>
                                        </p:tav>
                                        <p:tav tm="100000">
                                          <p:val>
                                            <p:strVal val="#ppt_x"/>
                                          </p:val>
                                        </p:tav>
                                      </p:tavLst>
                                    </p:anim>
                                    <p:anim calcmode="lin" valueType="num">
                                      <p:cBhvr additive="base">
                                        <p:cTn id="408" dur="50" fill="hold"/>
                                        <p:tgtEl>
                                          <p:spTgt spid="419"/>
                                        </p:tgtEl>
                                        <p:attrNameLst>
                                          <p:attrName>ppt_y</p:attrName>
                                        </p:attrNameLst>
                                      </p:cBhvr>
                                      <p:tavLst>
                                        <p:tav tm="0">
                                          <p:val>
                                            <p:strVal val="1+#ppt_h/2"/>
                                          </p:val>
                                        </p:tav>
                                        <p:tav tm="100000">
                                          <p:val>
                                            <p:strVal val="#ppt_y"/>
                                          </p:val>
                                        </p:tav>
                                      </p:tavLst>
                                    </p:anim>
                                  </p:childTnLst>
                                </p:cTn>
                              </p:par>
                            </p:childTnLst>
                          </p:cTn>
                        </p:par>
                        <p:par>
                          <p:cTn id="409" fill="hold">
                            <p:stCondLst>
                              <p:cond delay="4050"/>
                            </p:stCondLst>
                            <p:childTnLst>
                              <p:par>
                                <p:cTn id="410" presetID="2" presetClass="entr" presetSubtype="4" fill="hold" grpId="0" nodeType="afterEffect">
                                  <p:stCondLst>
                                    <p:cond delay="0"/>
                                  </p:stCondLst>
                                  <p:childTnLst>
                                    <p:set>
                                      <p:cBhvr>
                                        <p:cTn id="411" dur="1" fill="hold">
                                          <p:stCondLst>
                                            <p:cond delay="0"/>
                                          </p:stCondLst>
                                        </p:cTn>
                                        <p:tgtEl>
                                          <p:spTgt spid="420"/>
                                        </p:tgtEl>
                                        <p:attrNameLst>
                                          <p:attrName>style.visibility</p:attrName>
                                        </p:attrNameLst>
                                      </p:cBhvr>
                                      <p:to>
                                        <p:strVal val="visible"/>
                                      </p:to>
                                    </p:set>
                                    <p:anim calcmode="lin" valueType="num">
                                      <p:cBhvr additive="base">
                                        <p:cTn id="412" dur="50" fill="hold"/>
                                        <p:tgtEl>
                                          <p:spTgt spid="420"/>
                                        </p:tgtEl>
                                        <p:attrNameLst>
                                          <p:attrName>ppt_x</p:attrName>
                                        </p:attrNameLst>
                                      </p:cBhvr>
                                      <p:tavLst>
                                        <p:tav tm="0">
                                          <p:val>
                                            <p:strVal val="#ppt_x"/>
                                          </p:val>
                                        </p:tav>
                                        <p:tav tm="100000">
                                          <p:val>
                                            <p:strVal val="#ppt_x"/>
                                          </p:val>
                                        </p:tav>
                                      </p:tavLst>
                                    </p:anim>
                                    <p:anim calcmode="lin" valueType="num">
                                      <p:cBhvr additive="base">
                                        <p:cTn id="413" dur="50" fill="hold"/>
                                        <p:tgtEl>
                                          <p:spTgt spid="420"/>
                                        </p:tgtEl>
                                        <p:attrNameLst>
                                          <p:attrName>ppt_y</p:attrName>
                                        </p:attrNameLst>
                                      </p:cBhvr>
                                      <p:tavLst>
                                        <p:tav tm="0">
                                          <p:val>
                                            <p:strVal val="1+#ppt_h/2"/>
                                          </p:val>
                                        </p:tav>
                                        <p:tav tm="100000">
                                          <p:val>
                                            <p:strVal val="#ppt_y"/>
                                          </p:val>
                                        </p:tav>
                                      </p:tavLst>
                                    </p:anim>
                                  </p:childTnLst>
                                </p:cTn>
                              </p:par>
                            </p:childTnLst>
                          </p:cTn>
                        </p:par>
                        <p:par>
                          <p:cTn id="414" fill="hold">
                            <p:stCondLst>
                              <p:cond delay="4100"/>
                            </p:stCondLst>
                            <p:childTnLst>
                              <p:par>
                                <p:cTn id="415" presetID="2" presetClass="entr" presetSubtype="4" fill="hold" grpId="0" nodeType="afterEffect">
                                  <p:stCondLst>
                                    <p:cond delay="0"/>
                                  </p:stCondLst>
                                  <p:childTnLst>
                                    <p:set>
                                      <p:cBhvr>
                                        <p:cTn id="416" dur="1" fill="hold">
                                          <p:stCondLst>
                                            <p:cond delay="0"/>
                                          </p:stCondLst>
                                        </p:cTn>
                                        <p:tgtEl>
                                          <p:spTgt spid="423"/>
                                        </p:tgtEl>
                                        <p:attrNameLst>
                                          <p:attrName>style.visibility</p:attrName>
                                        </p:attrNameLst>
                                      </p:cBhvr>
                                      <p:to>
                                        <p:strVal val="visible"/>
                                      </p:to>
                                    </p:set>
                                    <p:anim calcmode="lin" valueType="num">
                                      <p:cBhvr additive="base">
                                        <p:cTn id="417" dur="50" fill="hold"/>
                                        <p:tgtEl>
                                          <p:spTgt spid="423"/>
                                        </p:tgtEl>
                                        <p:attrNameLst>
                                          <p:attrName>ppt_x</p:attrName>
                                        </p:attrNameLst>
                                      </p:cBhvr>
                                      <p:tavLst>
                                        <p:tav tm="0">
                                          <p:val>
                                            <p:strVal val="#ppt_x"/>
                                          </p:val>
                                        </p:tav>
                                        <p:tav tm="100000">
                                          <p:val>
                                            <p:strVal val="#ppt_x"/>
                                          </p:val>
                                        </p:tav>
                                      </p:tavLst>
                                    </p:anim>
                                    <p:anim calcmode="lin" valueType="num">
                                      <p:cBhvr additive="base">
                                        <p:cTn id="418" dur="50" fill="hold"/>
                                        <p:tgtEl>
                                          <p:spTgt spid="423"/>
                                        </p:tgtEl>
                                        <p:attrNameLst>
                                          <p:attrName>ppt_y</p:attrName>
                                        </p:attrNameLst>
                                      </p:cBhvr>
                                      <p:tavLst>
                                        <p:tav tm="0">
                                          <p:val>
                                            <p:strVal val="1+#ppt_h/2"/>
                                          </p:val>
                                        </p:tav>
                                        <p:tav tm="100000">
                                          <p:val>
                                            <p:strVal val="#ppt_y"/>
                                          </p:val>
                                        </p:tav>
                                      </p:tavLst>
                                    </p:anim>
                                  </p:childTnLst>
                                </p:cTn>
                              </p:par>
                            </p:childTnLst>
                          </p:cTn>
                        </p:par>
                        <p:par>
                          <p:cTn id="419" fill="hold">
                            <p:stCondLst>
                              <p:cond delay="4150"/>
                            </p:stCondLst>
                            <p:childTnLst>
                              <p:par>
                                <p:cTn id="420" presetID="2" presetClass="entr" presetSubtype="4" fill="hold" grpId="0" nodeType="afterEffect">
                                  <p:stCondLst>
                                    <p:cond delay="0"/>
                                  </p:stCondLst>
                                  <p:childTnLst>
                                    <p:set>
                                      <p:cBhvr>
                                        <p:cTn id="421" dur="1" fill="hold">
                                          <p:stCondLst>
                                            <p:cond delay="0"/>
                                          </p:stCondLst>
                                        </p:cTn>
                                        <p:tgtEl>
                                          <p:spTgt spid="430"/>
                                        </p:tgtEl>
                                        <p:attrNameLst>
                                          <p:attrName>style.visibility</p:attrName>
                                        </p:attrNameLst>
                                      </p:cBhvr>
                                      <p:to>
                                        <p:strVal val="visible"/>
                                      </p:to>
                                    </p:set>
                                    <p:anim calcmode="lin" valueType="num">
                                      <p:cBhvr additive="base">
                                        <p:cTn id="422" dur="50" fill="hold"/>
                                        <p:tgtEl>
                                          <p:spTgt spid="430"/>
                                        </p:tgtEl>
                                        <p:attrNameLst>
                                          <p:attrName>ppt_x</p:attrName>
                                        </p:attrNameLst>
                                      </p:cBhvr>
                                      <p:tavLst>
                                        <p:tav tm="0">
                                          <p:val>
                                            <p:strVal val="#ppt_x"/>
                                          </p:val>
                                        </p:tav>
                                        <p:tav tm="100000">
                                          <p:val>
                                            <p:strVal val="#ppt_x"/>
                                          </p:val>
                                        </p:tav>
                                      </p:tavLst>
                                    </p:anim>
                                    <p:anim calcmode="lin" valueType="num">
                                      <p:cBhvr additive="base">
                                        <p:cTn id="423" dur="50" fill="hold"/>
                                        <p:tgtEl>
                                          <p:spTgt spid="430"/>
                                        </p:tgtEl>
                                        <p:attrNameLst>
                                          <p:attrName>ppt_y</p:attrName>
                                        </p:attrNameLst>
                                      </p:cBhvr>
                                      <p:tavLst>
                                        <p:tav tm="0">
                                          <p:val>
                                            <p:strVal val="1+#ppt_h/2"/>
                                          </p:val>
                                        </p:tav>
                                        <p:tav tm="100000">
                                          <p:val>
                                            <p:strVal val="#ppt_y"/>
                                          </p:val>
                                        </p:tav>
                                      </p:tavLst>
                                    </p:anim>
                                  </p:childTnLst>
                                </p:cTn>
                              </p:par>
                            </p:childTnLst>
                          </p:cTn>
                        </p:par>
                        <p:par>
                          <p:cTn id="424" fill="hold">
                            <p:stCondLst>
                              <p:cond delay="4200"/>
                            </p:stCondLst>
                            <p:childTnLst>
                              <p:par>
                                <p:cTn id="425" presetID="2" presetClass="entr" presetSubtype="4" fill="hold" grpId="0" nodeType="afterEffect">
                                  <p:stCondLst>
                                    <p:cond delay="0"/>
                                  </p:stCondLst>
                                  <p:childTnLst>
                                    <p:set>
                                      <p:cBhvr>
                                        <p:cTn id="426" dur="1" fill="hold">
                                          <p:stCondLst>
                                            <p:cond delay="0"/>
                                          </p:stCondLst>
                                        </p:cTn>
                                        <p:tgtEl>
                                          <p:spTgt spid="433"/>
                                        </p:tgtEl>
                                        <p:attrNameLst>
                                          <p:attrName>style.visibility</p:attrName>
                                        </p:attrNameLst>
                                      </p:cBhvr>
                                      <p:to>
                                        <p:strVal val="visible"/>
                                      </p:to>
                                    </p:set>
                                    <p:anim calcmode="lin" valueType="num">
                                      <p:cBhvr additive="base">
                                        <p:cTn id="427" dur="50" fill="hold"/>
                                        <p:tgtEl>
                                          <p:spTgt spid="433"/>
                                        </p:tgtEl>
                                        <p:attrNameLst>
                                          <p:attrName>ppt_x</p:attrName>
                                        </p:attrNameLst>
                                      </p:cBhvr>
                                      <p:tavLst>
                                        <p:tav tm="0">
                                          <p:val>
                                            <p:strVal val="#ppt_x"/>
                                          </p:val>
                                        </p:tav>
                                        <p:tav tm="100000">
                                          <p:val>
                                            <p:strVal val="#ppt_x"/>
                                          </p:val>
                                        </p:tav>
                                      </p:tavLst>
                                    </p:anim>
                                    <p:anim calcmode="lin" valueType="num">
                                      <p:cBhvr additive="base">
                                        <p:cTn id="428" dur="50" fill="hold"/>
                                        <p:tgtEl>
                                          <p:spTgt spid="433"/>
                                        </p:tgtEl>
                                        <p:attrNameLst>
                                          <p:attrName>ppt_y</p:attrName>
                                        </p:attrNameLst>
                                      </p:cBhvr>
                                      <p:tavLst>
                                        <p:tav tm="0">
                                          <p:val>
                                            <p:strVal val="1+#ppt_h/2"/>
                                          </p:val>
                                        </p:tav>
                                        <p:tav tm="100000">
                                          <p:val>
                                            <p:strVal val="#ppt_y"/>
                                          </p:val>
                                        </p:tav>
                                      </p:tavLst>
                                    </p:anim>
                                  </p:childTnLst>
                                </p:cTn>
                              </p:par>
                            </p:childTnLst>
                          </p:cTn>
                        </p:par>
                        <p:par>
                          <p:cTn id="429" fill="hold">
                            <p:stCondLst>
                              <p:cond delay="4250"/>
                            </p:stCondLst>
                            <p:childTnLst>
                              <p:par>
                                <p:cTn id="430" presetID="2" presetClass="entr" presetSubtype="4" fill="hold" grpId="0" nodeType="afterEffect">
                                  <p:stCondLst>
                                    <p:cond delay="0"/>
                                  </p:stCondLst>
                                  <p:childTnLst>
                                    <p:set>
                                      <p:cBhvr>
                                        <p:cTn id="431" dur="1" fill="hold">
                                          <p:stCondLst>
                                            <p:cond delay="0"/>
                                          </p:stCondLst>
                                        </p:cTn>
                                        <p:tgtEl>
                                          <p:spTgt spid="439"/>
                                        </p:tgtEl>
                                        <p:attrNameLst>
                                          <p:attrName>style.visibility</p:attrName>
                                        </p:attrNameLst>
                                      </p:cBhvr>
                                      <p:to>
                                        <p:strVal val="visible"/>
                                      </p:to>
                                    </p:set>
                                    <p:anim calcmode="lin" valueType="num">
                                      <p:cBhvr additive="base">
                                        <p:cTn id="432" dur="50" fill="hold"/>
                                        <p:tgtEl>
                                          <p:spTgt spid="439"/>
                                        </p:tgtEl>
                                        <p:attrNameLst>
                                          <p:attrName>ppt_x</p:attrName>
                                        </p:attrNameLst>
                                      </p:cBhvr>
                                      <p:tavLst>
                                        <p:tav tm="0">
                                          <p:val>
                                            <p:strVal val="#ppt_x"/>
                                          </p:val>
                                        </p:tav>
                                        <p:tav tm="100000">
                                          <p:val>
                                            <p:strVal val="#ppt_x"/>
                                          </p:val>
                                        </p:tav>
                                      </p:tavLst>
                                    </p:anim>
                                    <p:anim calcmode="lin" valueType="num">
                                      <p:cBhvr additive="base">
                                        <p:cTn id="433" dur="50" fill="hold"/>
                                        <p:tgtEl>
                                          <p:spTgt spid="439"/>
                                        </p:tgtEl>
                                        <p:attrNameLst>
                                          <p:attrName>ppt_y</p:attrName>
                                        </p:attrNameLst>
                                      </p:cBhvr>
                                      <p:tavLst>
                                        <p:tav tm="0">
                                          <p:val>
                                            <p:strVal val="1+#ppt_h/2"/>
                                          </p:val>
                                        </p:tav>
                                        <p:tav tm="100000">
                                          <p:val>
                                            <p:strVal val="#ppt_y"/>
                                          </p:val>
                                        </p:tav>
                                      </p:tavLst>
                                    </p:anim>
                                  </p:childTnLst>
                                </p:cTn>
                              </p:par>
                            </p:childTnLst>
                          </p:cTn>
                        </p:par>
                        <p:par>
                          <p:cTn id="434" fill="hold">
                            <p:stCondLst>
                              <p:cond delay="4300"/>
                            </p:stCondLst>
                            <p:childTnLst>
                              <p:par>
                                <p:cTn id="435" presetID="2" presetClass="entr" presetSubtype="4" fill="hold" grpId="0" nodeType="afterEffect">
                                  <p:stCondLst>
                                    <p:cond delay="0"/>
                                  </p:stCondLst>
                                  <p:childTnLst>
                                    <p:set>
                                      <p:cBhvr>
                                        <p:cTn id="436" dur="1" fill="hold">
                                          <p:stCondLst>
                                            <p:cond delay="0"/>
                                          </p:stCondLst>
                                        </p:cTn>
                                        <p:tgtEl>
                                          <p:spTgt spid="440"/>
                                        </p:tgtEl>
                                        <p:attrNameLst>
                                          <p:attrName>style.visibility</p:attrName>
                                        </p:attrNameLst>
                                      </p:cBhvr>
                                      <p:to>
                                        <p:strVal val="visible"/>
                                      </p:to>
                                    </p:set>
                                    <p:anim calcmode="lin" valueType="num">
                                      <p:cBhvr additive="base">
                                        <p:cTn id="437" dur="50" fill="hold"/>
                                        <p:tgtEl>
                                          <p:spTgt spid="440"/>
                                        </p:tgtEl>
                                        <p:attrNameLst>
                                          <p:attrName>ppt_x</p:attrName>
                                        </p:attrNameLst>
                                      </p:cBhvr>
                                      <p:tavLst>
                                        <p:tav tm="0">
                                          <p:val>
                                            <p:strVal val="#ppt_x"/>
                                          </p:val>
                                        </p:tav>
                                        <p:tav tm="100000">
                                          <p:val>
                                            <p:strVal val="#ppt_x"/>
                                          </p:val>
                                        </p:tav>
                                      </p:tavLst>
                                    </p:anim>
                                    <p:anim calcmode="lin" valueType="num">
                                      <p:cBhvr additive="base">
                                        <p:cTn id="438" dur="50" fill="hold"/>
                                        <p:tgtEl>
                                          <p:spTgt spid="440"/>
                                        </p:tgtEl>
                                        <p:attrNameLst>
                                          <p:attrName>ppt_y</p:attrName>
                                        </p:attrNameLst>
                                      </p:cBhvr>
                                      <p:tavLst>
                                        <p:tav tm="0">
                                          <p:val>
                                            <p:strVal val="1+#ppt_h/2"/>
                                          </p:val>
                                        </p:tav>
                                        <p:tav tm="100000">
                                          <p:val>
                                            <p:strVal val="#ppt_y"/>
                                          </p:val>
                                        </p:tav>
                                      </p:tavLst>
                                    </p:anim>
                                  </p:childTnLst>
                                </p:cTn>
                              </p:par>
                            </p:childTnLst>
                          </p:cTn>
                        </p:par>
                        <p:par>
                          <p:cTn id="439" fill="hold">
                            <p:stCondLst>
                              <p:cond delay="4350"/>
                            </p:stCondLst>
                            <p:childTnLst>
                              <p:par>
                                <p:cTn id="440" presetID="2" presetClass="entr" presetSubtype="2" fill="hold" grpId="0" nodeType="afterEffect">
                                  <p:stCondLst>
                                    <p:cond delay="0"/>
                                  </p:stCondLst>
                                  <p:childTnLst>
                                    <p:set>
                                      <p:cBhvr>
                                        <p:cTn id="441" dur="1" fill="hold">
                                          <p:stCondLst>
                                            <p:cond delay="0"/>
                                          </p:stCondLst>
                                        </p:cTn>
                                        <p:tgtEl>
                                          <p:spTgt spid="446"/>
                                        </p:tgtEl>
                                        <p:attrNameLst>
                                          <p:attrName>style.visibility</p:attrName>
                                        </p:attrNameLst>
                                      </p:cBhvr>
                                      <p:to>
                                        <p:strVal val="visible"/>
                                      </p:to>
                                    </p:set>
                                    <p:anim calcmode="lin" valueType="num">
                                      <p:cBhvr additive="base">
                                        <p:cTn id="442" dur="50" fill="hold"/>
                                        <p:tgtEl>
                                          <p:spTgt spid="446"/>
                                        </p:tgtEl>
                                        <p:attrNameLst>
                                          <p:attrName>ppt_x</p:attrName>
                                        </p:attrNameLst>
                                      </p:cBhvr>
                                      <p:tavLst>
                                        <p:tav tm="0">
                                          <p:val>
                                            <p:strVal val="1+#ppt_w/2"/>
                                          </p:val>
                                        </p:tav>
                                        <p:tav tm="100000">
                                          <p:val>
                                            <p:strVal val="#ppt_x"/>
                                          </p:val>
                                        </p:tav>
                                      </p:tavLst>
                                    </p:anim>
                                    <p:anim calcmode="lin" valueType="num">
                                      <p:cBhvr additive="base">
                                        <p:cTn id="443" dur="50" fill="hold"/>
                                        <p:tgtEl>
                                          <p:spTgt spid="446"/>
                                        </p:tgtEl>
                                        <p:attrNameLst>
                                          <p:attrName>ppt_y</p:attrName>
                                        </p:attrNameLst>
                                      </p:cBhvr>
                                      <p:tavLst>
                                        <p:tav tm="0">
                                          <p:val>
                                            <p:strVal val="#ppt_y"/>
                                          </p:val>
                                        </p:tav>
                                        <p:tav tm="100000">
                                          <p:val>
                                            <p:strVal val="#ppt_y"/>
                                          </p:val>
                                        </p:tav>
                                      </p:tavLst>
                                    </p:anim>
                                  </p:childTnLst>
                                </p:cTn>
                              </p:par>
                            </p:childTnLst>
                          </p:cTn>
                        </p:par>
                        <p:par>
                          <p:cTn id="444" fill="hold">
                            <p:stCondLst>
                              <p:cond delay="4400"/>
                            </p:stCondLst>
                            <p:childTnLst>
                              <p:par>
                                <p:cTn id="445" presetID="2" presetClass="entr" presetSubtype="4" fill="hold" grpId="0" nodeType="afterEffect">
                                  <p:stCondLst>
                                    <p:cond delay="0"/>
                                  </p:stCondLst>
                                  <p:childTnLst>
                                    <p:set>
                                      <p:cBhvr>
                                        <p:cTn id="446" dur="1" fill="hold">
                                          <p:stCondLst>
                                            <p:cond delay="0"/>
                                          </p:stCondLst>
                                        </p:cTn>
                                        <p:tgtEl>
                                          <p:spTgt spid="454"/>
                                        </p:tgtEl>
                                        <p:attrNameLst>
                                          <p:attrName>style.visibility</p:attrName>
                                        </p:attrNameLst>
                                      </p:cBhvr>
                                      <p:to>
                                        <p:strVal val="visible"/>
                                      </p:to>
                                    </p:set>
                                    <p:anim calcmode="lin" valueType="num">
                                      <p:cBhvr additive="base">
                                        <p:cTn id="447" dur="50" fill="hold"/>
                                        <p:tgtEl>
                                          <p:spTgt spid="454"/>
                                        </p:tgtEl>
                                        <p:attrNameLst>
                                          <p:attrName>ppt_x</p:attrName>
                                        </p:attrNameLst>
                                      </p:cBhvr>
                                      <p:tavLst>
                                        <p:tav tm="0">
                                          <p:val>
                                            <p:strVal val="#ppt_x"/>
                                          </p:val>
                                        </p:tav>
                                        <p:tav tm="100000">
                                          <p:val>
                                            <p:strVal val="#ppt_x"/>
                                          </p:val>
                                        </p:tav>
                                      </p:tavLst>
                                    </p:anim>
                                    <p:anim calcmode="lin" valueType="num">
                                      <p:cBhvr additive="base">
                                        <p:cTn id="448" dur="50" fill="hold"/>
                                        <p:tgtEl>
                                          <p:spTgt spid="454"/>
                                        </p:tgtEl>
                                        <p:attrNameLst>
                                          <p:attrName>ppt_y</p:attrName>
                                        </p:attrNameLst>
                                      </p:cBhvr>
                                      <p:tavLst>
                                        <p:tav tm="0">
                                          <p:val>
                                            <p:strVal val="1+#ppt_h/2"/>
                                          </p:val>
                                        </p:tav>
                                        <p:tav tm="100000">
                                          <p:val>
                                            <p:strVal val="#ppt_y"/>
                                          </p:val>
                                        </p:tav>
                                      </p:tavLst>
                                    </p:anim>
                                  </p:childTnLst>
                                </p:cTn>
                              </p:par>
                            </p:childTnLst>
                          </p:cTn>
                        </p:par>
                        <p:par>
                          <p:cTn id="449" fill="hold">
                            <p:stCondLst>
                              <p:cond delay="4450"/>
                            </p:stCondLst>
                            <p:childTnLst>
                              <p:par>
                                <p:cTn id="450" presetID="2" presetClass="entr" presetSubtype="2" fill="hold" grpId="0" nodeType="afterEffect">
                                  <p:stCondLst>
                                    <p:cond delay="0"/>
                                  </p:stCondLst>
                                  <p:childTnLst>
                                    <p:set>
                                      <p:cBhvr>
                                        <p:cTn id="451" dur="1" fill="hold">
                                          <p:stCondLst>
                                            <p:cond delay="0"/>
                                          </p:stCondLst>
                                        </p:cTn>
                                        <p:tgtEl>
                                          <p:spTgt spid="445"/>
                                        </p:tgtEl>
                                        <p:attrNameLst>
                                          <p:attrName>style.visibility</p:attrName>
                                        </p:attrNameLst>
                                      </p:cBhvr>
                                      <p:to>
                                        <p:strVal val="visible"/>
                                      </p:to>
                                    </p:set>
                                    <p:anim calcmode="lin" valueType="num">
                                      <p:cBhvr additive="base">
                                        <p:cTn id="452" dur="50" fill="hold"/>
                                        <p:tgtEl>
                                          <p:spTgt spid="445"/>
                                        </p:tgtEl>
                                        <p:attrNameLst>
                                          <p:attrName>ppt_x</p:attrName>
                                        </p:attrNameLst>
                                      </p:cBhvr>
                                      <p:tavLst>
                                        <p:tav tm="0">
                                          <p:val>
                                            <p:strVal val="1+#ppt_w/2"/>
                                          </p:val>
                                        </p:tav>
                                        <p:tav tm="100000">
                                          <p:val>
                                            <p:strVal val="#ppt_x"/>
                                          </p:val>
                                        </p:tav>
                                      </p:tavLst>
                                    </p:anim>
                                    <p:anim calcmode="lin" valueType="num">
                                      <p:cBhvr additive="base">
                                        <p:cTn id="453" dur="50" fill="hold"/>
                                        <p:tgtEl>
                                          <p:spTgt spid="445"/>
                                        </p:tgtEl>
                                        <p:attrNameLst>
                                          <p:attrName>ppt_y</p:attrName>
                                        </p:attrNameLst>
                                      </p:cBhvr>
                                      <p:tavLst>
                                        <p:tav tm="0">
                                          <p:val>
                                            <p:strVal val="#ppt_y"/>
                                          </p:val>
                                        </p:tav>
                                        <p:tav tm="100000">
                                          <p:val>
                                            <p:strVal val="#ppt_y"/>
                                          </p:val>
                                        </p:tav>
                                      </p:tavLst>
                                    </p:anim>
                                  </p:childTnLst>
                                </p:cTn>
                              </p:par>
                            </p:childTnLst>
                          </p:cTn>
                        </p:par>
                        <p:par>
                          <p:cTn id="454" fill="hold">
                            <p:stCondLst>
                              <p:cond delay="4500"/>
                            </p:stCondLst>
                            <p:childTnLst>
                              <p:par>
                                <p:cTn id="455" presetID="2" presetClass="entr" presetSubtype="4" fill="hold" grpId="0" nodeType="afterEffect">
                                  <p:stCondLst>
                                    <p:cond delay="0"/>
                                  </p:stCondLst>
                                  <p:childTnLst>
                                    <p:set>
                                      <p:cBhvr>
                                        <p:cTn id="456" dur="1" fill="hold">
                                          <p:stCondLst>
                                            <p:cond delay="0"/>
                                          </p:stCondLst>
                                        </p:cTn>
                                        <p:tgtEl>
                                          <p:spTgt spid="455"/>
                                        </p:tgtEl>
                                        <p:attrNameLst>
                                          <p:attrName>style.visibility</p:attrName>
                                        </p:attrNameLst>
                                      </p:cBhvr>
                                      <p:to>
                                        <p:strVal val="visible"/>
                                      </p:to>
                                    </p:set>
                                    <p:anim calcmode="lin" valueType="num">
                                      <p:cBhvr additive="base">
                                        <p:cTn id="457" dur="50" fill="hold"/>
                                        <p:tgtEl>
                                          <p:spTgt spid="455"/>
                                        </p:tgtEl>
                                        <p:attrNameLst>
                                          <p:attrName>ppt_x</p:attrName>
                                        </p:attrNameLst>
                                      </p:cBhvr>
                                      <p:tavLst>
                                        <p:tav tm="0">
                                          <p:val>
                                            <p:strVal val="#ppt_x"/>
                                          </p:val>
                                        </p:tav>
                                        <p:tav tm="100000">
                                          <p:val>
                                            <p:strVal val="#ppt_x"/>
                                          </p:val>
                                        </p:tav>
                                      </p:tavLst>
                                    </p:anim>
                                    <p:anim calcmode="lin" valueType="num">
                                      <p:cBhvr additive="base">
                                        <p:cTn id="458" dur="50" fill="hold"/>
                                        <p:tgtEl>
                                          <p:spTgt spid="455"/>
                                        </p:tgtEl>
                                        <p:attrNameLst>
                                          <p:attrName>ppt_y</p:attrName>
                                        </p:attrNameLst>
                                      </p:cBhvr>
                                      <p:tavLst>
                                        <p:tav tm="0">
                                          <p:val>
                                            <p:strVal val="1+#ppt_h/2"/>
                                          </p:val>
                                        </p:tav>
                                        <p:tav tm="100000">
                                          <p:val>
                                            <p:strVal val="#ppt_y"/>
                                          </p:val>
                                        </p:tav>
                                      </p:tavLst>
                                    </p:anim>
                                  </p:childTnLst>
                                </p:cTn>
                              </p:par>
                            </p:childTnLst>
                          </p:cTn>
                        </p:par>
                        <p:par>
                          <p:cTn id="459" fill="hold">
                            <p:stCondLst>
                              <p:cond delay="4550"/>
                            </p:stCondLst>
                            <p:childTnLst>
                              <p:par>
                                <p:cTn id="460" presetID="2" presetClass="entr" presetSubtype="4" fill="hold" grpId="0" nodeType="afterEffect">
                                  <p:stCondLst>
                                    <p:cond delay="0"/>
                                  </p:stCondLst>
                                  <p:childTnLst>
                                    <p:set>
                                      <p:cBhvr>
                                        <p:cTn id="461" dur="1" fill="hold">
                                          <p:stCondLst>
                                            <p:cond delay="0"/>
                                          </p:stCondLst>
                                        </p:cTn>
                                        <p:tgtEl>
                                          <p:spTgt spid="456"/>
                                        </p:tgtEl>
                                        <p:attrNameLst>
                                          <p:attrName>style.visibility</p:attrName>
                                        </p:attrNameLst>
                                      </p:cBhvr>
                                      <p:to>
                                        <p:strVal val="visible"/>
                                      </p:to>
                                    </p:set>
                                    <p:anim calcmode="lin" valueType="num">
                                      <p:cBhvr additive="base">
                                        <p:cTn id="462" dur="50" fill="hold"/>
                                        <p:tgtEl>
                                          <p:spTgt spid="456"/>
                                        </p:tgtEl>
                                        <p:attrNameLst>
                                          <p:attrName>ppt_x</p:attrName>
                                        </p:attrNameLst>
                                      </p:cBhvr>
                                      <p:tavLst>
                                        <p:tav tm="0">
                                          <p:val>
                                            <p:strVal val="#ppt_x"/>
                                          </p:val>
                                        </p:tav>
                                        <p:tav tm="100000">
                                          <p:val>
                                            <p:strVal val="#ppt_x"/>
                                          </p:val>
                                        </p:tav>
                                      </p:tavLst>
                                    </p:anim>
                                    <p:anim calcmode="lin" valueType="num">
                                      <p:cBhvr additive="base">
                                        <p:cTn id="463" dur="50" fill="hold"/>
                                        <p:tgtEl>
                                          <p:spTgt spid="456"/>
                                        </p:tgtEl>
                                        <p:attrNameLst>
                                          <p:attrName>ppt_y</p:attrName>
                                        </p:attrNameLst>
                                      </p:cBhvr>
                                      <p:tavLst>
                                        <p:tav tm="0">
                                          <p:val>
                                            <p:strVal val="1+#ppt_h/2"/>
                                          </p:val>
                                        </p:tav>
                                        <p:tav tm="100000">
                                          <p:val>
                                            <p:strVal val="#ppt_y"/>
                                          </p:val>
                                        </p:tav>
                                      </p:tavLst>
                                    </p:anim>
                                  </p:childTnLst>
                                </p:cTn>
                              </p:par>
                            </p:childTnLst>
                          </p:cTn>
                        </p:par>
                        <p:par>
                          <p:cTn id="464" fill="hold">
                            <p:stCondLst>
                              <p:cond delay="4600"/>
                            </p:stCondLst>
                            <p:childTnLst>
                              <p:par>
                                <p:cTn id="465" presetID="2" presetClass="entr" presetSubtype="4" fill="hold" grpId="0" nodeType="afterEffect">
                                  <p:stCondLst>
                                    <p:cond delay="0"/>
                                  </p:stCondLst>
                                  <p:childTnLst>
                                    <p:set>
                                      <p:cBhvr>
                                        <p:cTn id="466" dur="1" fill="hold">
                                          <p:stCondLst>
                                            <p:cond delay="0"/>
                                          </p:stCondLst>
                                        </p:cTn>
                                        <p:tgtEl>
                                          <p:spTgt spid="459"/>
                                        </p:tgtEl>
                                        <p:attrNameLst>
                                          <p:attrName>style.visibility</p:attrName>
                                        </p:attrNameLst>
                                      </p:cBhvr>
                                      <p:to>
                                        <p:strVal val="visible"/>
                                      </p:to>
                                    </p:set>
                                    <p:anim calcmode="lin" valueType="num">
                                      <p:cBhvr additive="base">
                                        <p:cTn id="467" dur="50" fill="hold"/>
                                        <p:tgtEl>
                                          <p:spTgt spid="459"/>
                                        </p:tgtEl>
                                        <p:attrNameLst>
                                          <p:attrName>ppt_x</p:attrName>
                                        </p:attrNameLst>
                                      </p:cBhvr>
                                      <p:tavLst>
                                        <p:tav tm="0">
                                          <p:val>
                                            <p:strVal val="#ppt_x"/>
                                          </p:val>
                                        </p:tav>
                                        <p:tav tm="100000">
                                          <p:val>
                                            <p:strVal val="#ppt_x"/>
                                          </p:val>
                                        </p:tav>
                                      </p:tavLst>
                                    </p:anim>
                                    <p:anim calcmode="lin" valueType="num">
                                      <p:cBhvr additive="base">
                                        <p:cTn id="468" dur="50" fill="hold"/>
                                        <p:tgtEl>
                                          <p:spTgt spid="459"/>
                                        </p:tgtEl>
                                        <p:attrNameLst>
                                          <p:attrName>ppt_y</p:attrName>
                                        </p:attrNameLst>
                                      </p:cBhvr>
                                      <p:tavLst>
                                        <p:tav tm="0">
                                          <p:val>
                                            <p:strVal val="1+#ppt_h/2"/>
                                          </p:val>
                                        </p:tav>
                                        <p:tav tm="100000">
                                          <p:val>
                                            <p:strVal val="#ppt_y"/>
                                          </p:val>
                                        </p:tav>
                                      </p:tavLst>
                                    </p:anim>
                                  </p:childTnLst>
                                </p:cTn>
                              </p:par>
                            </p:childTnLst>
                          </p:cTn>
                        </p:par>
                        <p:par>
                          <p:cTn id="469" fill="hold">
                            <p:stCondLst>
                              <p:cond delay="4650"/>
                            </p:stCondLst>
                            <p:childTnLst>
                              <p:par>
                                <p:cTn id="470" presetID="2" presetClass="entr" presetSubtype="4" fill="hold" grpId="0" nodeType="afterEffect">
                                  <p:stCondLst>
                                    <p:cond delay="0"/>
                                  </p:stCondLst>
                                  <p:childTnLst>
                                    <p:set>
                                      <p:cBhvr>
                                        <p:cTn id="471" dur="1" fill="hold">
                                          <p:stCondLst>
                                            <p:cond delay="0"/>
                                          </p:stCondLst>
                                        </p:cTn>
                                        <p:tgtEl>
                                          <p:spTgt spid="461"/>
                                        </p:tgtEl>
                                        <p:attrNameLst>
                                          <p:attrName>style.visibility</p:attrName>
                                        </p:attrNameLst>
                                      </p:cBhvr>
                                      <p:to>
                                        <p:strVal val="visible"/>
                                      </p:to>
                                    </p:set>
                                    <p:anim calcmode="lin" valueType="num">
                                      <p:cBhvr additive="base">
                                        <p:cTn id="472" dur="50" fill="hold"/>
                                        <p:tgtEl>
                                          <p:spTgt spid="461"/>
                                        </p:tgtEl>
                                        <p:attrNameLst>
                                          <p:attrName>ppt_x</p:attrName>
                                        </p:attrNameLst>
                                      </p:cBhvr>
                                      <p:tavLst>
                                        <p:tav tm="0">
                                          <p:val>
                                            <p:strVal val="#ppt_x"/>
                                          </p:val>
                                        </p:tav>
                                        <p:tav tm="100000">
                                          <p:val>
                                            <p:strVal val="#ppt_x"/>
                                          </p:val>
                                        </p:tav>
                                      </p:tavLst>
                                    </p:anim>
                                    <p:anim calcmode="lin" valueType="num">
                                      <p:cBhvr additive="base">
                                        <p:cTn id="473" dur="50" fill="hold"/>
                                        <p:tgtEl>
                                          <p:spTgt spid="461"/>
                                        </p:tgtEl>
                                        <p:attrNameLst>
                                          <p:attrName>ppt_y</p:attrName>
                                        </p:attrNameLst>
                                      </p:cBhvr>
                                      <p:tavLst>
                                        <p:tav tm="0">
                                          <p:val>
                                            <p:strVal val="1+#ppt_h/2"/>
                                          </p:val>
                                        </p:tav>
                                        <p:tav tm="100000">
                                          <p:val>
                                            <p:strVal val="#ppt_y"/>
                                          </p:val>
                                        </p:tav>
                                      </p:tavLst>
                                    </p:anim>
                                  </p:childTnLst>
                                </p:cTn>
                              </p:par>
                            </p:childTnLst>
                          </p:cTn>
                        </p:par>
                        <p:par>
                          <p:cTn id="474" fill="hold">
                            <p:stCondLst>
                              <p:cond delay="4700"/>
                            </p:stCondLst>
                            <p:childTnLst>
                              <p:par>
                                <p:cTn id="475" presetID="2" presetClass="entr" presetSubtype="4" fill="hold" grpId="0" nodeType="afterEffect">
                                  <p:stCondLst>
                                    <p:cond delay="0"/>
                                  </p:stCondLst>
                                  <p:childTnLst>
                                    <p:set>
                                      <p:cBhvr>
                                        <p:cTn id="476" dur="1" fill="hold">
                                          <p:stCondLst>
                                            <p:cond delay="0"/>
                                          </p:stCondLst>
                                        </p:cTn>
                                        <p:tgtEl>
                                          <p:spTgt spid="463"/>
                                        </p:tgtEl>
                                        <p:attrNameLst>
                                          <p:attrName>style.visibility</p:attrName>
                                        </p:attrNameLst>
                                      </p:cBhvr>
                                      <p:to>
                                        <p:strVal val="visible"/>
                                      </p:to>
                                    </p:set>
                                    <p:anim calcmode="lin" valueType="num">
                                      <p:cBhvr additive="base">
                                        <p:cTn id="477" dur="50" fill="hold"/>
                                        <p:tgtEl>
                                          <p:spTgt spid="463"/>
                                        </p:tgtEl>
                                        <p:attrNameLst>
                                          <p:attrName>ppt_x</p:attrName>
                                        </p:attrNameLst>
                                      </p:cBhvr>
                                      <p:tavLst>
                                        <p:tav tm="0">
                                          <p:val>
                                            <p:strVal val="#ppt_x"/>
                                          </p:val>
                                        </p:tav>
                                        <p:tav tm="100000">
                                          <p:val>
                                            <p:strVal val="#ppt_x"/>
                                          </p:val>
                                        </p:tav>
                                      </p:tavLst>
                                    </p:anim>
                                    <p:anim calcmode="lin" valueType="num">
                                      <p:cBhvr additive="base">
                                        <p:cTn id="478" dur="50" fill="hold"/>
                                        <p:tgtEl>
                                          <p:spTgt spid="463"/>
                                        </p:tgtEl>
                                        <p:attrNameLst>
                                          <p:attrName>ppt_y</p:attrName>
                                        </p:attrNameLst>
                                      </p:cBhvr>
                                      <p:tavLst>
                                        <p:tav tm="0">
                                          <p:val>
                                            <p:strVal val="1+#ppt_h/2"/>
                                          </p:val>
                                        </p:tav>
                                        <p:tav tm="100000">
                                          <p:val>
                                            <p:strVal val="#ppt_y"/>
                                          </p:val>
                                        </p:tav>
                                      </p:tavLst>
                                    </p:anim>
                                  </p:childTnLst>
                                </p:cTn>
                              </p:par>
                            </p:childTnLst>
                          </p:cTn>
                        </p:par>
                        <p:par>
                          <p:cTn id="479" fill="hold">
                            <p:stCondLst>
                              <p:cond delay="4750"/>
                            </p:stCondLst>
                            <p:childTnLst>
                              <p:par>
                                <p:cTn id="480" presetID="2" presetClass="entr" presetSubtype="4" fill="hold" grpId="0" nodeType="afterEffect">
                                  <p:stCondLst>
                                    <p:cond delay="0"/>
                                  </p:stCondLst>
                                  <p:childTnLst>
                                    <p:set>
                                      <p:cBhvr>
                                        <p:cTn id="481" dur="1" fill="hold">
                                          <p:stCondLst>
                                            <p:cond delay="0"/>
                                          </p:stCondLst>
                                        </p:cTn>
                                        <p:tgtEl>
                                          <p:spTgt spid="468"/>
                                        </p:tgtEl>
                                        <p:attrNameLst>
                                          <p:attrName>style.visibility</p:attrName>
                                        </p:attrNameLst>
                                      </p:cBhvr>
                                      <p:to>
                                        <p:strVal val="visible"/>
                                      </p:to>
                                    </p:set>
                                    <p:anim calcmode="lin" valueType="num">
                                      <p:cBhvr additive="base">
                                        <p:cTn id="482" dur="50" fill="hold"/>
                                        <p:tgtEl>
                                          <p:spTgt spid="468"/>
                                        </p:tgtEl>
                                        <p:attrNameLst>
                                          <p:attrName>ppt_x</p:attrName>
                                        </p:attrNameLst>
                                      </p:cBhvr>
                                      <p:tavLst>
                                        <p:tav tm="0">
                                          <p:val>
                                            <p:strVal val="#ppt_x"/>
                                          </p:val>
                                        </p:tav>
                                        <p:tav tm="100000">
                                          <p:val>
                                            <p:strVal val="#ppt_x"/>
                                          </p:val>
                                        </p:tav>
                                      </p:tavLst>
                                    </p:anim>
                                    <p:anim calcmode="lin" valueType="num">
                                      <p:cBhvr additive="base">
                                        <p:cTn id="483" dur="50" fill="hold"/>
                                        <p:tgtEl>
                                          <p:spTgt spid="468"/>
                                        </p:tgtEl>
                                        <p:attrNameLst>
                                          <p:attrName>ppt_y</p:attrName>
                                        </p:attrNameLst>
                                      </p:cBhvr>
                                      <p:tavLst>
                                        <p:tav tm="0">
                                          <p:val>
                                            <p:strVal val="1+#ppt_h/2"/>
                                          </p:val>
                                        </p:tav>
                                        <p:tav tm="100000">
                                          <p:val>
                                            <p:strVal val="#ppt_y"/>
                                          </p:val>
                                        </p:tav>
                                      </p:tavLst>
                                    </p:anim>
                                  </p:childTnLst>
                                </p:cTn>
                              </p:par>
                            </p:childTnLst>
                          </p:cTn>
                        </p:par>
                        <p:par>
                          <p:cTn id="484" fill="hold">
                            <p:stCondLst>
                              <p:cond delay="4800"/>
                            </p:stCondLst>
                            <p:childTnLst>
                              <p:par>
                                <p:cTn id="485" presetID="2" presetClass="entr" presetSubtype="4" fill="hold" grpId="0" nodeType="afterEffect">
                                  <p:stCondLst>
                                    <p:cond delay="0"/>
                                  </p:stCondLst>
                                  <p:childTnLst>
                                    <p:set>
                                      <p:cBhvr>
                                        <p:cTn id="486" dur="1" fill="hold">
                                          <p:stCondLst>
                                            <p:cond delay="0"/>
                                          </p:stCondLst>
                                        </p:cTn>
                                        <p:tgtEl>
                                          <p:spTgt spid="487"/>
                                        </p:tgtEl>
                                        <p:attrNameLst>
                                          <p:attrName>style.visibility</p:attrName>
                                        </p:attrNameLst>
                                      </p:cBhvr>
                                      <p:to>
                                        <p:strVal val="visible"/>
                                      </p:to>
                                    </p:set>
                                    <p:anim calcmode="lin" valueType="num">
                                      <p:cBhvr additive="base">
                                        <p:cTn id="487" dur="50" fill="hold"/>
                                        <p:tgtEl>
                                          <p:spTgt spid="487"/>
                                        </p:tgtEl>
                                        <p:attrNameLst>
                                          <p:attrName>ppt_x</p:attrName>
                                        </p:attrNameLst>
                                      </p:cBhvr>
                                      <p:tavLst>
                                        <p:tav tm="0">
                                          <p:val>
                                            <p:strVal val="#ppt_x"/>
                                          </p:val>
                                        </p:tav>
                                        <p:tav tm="100000">
                                          <p:val>
                                            <p:strVal val="#ppt_x"/>
                                          </p:val>
                                        </p:tav>
                                      </p:tavLst>
                                    </p:anim>
                                    <p:anim calcmode="lin" valueType="num">
                                      <p:cBhvr additive="base">
                                        <p:cTn id="488" dur="50" fill="hold"/>
                                        <p:tgtEl>
                                          <p:spTgt spid="487"/>
                                        </p:tgtEl>
                                        <p:attrNameLst>
                                          <p:attrName>ppt_y</p:attrName>
                                        </p:attrNameLst>
                                      </p:cBhvr>
                                      <p:tavLst>
                                        <p:tav tm="0">
                                          <p:val>
                                            <p:strVal val="1+#ppt_h/2"/>
                                          </p:val>
                                        </p:tav>
                                        <p:tav tm="100000">
                                          <p:val>
                                            <p:strVal val="#ppt_y"/>
                                          </p:val>
                                        </p:tav>
                                      </p:tavLst>
                                    </p:anim>
                                  </p:childTnLst>
                                </p:cTn>
                              </p:par>
                            </p:childTnLst>
                          </p:cTn>
                        </p:par>
                        <p:par>
                          <p:cTn id="489" fill="hold">
                            <p:stCondLst>
                              <p:cond delay="4850"/>
                            </p:stCondLst>
                            <p:childTnLst>
                              <p:par>
                                <p:cTn id="490" presetID="2" presetClass="entr" presetSubtype="4" fill="hold" grpId="0" nodeType="afterEffect">
                                  <p:stCondLst>
                                    <p:cond delay="0"/>
                                  </p:stCondLst>
                                  <p:childTnLst>
                                    <p:set>
                                      <p:cBhvr>
                                        <p:cTn id="491" dur="1" fill="hold">
                                          <p:stCondLst>
                                            <p:cond delay="0"/>
                                          </p:stCondLst>
                                        </p:cTn>
                                        <p:tgtEl>
                                          <p:spTgt spid="506"/>
                                        </p:tgtEl>
                                        <p:attrNameLst>
                                          <p:attrName>style.visibility</p:attrName>
                                        </p:attrNameLst>
                                      </p:cBhvr>
                                      <p:to>
                                        <p:strVal val="visible"/>
                                      </p:to>
                                    </p:set>
                                    <p:anim calcmode="lin" valueType="num">
                                      <p:cBhvr additive="base">
                                        <p:cTn id="492" dur="50" fill="hold"/>
                                        <p:tgtEl>
                                          <p:spTgt spid="506"/>
                                        </p:tgtEl>
                                        <p:attrNameLst>
                                          <p:attrName>ppt_x</p:attrName>
                                        </p:attrNameLst>
                                      </p:cBhvr>
                                      <p:tavLst>
                                        <p:tav tm="0">
                                          <p:val>
                                            <p:strVal val="#ppt_x"/>
                                          </p:val>
                                        </p:tav>
                                        <p:tav tm="100000">
                                          <p:val>
                                            <p:strVal val="#ppt_x"/>
                                          </p:val>
                                        </p:tav>
                                      </p:tavLst>
                                    </p:anim>
                                    <p:anim calcmode="lin" valueType="num">
                                      <p:cBhvr additive="base">
                                        <p:cTn id="493" dur="50" fill="hold"/>
                                        <p:tgtEl>
                                          <p:spTgt spid="506"/>
                                        </p:tgtEl>
                                        <p:attrNameLst>
                                          <p:attrName>ppt_y</p:attrName>
                                        </p:attrNameLst>
                                      </p:cBhvr>
                                      <p:tavLst>
                                        <p:tav tm="0">
                                          <p:val>
                                            <p:strVal val="1+#ppt_h/2"/>
                                          </p:val>
                                        </p:tav>
                                        <p:tav tm="100000">
                                          <p:val>
                                            <p:strVal val="#ppt_y"/>
                                          </p:val>
                                        </p:tav>
                                      </p:tavLst>
                                    </p:anim>
                                  </p:childTnLst>
                                </p:cTn>
                              </p:par>
                            </p:childTnLst>
                          </p:cTn>
                        </p:par>
                        <p:par>
                          <p:cTn id="494" fill="hold">
                            <p:stCondLst>
                              <p:cond delay="4900"/>
                            </p:stCondLst>
                            <p:childTnLst>
                              <p:par>
                                <p:cTn id="495" presetID="2" presetClass="entr" presetSubtype="4" fill="hold" grpId="0" nodeType="afterEffect">
                                  <p:stCondLst>
                                    <p:cond delay="0"/>
                                  </p:stCondLst>
                                  <p:childTnLst>
                                    <p:set>
                                      <p:cBhvr>
                                        <p:cTn id="496" dur="1" fill="hold">
                                          <p:stCondLst>
                                            <p:cond delay="0"/>
                                          </p:stCondLst>
                                        </p:cTn>
                                        <p:tgtEl>
                                          <p:spTgt spid="507"/>
                                        </p:tgtEl>
                                        <p:attrNameLst>
                                          <p:attrName>style.visibility</p:attrName>
                                        </p:attrNameLst>
                                      </p:cBhvr>
                                      <p:to>
                                        <p:strVal val="visible"/>
                                      </p:to>
                                    </p:set>
                                    <p:anim calcmode="lin" valueType="num">
                                      <p:cBhvr additive="base">
                                        <p:cTn id="497" dur="50" fill="hold"/>
                                        <p:tgtEl>
                                          <p:spTgt spid="507"/>
                                        </p:tgtEl>
                                        <p:attrNameLst>
                                          <p:attrName>ppt_x</p:attrName>
                                        </p:attrNameLst>
                                      </p:cBhvr>
                                      <p:tavLst>
                                        <p:tav tm="0">
                                          <p:val>
                                            <p:strVal val="#ppt_x"/>
                                          </p:val>
                                        </p:tav>
                                        <p:tav tm="100000">
                                          <p:val>
                                            <p:strVal val="#ppt_x"/>
                                          </p:val>
                                        </p:tav>
                                      </p:tavLst>
                                    </p:anim>
                                    <p:anim calcmode="lin" valueType="num">
                                      <p:cBhvr additive="base">
                                        <p:cTn id="498" dur="50" fill="hold"/>
                                        <p:tgtEl>
                                          <p:spTgt spid="507"/>
                                        </p:tgtEl>
                                        <p:attrNameLst>
                                          <p:attrName>ppt_y</p:attrName>
                                        </p:attrNameLst>
                                      </p:cBhvr>
                                      <p:tavLst>
                                        <p:tav tm="0">
                                          <p:val>
                                            <p:strVal val="1+#ppt_h/2"/>
                                          </p:val>
                                        </p:tav>
                                        <p:tav tm="100000">
                                          <p:val>
                                            <p:strVal val="#ppt_y"/>
                                          </p:val>
                                        </p:tav>
                                      </p:tavLst>
                                    </p:anim>
                                  </p:childTnLst>
                                </p:cTn>
                              </p:par>
                            </p:childTnLst>
                          </p:cTn>
                        </p:par>
                        <p:par>
                          <p:cTn id="499" fill="hold">
                            <p:stCondLst>
                              <p:cond delay="4950"/>
                            </p:stCondLst>
                            <p:childTnLst>
                              <p:par>
                                <p:cTn id="500" presetID="2" presetClass="entr" presetSubtype="2" fill="hold" grpId="0" nodeType="afterEffect">
                                  <p:stCondLst>
                                    <p:cond delay="0"/>
                                  </p:stCondLst>
                                  <p:childTnLst>
                                    <p:set>
                                      <p:cBhvr>
                                        <p:cTn id="501" dur="1" fill="hold">
                                          <p:stCondLst>
                                            <p:cond delay="0"/>
                                          </p:stCondLst>
                                        </p:cTn>
                                        <p:tgtEl>
                                          <p:spTgt spid="399"/>
                                        </p:tgtEl>
                                        <p:attrNameLst>
                                          <p:attrName>style.visibility</p:attrName>
                                        </p:attrNameLst>
                                      </p:cBhvr>
                                      <p:to>
                                        <p:strVal val="visible"/>
                                      </p:to>
                                    </p:set>
                                    <p:anim calcmode="lin" valueType="num">
                                      <p:cBhvr additive="base">
                                        <p:cTn id="502" dur="50" fill="hold"/>
                                        <p:tgtEl>
                                          <p:spTgt spid="399"/>
                                        </p:tgtEl>
                                        <p:attrNameLst>
                                          <p:attrName>ppt_x</p:attrName>
                                        </p:attrNameLst>
                                      </p:cBhvr>
                                      <p:tavLst>
                                        <p:tav tm="0">
                                          <p:val>
                                            <p:strVal val="1+#ppt_w/2"/>
                                          </p:val>
                                        </p:tav>
                                        <p:tav tm="100000">
                                          <p:val>
                                            <p:strVal val="#ppt_x"/>
                                          </p:val>
                                        </p:tav>
                                      </p:tavLst>
                                    </p:anim>
                                    <p:anim calcmode="lin" valueType="num">
                                      <p:cBhvr additive="base">
                                        <p:cTn id="503" dur="50" fill="hold"/>
                                        <p:tgtEl>
                                          <p:spTgt spid="399"/>
                                        </p:tgtEl>
                                        <p:attrNameLst>
                                          <p:attrName>ppt_y</p:attrName>
                                        </p:attrNameLst>
                                      </p:cBhvr>
                                      <p:tavLst>
                                        <p:tav tm="0">
                                          <p:val>
                                            <p:strVal val="#ppt_y"/>
                                          </p:val>
                                        </p:tav>
                                        <p:tav tm="100000">
                                          <p:val>
                                            <p:strVal val="#ppt_y"/>
                                          </p:val>
                                        </p:tav>
                                      </p:tavLst>
                                    </p:anim>
                                  </p:childTnLst>
                                </p:cTn>
                              </p:par>
                            </p:childTnLst>
                          </p:cTn>
                        </p:par>
                        <p:par>
                          <p:cTn id="504" fill="hold">
                            <p:stCondLst>
                              <p:cond delay="5000"/>
                            </p:stCondLst>
                            <p:childTnLst>
                              <p:par>
                                <p:cTn id="505" presetID="2" presetClass="entr" presetSubtype="4" fill="hold" grpId="0" nodeType="afterEffect">
                                  <p:stCondLst>
                                    <p:cond delay="0"/>
                                  </p:stCondLst>
                                  <p:childTnLst>
                                    <p:set>
                                      <p:cBhvr>
                                        <p:cTn id="506" dur="1" fill="hold">
                                          <p:stCondLst>
                                            <p:cond delay="0"/>
                                          </p:stCondLst>
                                        </p:cTn>
                                        <p:tgtEl>
                                          <p:spTgt spid="408"/>
                                        </p:tgtEl>
                                        <p:attrNameLst>
                                          <p:attrName>style.visibility</p:attrName>
                                        </p:attrNameLst>
                                      </p:cBhvr>
                                      <p:to>
                                        <p:strVal val="visible"/>
                                      </p:to>
                                    </p:set>
                                    <p:anim calcmode="lin" valueType="num">
                                      <p:cBhvr additive="base">
                                        <p:cTn id="507" dur="50" fill="hold"/>
                                        <p:tgtEl>
                                          <p:spTgt spid="408"/>
                                        </p:tgtEl>
                                        <p:attrNameLst>
                                          <p:attrName>ppt_x</p:attrName>
                                        </p:attrNameLst>
                                      </p:cBhvr>
                                      <p:tavLst>
                                        <p:tav tm="0">
                                          <p:val>
                                            <p:strVal val="#ppt_x"/>
                                          </p:val>
                                        </p:tav>
                                        <p:tav tm="100000">
                                          <p:val>
                                            <p:strVal val="#ppt_x"/>
                                          </p:val>
                                        </p:tav>
                                      </p:tavLst>
                                    </p:anim>
                                    <p:anim calcmode="lin" valueType="num">
                                      <p:cBhvr additive="base">
                                        <p:cTn id="508" dur="50" fill="hold"/>
                                        <p:tgtEl>
                                          <p:spTgt spid="408"/>
                                        </p:tgtEl>
                                        <p:attrNameLst>
                                          <p:attrName>ppt_y</p:attrName>
                                        </p:attrNameLst>
                                      </p:cBhvr>
                                      <p:tavLst>
                                        <p:tav tm="0">
                                          <p:val>
                                            <p:strVal val="1+#ppt_h/2"/>
                                          </p:val>
                                        </p:tav>
                                        <p:tav tm="100000">
                                          <p:val>
                                            <p:strVal val="#ppt_y"/>
                                          </p:val>
                                        </p:tav>
                                      </p:tavLst>
                                    </p:anim>
                                  </p:childTnLst>
                                </p:cTn>
                              </p:par>
                            </p:childTnLst>
                          </p:cTn>
                        </p:par>
                        <p:par>
                          <p:cTn id="509" fill="hold">
                            <p:stCondLst>
                              <p:cond delay="5050"/>
                            </p:stCondLst>
                            <p:childTnLst>
                              <p:par>
                                <p:cTn id="510" presetID="2" presetClass="entr" presetSubtype="2" fill="hold" grpId="0" nodeType="afterEffect">
                                  <p:stCondLst>
                                    <p:cond delay="0"/>
                                  </p:stCondLst>
                                  <p:childTnLst>
                                    <p:set>
                                      <p:cBhvr>
                                        <p:cTn id="511" dur="1" fill="hold">
                                          <p:stCondLst>
                                            <p:cond delay="0"/>
                                          </p:stCondLst>
                                        </p:cTn>
                                        <p:tgtEl>
                                          <p:spTgt spid="444"/>
                                        </p:tgtEl>
                                        <p:attrNameLst>
                                          <p:attrName>style.visibility</p:attrName>
                                        </p:attrNameLst>
                                      </p:cBhvr>
                                      <p:to>
                                        <p:strVal val="visible"/>
                                      </p:to>
                                    </p:set>
                                    <p:anim calcmode="lin" valueType="num">
                                      <p:cBhvr additive="base">
                                        <p:cTn id="512" dur="50" fill="hold"/>
                                        <p:tgtEl>
                                          <p:spTgt spid="444"/>
                                        </p:tgtEl>
                                        <p:attrNameLst>
                                          <p:attrName>ppt_x</p:attrName>
                                        </p:attrNameLst>
                                      </p:cBhvr>
                                      <p:tavLst>
                                        <p:tav tm="0">
                                          <p:val>
                                            <p:strVal val="1+#ppt_w/2"/>
                                          </p:val>
                                        </p:tav>
                                        <p:tav tm="100000">
                                          <p:val>
                                            <p:strVal val="#ppt_x"/>
                                          </p:val>
                                        </p:tav>
                                      </p:tavLst>
                                    </p:anim>
                                    <p:anim calcmode="lin" valueType="num">
                                      <p:cBhvr additive="base">
                                        <p:cTn id="513" dur="50" fill="hold"/>
                                        <p:tgtEl>
                                          <p:spTgt spid="444"/>
                                        </p:tgtEl>
                                        <p:attrNameLst>
                                          <p:attrName>ppt_y</p:attrName>
                                        </p:attrNameLst>
                                      </p:cBhvr>
                                      <p:tavLst>
                                        <p:tav tm="0">
                                          <p:val>
                                            <p:strVal val="#ppt_y"/>
                                          </p:val>
                                        </p:tav>
                                        <p:tav tm="100000">
                                          <p:val>
                                            <p:strVal val="#ppt_y"/>
                                          </p:val>
                                        </p:tav>
                                      </p:tavLst>
                                    </p:anim>
                                  </p:childTnLst>
                                </p:cTn>
                              </p:par>
                            </p:childTnLst>
                          </p:cTn>
                        </p:par>
                        <p:par>
                          <p:cTn id="514" fill="hold">
                            <p:stCondLst>
                              <p:cond delay="5100"/>
                            </p:stCondLst>
                            <p:childTnLst>
                              <p:par>
                                <p:cTn id="515" presetID="2" presetClass="entr" presetSubtype="4" fill="hold" grpId="0" nodeType="afterEffect">
                                  <p:stCondLst>
                                    <p:cond delay="0"/>
                                  </p:stCondLst>
                                  <p:childTnLst>
                                    <p:set>
                                      <p:cBhvr>
                                        <p:cTn id="516" dur="1" fill="hold">
                                          <p:stCondLst>
                                            <p:cond delay="0"/>
                                          </p:stCondLst>
                                        </p:cTn>
                                        <p:tgtEl>
                                          <p:spTgt spid="426"/>
                                        </p:tgtEl>
                                        <p:attrNameLst>
                                          <p:attrName>style.visibility</p:attrName>
                                        </p:attrNameLst>
                                      </p:cBhvr>
                                      <p:to>
                                        <p:strVal val="visible"/>
                                      </p:to>
                                    </p:set>
                                    <p:anim calcmode="lin" valueType="num">
                                      <p:cBhvr additive="base">
                                        <p:cTn id="517" dur="50" fill="hold"/>
                                        <p:tgtEl>
                                          <p:spTgt spid="426"/>
                                        </p:tgtEl>
                                        <p:attrNameLst>
                                          <p:attrName>ppt_x</p:attrName>
                                        </p:attrNameLst>
                                      </p:cBhvr>
                                      <p:tavLst>
                                        <p:tav tm="0">
                                          <p:val>
                                            <p:strVal val="#ppt_x"/>
                                          </p:val>
                                        </p:tav>
                                        <p:tav tm="100000">
                                          <p:val>
                                            <p:strVal val="#ppt_x"/>
                                          </p:val>
                                        </p:tav>
                                      </p:tavLst>
                                    </p:anim>
                                    <p:anim calcmode="lin" valueType="num">
                                      <p:cBhvr additive="base">
                                        <p:cTn id="518" dur="50" fill="hold"/>
                                        <p:tgtEl>
                                          <p:spTgt spid="426"/>
                                        </p:tgtEl>
                                        <p:attrNameLst>
                                          <p:attrName>ppt_y</p:attrName>
                                        </p:attrNameLst>
                                      </p:cBhvr>
                                      <p:tavLst>
                                        <p:tav tm="0">
                                          <p:val>
                                            <p:strVal val="1+#ppt_h/2"/>
                                          </p:val>
                                        </p:tav>
                                        <p:tav tm="100000">
                                          <p:val>
                                            <p:strVal val="#ppt_y"/>
                                          </p:val>
                                        </p:tav>
                                      </p:tavLst>
                                    </p:anim>
                                  </p:childTnLst>
                                </p:cTn>
                              </p:par>
                            </p:childTnLst>
                          </p:cTn>
                        </p:par>
                        <p:par>
                          <p:cTn id="519" fill="hold">
                            <p:stCondLst>
                              <p:cond delay="5150"/>
                            </p:stCondLst>
                            <p:childTnLst>
                              <p:par>
                                <p:cTn id="520" presetID="2" presetClass="entr" presetSubtype="4" fill="hold" grpId="0" nodeType="afterEffect">
                                  <p:stCondLst>
                                    <p:cond delay="0"/>
                                  </p:stCondLst>
                                  <p:childTnLst>
                                    <p:set>
                                      <p:cBhvr>
                                        <p:cTn id="521" dur="1" fill="hold">
                                          <p:stCondLst>
                                            <p:cond delay="0"/>
                                          </p:stCondLst>
                                        </p:cTn>
                                        <p:tgtEl>
                                          <p:spTgt spid="428"/>
                                        </p:tgtEl>
                                        <p:attrNameLst>
                                          <p:attrName>style.visibility</p:attrName>
                                        </p:attrNameLst>
                                      </p:cBhvr>
                                      <p:to>
                                        <p:strVal val="visible"/>
                                      </p:to>
                                    </p:set>
                                    <p:anim calcmode="lin" valueType="num">
                                      <p:cBhvr additive="base">
                                        <p:cTn id="522" dur="50" fill="hold"/>
                                        <p:tgtEl>
                                          <p:spTgt spid="428"/>
                                        </p:tgtEl>
                                        <p:attrNameLst>
                                          <p:attrName>ppt_x</p:attrName>
                                        </p:attrNameLst>
                                      </p:cBhvr>
                                      <p:tavLst>
                                        <p:tav tm="0">
                                          <p:val>
                                            <p:strVal val="#ppt_x"/>
                                          </p:val>
                                        </p:tav>
                                        <p:tav tm="100000">
                                          <p:val>
                                            <p:strVal val="#ppt_x"/>
                                          </p:val>
                                        </p:tav>
                                      </p:tavLst>
                                    </p:anim>
                                    <p:anim calcmode="lin" valueType="num">
                                      <p:cBhvr additive="base">
                                        <p:cTn id="523" dur="50" fill="hold"/>
                                        <p:tgtEl>
                                          <p:spTgt spid="428"/>
                                        </p:tgtEl>
                                        <p:attrNameLst>
                                          <p:attrName>ppt_y</p:attrName>
                                        </p:attrNameLst>
                                      </p:cBhvr>
                                      <p:tavLst>
                                        <p:tav tm="0">
                                          <p:val>
                                            <p:strVal val="1+#ppt_h/2"/>
                                          </p:val>
                                        </p:tav>
                                        <p:tav tm="100000">
                                          <p:val>
                                            <p:strVal val="#ppt_y"/>
                                          </p:val>
                                        </p:tav>
                                      </p:tavLst>
                                    </p:anim>
                                  </p:childTnLst>
                                </p:cTn>
                              </p:par>
                            </p:childTnLst>
                          </p:cTn>
                        </p:par>
                        <p:par>
                          <p:cTn id="524" fill="hold">
                            <p:stCondLst>
                              <p:cond delay="5200"/>
                            </p:stCondLst>
                            <p:childTnLst>
                              <p:par>
                                <p:cTn id="525" presetID="2" presetClass="entr" presetSubtype="4" fill="hold" grpId="0" nodeType="afterEffect">
                                  <p:stCondLst>
                                    <p:cond delay="0"/>
                                  </p:stCondLst>
                                  <p:childTnLst>
                                    <p:set>
                                      <p:cBhvr>
                                        <p:cTn id="526" dur="1" fill="hold">
                                          <p:stCondLst>
                                            <p:cond delay="0"/>
                                          </p:stCondLst>
                                        </p:cTn>
                                        <p:tgtEl>
                                          <p:spTgt spid="443"/>
                                        </p:tgtEl>
                                        <p:attrNameLst>
                                          <p:attrName>style.visibility</p:attrName>
                                        </p:attrNameLst>
                                      </p:cBhvr>
                                      <p:to>
                                        <p:strVal val="visible"/>
                                      </p:to>
                                    </p:set>
                                    <p:anim calcmode="lin" valueType="num">
                                      <p:cBhvr additive="base">
                                        <p:cTn id="527" dur="50" fill="hold"/>
                                        <p:tgtEl>
                                          <p:spTgt spid="443"/>
                                        </p:tgtEl>
                                        <p:attrNameLst>
                                          <p:attrName>ppt_x</p:attrName>
                                        </p:attrNameLst>
                                      </p:cBhvr>
                                      <p:tavLst>
                                        <p:tav tm="0">
                                          <p:val>
                                            <p:strVal val="#ppt_x"/>
                                          </p:val>
                                        </p:tav>
                                        <p:tav tm="100000">
                                          <p:val>
                                            <p:strVal val="#ppt_x"/>
                                          </p:val>
                                        </p:tav>
                                      </p:tavLst>
                                    </p:anim>
                                    <p:anim calcmode="lin" valueType="num">
                                      <p:cBhvr additive="base">
                                        <p:cTn id="528" dur="50" fill="hold"/>
                                        <p:tgtEl>
                                          <p:spTgt spid="443"/>
                                        </p:tgtEl>
                                        <p:attrNameLst>
                                          <p:attrName>ppt_y</p:attrName>
                                        </p:attrNameLst>
                                      </p:cBhvr>
                                      <p:tavLst>
                                        <p:tav tm="0">
                                          <p:val>
                                            <p:strVal val="1+#ppt_h/2"/>
                                          </p:val>
                                        </p:tav>
                                        <p:tav tm="100000">
                                          <p:val>
                                            <p:strVal val="#ppt_y"/>
                                          </p:val>
                                        </p:tav>
                                      </p:tavLst>
                                    </p:anim>
                                  </p:childTnLst>
                                </p:cTn>
                              </p:par>
                            </p:childTnLst>
                          </p:cTn>
                        </p:par>
                        <p:par>
                          <p:cTn id="529" fill="hold">
                            <p:stCondLst>
                              <p:cond delay="5250"/>
                            </p:stCondLst>
                            <p:childTnLst>
                              <p:par>
                                <p:cTn id="530" presetID="2" presetClass="entr" presetSubtype="4" fill="hold" grpId="0" nodeType="afterEffect">
                                  <p:stCondLst>
                                    <p:cond delay="0"/>
                                  </p:stCondLst>
                                  <p:childTnLst>
                                    <p:set>
                                      <p:cBhvr>
                                        <p:cTn id="531" dur="1" fill="hold">
                                          <p:stCondLst>
                                            <p:cond delay="0"/>
                                          </p:stCondLst>
                                        </p:cTn>
                                        <p:tgtEl>
                                          <p:spTgt spid="452"/>
                                        </p:tgtEl>
                                        <p:attrNameLst>
                                          <p:attrName>style.visibility</p:attrName>
                                        </p:attrNameLst>
                                      </p:cBhvr>
                                      <p:to>
                                        <p:strVal val="visible"/>
                                      </p:to>
                                    </p:set>
                                    <p:anim calcmode="lin" valueType="num">
                                      <p:cBhvr additive="base">
                                        <p:cTn id="532" dur="50" fill="hold"/>
                                        <p:tgtEl>
                                          <p:spTgt spid="452"/>
                                        </p:tgtEl>
                                        <p:attrNameLst>
                                          <p:attrName>ppt_x</p:attrName>
                                        </p:attrNameLst>
                                      </p:cBhvr>
                                      <p:tavLst>
                                        <p:tav tm="0">
                                          <p:val>
                                            <p:strVal val="#ppt_x"/>
                                          </p:val>
                                        </p:tav>
                                        <p:tav tm="100000">
                                          <p:val>
                                            <p:strVal val="#ppt_x"/>
                                          </p:val>
                                        </p:tav>
                                      </p:tavLst>
                                    </p:anim>
                                    <p:anim calcmode="lin" valueType="num">
                                      <p:cBhvr additive="base">
                                        <p:cTn id="533" dur="50" fill="hold"/>
                                        <p:tgtEl>
                                          <p:spTgt spid="452"/>
                                        </p:tgtEl>
                                        <p:attrNameLst>
                                          <p:attrName>ppt_y</p:attrName>
                                        </p:attrNameLst>
                                      </p:cBhvr>
                                      <p:tavLst>
                                        <p:tav tm="0">
                                          <p:val>
                                            <p:strVal val="1+#ppt_h/2"/>
                                          </p:val>
                                        </p:tav>
                                        <p:tav tm="100000">
                                          <p:val>
                                            <p:strVal val="#ppt_y"/>
                                          </p:val>
                                        </p:tav>
                                      </p:tavLst>
                                    </p:anim>
                                  </p:childTnLst>
                                </p:cTn>
                              </p:par>
                            </p:childTnLst>
                          </p:cTn>
                        </p:par>
                        <p:par>
                          <p:cTn id="534" fill="hold">
                            <p:stCondLst>
                              <p:cond delay="5300"/>
                            </p:stCondLst>
                            <p:childTnLst>
                              <p:par>
                                <p:cTn id="535" presetID="2" presetClass="entr" presetSubtype="4" fill="hold" grpId="0" nodeType="afterEffect">
                                  <p:stCondLst>
                                    <p:cond delay="0"/>
                                  </p:stCondLst>
                                  <p:childTnLst>
                                    <p:set>
                                      <p:cBhvr>
                                        <p:cTn id="536" dur="1" fill="hold">
                                          <p:stCondLst>
                                            <p:cond delay="0"/>
                                          </p:stCondLst>
                                        </p:cTn>
                                        <p:tgtEl>
                                          <p:spTgt spid="480"/>
                                        </p:tgtEl>
                                        <p:attrNameLst>
                                          <p:attrName>style.visibility</p:attrName>
                                        </p:attrNameLst>
                                      </p:cBhvr>
                                      <p:to>
                                        <p:strVal val="visible"/>
                                      </p:to>
                                    </p:set>
                                    <p:anim calcmode="lin" valueType="num">
                                      <p:cBhvr additive="base">
                                        <p:cTn id="537" dur="50" fill="hold"/>
                                        <p:tgtEl>
                                          <p:spTgt spid="480"/>
                                        </p:tgtEl>
                                        <p:attrNameLst>
                                          <p:attrName>ppt_x</p:attrName>
                                        </p:attrNameLst>
                                      </p:cBhvr>
                                      <p:tavLst>
                                        <p:tav tm="0">
                                          <p:val>
                                            <p:strVal val="#ppt_x"/>
                                          </p:val>
                                        </p:tav>
                                        <p:tav tm="100000">
                                          <p:val>
                                            <p:strVal val="#ppt_x"/>
                                          </p:val>
                                        </p:tav>
                                      </p:tavLst>
                                    </p:anim>
                                    <p:anim calcmode="lin" valueType="num">
                                      <p:cBhvr additive="base">
                                        <p:cTn id="538" dur="50" fill="hold"/>
                                        <p:tgtEl>
                                          <p:spTgt spid="480"/>
                                        </p:tgtEl>
                                        <p:attrNameLst>
                                          <p:attrName>ppt_y</p:attrName>
                                        </p:attrNameLst>
                                      </p:cBhvr>
                                      <p:tavLst>
                                        <p:tav tm="0">
                                          <p:val>
                                            <p:strVal val="1+#ppt_h/2"/>
                                          </p:val>
                                        </p:tav>
                                        <p:tav tm="100000">
                                          <p:val>
                                            <p:strVal val="#ppt_y"/>
                                          </p:val>
                                        </p:tav>
                                      </p:tavLst>
                                    </p:anim>
                                  </p:childTnLst>
                                </p:cTn>
                              </p:par>
                            </p:childTnLst>
                          </p:cTn>
                        </p:par>
                        <p:par>
                          <p:cTn id="539" fill="hold">
                            <p:stCondLst>
                              <p:cond delay="5350"/>
                            </p:stCondLst>
                            <p:childTnLst>
                              <p:par>
                                <p:cTn id="540" presetID="2" presetClass="entr" presetSubtype="4" fill="hold" grpId="0" nodeType="afterEffect">
                                  <p:stCondLst>
                                    <p:cond delay="0"/>
                                  </p:stCondLst>
                                  <p:childTnLst>
                                    <p:set>
                                      <p:cBhvr>
                                        <p:cTn id="541" dur="1" fill="hold">
                                          <p:stCondLst>
                                            <p:cond delay="0"/>
                                          </p:stCondLst>
                                        </p:cTn>
                                        <p:tgtEl>
                                          <p:spTgt spid="393"/>
                                        </p:tgtEl>
                                        <p:attrNameLst>
                                          <p:attrName>style.visibility</p:attrName>
                                        </p:attrNameLst>
                                      </p:cBhvr>
                                      <p:to>
                                        <p:strVal val="visible"/>
                                      </p:to>
                                    </p:set>
                                    <p:anim calcmode="lin" valueType="num">
                                      <p:cBhvr additive="base">
                                        <p:cTn id="542" dur="50" fill="hold"/>
                                        <p:tgtEl>
                                          <p:spTgt spid="393"/>
                                        </p:tgtEl>
                                        <p:attrNameLst>
                                          <p:attrName>ppt_x</p:attrName>
                                        </p:attrNameLst>
                                      </p:cBhvr>
                                      <p:tavLst>
                                        <p:tav tm="0">
                                          <p:val>
                                            <p:strVal val="#ppt_x"/>
                                          </p:val>
                                        </p:tav>
                                        <p:tav tm="100000">
                                          <p:val>
                                            <p:strVal val="#ppt_x"/>
                                          </p:val>
                                        </p:tav>
                                      </p:tavLst>
                                    </p:anim>
                                    <p:anim calcmode="lin" valueType="num">
                                      <p:cBhvr additive="base">
                                        <p:cTn id="543" dur="50" fill="hold"/>
                                        <p:tgtEl>
                                          <p:spTgt spid="393"/>
                                        </p:tgtEl>
                                        <p:attrNameLst>
                                          <p:attrName>ppt_y</p:attrName>
                                        </p:attrNameLst>
                                      </p:cBhvr>
                                      <p:tavLst>
                                        <p:tav tm="0">
                                          <p:val>
                                            <p:strVal val="1+#ppt_h/2"/>
                                          </p:val>
                                        </p:tav>
                                        <p:tav tm="100000">
                                          <p:val>
                                            <p:strVal val="#ppt_y"/>
                                          </p:val>
                                        </p:tav>
                                      </p:tavLst>
                                    </p:anim>
                                  </p:childTnLst>
                                </p:cTn>
                              </p:par>
                            </p:childTnLst>
                          </p:cTn>
                        </p:par>
                        <p:par>
                          <p:cTn id="544" fill="hold">
                            <p:stCondLst>
                              <p:cond delay="5400"/>
                            </p:stCondLst>
                            <p:childTnLst>
                              <p:par>
                                <p:cTn id="545" presetID="2" presetClass="entr" presetSubtype="4" fill="hold" grpId="0" nodeType="afterEffect">
                                  <p:stCondLst>
                                    <p:cond delay="0"/>
                                  </p:stCondLst>
                                  <p:childTnLst>
                                    <p:set>
                                      <p:cBhvr>
                                        <p:cTn id="546" dur="1" fill="hold">
                                          <p:stCondLst>
                                            <p:cond delay="0"/>
                                          </p:stCondLst>
                                        </p:cTn>
                                        <p:tgtEl>
                                          <p:spTgt spid="396"/>
                                        </p:tgtEl>
                                        <p:attrNameLst>
                                          <p:attrName>style.visibility</p:attrName>
                                        </p:attrNameLst>
                                      </p:cBhvr>
                                      <p:to>
                                        <p:strVal val="visible"/>
                                      </p:to>
                                    </p:set>
                                    <p:anim calcmode="lin" valueType="num">
                                      <p:cBhvr additive="base">
                                        <p:cTn id="547" dur="50" fill="hold"/>
                                        <p:tgtEl>
                                          <p:spTgt spid="396"/>
                                        </p:tgtEl>
                                        <p:attrNameLst>
                                          <p:attrName>ppt_x</p:attrName>
                                        </p:attrNameLst>
                                      </p:cBhvr>
                                      <p:tavLst>
                                        <p:tav tm="0">
                                          <p:val>
                                            <p:strVal val="#ppt_x"/>
                                          </p:val>
                                        </p:tav>
                                        <p:tav tm="100000">
                                          <p:val>
                                            <p:strVal val="#ppt_x"/>
                                          </p:val>
                                        </p:tav>
                                      </p:tavLst>
                                    </p:anim>
                                    <p:anim calcmode="lin" valueType="num">
                                      <p:cBhvr additive="base">
                                        <p:cTn id="548" dur="50" fill="hold"/>
                                        <p:tgtEl>
                                          <p:spTgt spid="396"/>
                                        </p:tgtEl>
                                        <p:attrNameLst>
                                          <p:attrName>ppt_y</p:attrName>
                                        </p:attrNameLst>
                                      </p:cBhvr>
                                      <p:tavLst>
                                        <p:tav tm="0">
                                          <p:val>
                                            <p:strVal val="1+#ppt_h/2"/>
                                          </p:val>
                                        </p:tav>
                                        <p:tav tm="100000">
                                          <p:val>
                                            <p:strVal val="#ppt_y"/>
                                          </p:val>
                                        </p:tav>
                                      </p:tavLst>
                                    </p:anim>
                                  </p:childTnLst>
                                </p:cTn>
                              </p:par>
                            </p:childTnLst>
                          </p:cTn>
                        </p:par>
                        <p:par>
                          <p:cTn id="549" fill="hold">
                            <p:stCondLst>
                              <p:cond delay="5450"/>
                            </p:stCondLst>
                            <p:childTnLst>
                              <p:par>
                                <p:cTn id="550" presetID="2" presetClass="entr" presetSubtype="4" fill="hold" grpId="0" nodeType="afterEffect">
                                  <p:stCondLst>
                                    <p:cond delay="0"/>
                                  </p:stCondLst>
                                  <p:childTnLst>
                                    <p:set>
                                      <p:cBhvr>
                                        <p:cTn id="551" dur="1" fill="hold">
                                          <p:stCondLst>
                                            <p:cond delay="0"/>
                                          </p:stCondLst>
                                        </p:cTn>
                                        <p:tgtEl>
                                          <p:spTgt spid="401"/>
                                        </p:tgtEl>
                                        <p:attrNameLst>
                                          <p:attrName>style.visibility</p:attrName>
                                        </p:attrNameLst>
                                      </p:cBhvr>
                                      <p:to>
                                        <p:strVal val="visible"/>
                                      </p:to>
                                    </p:set>
                                    <p:anim calcmode="lin" valueType="num">
                                      <p:cBhvr additive="base">
                                        <p:cTn id="552" dur="50" fill="hold"/>
                                        <p:tgtEl>
                                          <p:spTgt spid="401"/>
                                        </p:tgtEl>
                                        <p:attrNameLst>
                                          <p:attrName>ppt_x</p:attrName>
                                        </p:attrNameLst>
                                      </p:cBhvr>
                                      <p:tavLst>
                                        <p:tav tm="0">
                                          <p:val>
                                            <p:strVal val="#ppt_x"/>
                                          </p:val>
                                        </p:tav>
                                        <p:tav tm="100000">
                                          <p:val>
                                            <p:strVal val="#ppt_x"/>
                                          </p:val>
                                        </p:tav>
                                      </p:tavLst>
                                    </p:anim>
                                    <p:anim calcmode="lin" valueType="num">
                                      <p:cBhvr additive="base">
                                        <p:cTn id="553" dur="50" fill="hold"/>
                                        <p:tgtEl>
                                          <p:spTgt spid="401"/>
                                        </p:tgtEl>
                                        <p:attrNameLst>
                                          <p:attrName>ppt_y</p:attrName>
                                        </p:attrNameLst>
                                      </p:cBhvr>
                                      <p:tavLst>
                                        <p:tav tm="0">
                                          <p:val>
                                            <p:strVal val="1+#ppt_h/2"/>
                                          </p:val>
                                        </p:tav>
                                        <p:tav tm="100000">
                                          <p:val>
                                            <p:strVal val="#ppt_y"/>
                                          </p:val>
                                        </p:tav>
                                      </p:tavLst>
                                    </p:anim>
                                  </p:childTnLst>
                                </p:cTn>
                              </p:par>
                            </p:childTnLst>
                          </p:cTn>
                        </p:par>
                        <p:par>
                          <p:cTn id="554" fill="hold">
                            <p:stCondLst>
                              <p:cond delay="5500"/>
                            </p:stCondLst>
                            <p:childTnLst>
                              <p:par>
                                <p:cTn id="555" presetID="2" presetClass="entr" presetSubtype="4" fill="hold" grpId="0" nodeType="afterEffect">
                                  <p:stCondLst>
                                    <p:cond delay="0"/>
                                  </p:stCondLst>
                                  <p:childTnLst>
                                    <p:set>
                                      <p:cBhvr>
                                        <p:cTn id="556" dur="1" fill="hold">
                                          <p:stCondLst>
                                            <p:cond delay="0"/>
                                          </p:stCondLst>
                                        </p:cTn>
                                        <p:tgtEl>
                                          <p:spTgt spid="405"/>
                                        </p:tgtEl>
                                        <p:attrNameLst>
                                          <p:attrName>style.visibility</p:attrName>
                                        </p:attrNameLst>
                                      </p:cBhvr>
                                      <p:to>
                                        <p:strVal val="visible"/>
                                      </p:to>
                                    </p:set>
                                    <p:anim calcmode="lin" valueType="num">
                                      <p:cBhvr additive="base">
                                        <p:cTn id="557" dur="50" fill="hold"/>
                                        <p:tgtEl>
                                          <p:spTgt spid="405"/>
                                        </p:tgtEl>
                                        <p:attrNameLst>
                                          <p:attrName>ppt_x</p:attrName>
                                        </p:attrNameLst>
                                      </p:cBhvr>
                                      <p:tavLst>
                                        <p:tav tm="0">
                                          <p:val>
                                            <p:strVal val="#ppt_x"/>
                                          </p:val>
                                        </p:tav>
                                        <p:tav tm="100000">
                                          <p:val>
                                            <p:strVal val="#ppt_x"/>
                                          </p:val>
                                        </p:tav>
                                      </p:tavLst>
                                    </p:anim>
                                    <p:anim calcmode="lin" valueType="num">
                                      <p:cBhvr additive="base">
                                        <p:cTn id="558" dur="50" fill="hold"/>
                                        <p:tgtEl>
                                          <p:spTgt spid="405"/>
                                        </p:tgtEl>
                                        <p:attrNameLst>
                                          <p:attrName>ppt_y</p:attrName>
                                        </p:attrNameLst>
                                      </p:cBhvr>
                                      <p:tavLst>
                                        <p:tav tm="0">
                                          <p:val>
                                            <p:strVal val="1+#ppt_h/2"/>
                                          </p:val>
                                        </p:tav>
                                        <p:tav tm="100000">
                                          <p:val>
                                            <p:strVal val="#ppt_y"/>
                                          </p:val>
                                        </p:tav>
                                      </p:tavLst>
                                    </p:anim>
                                  </p:childTnLst>
                                </p:cTn>
                              </p:par>
                            </p:childTnLst>
                          </p:cTn>
                        </p:par>
                        <p:par>
                          <p:cTn id="559" fill="hold">
                            <p:stCondLst>
                              <p:cond delay="5550"/>
                            </p:stCondLst>
                            <p:childTnLst>
                              <p:par>
                                <p:cTn id="560" presetID="2" presetClass="entr" presetSubtype="4" fill="hold" grpId="0" nodeType="afterEffect">
                                  <p:stCondLst>
                                    <p:cond delay="0"/>
                                  </p:stCondLst>
                                  <p:childTnLst>
                                    <p:set>
                                      <p:cBhvr>
                                        <p:cTn id="561" dur="1" fill="hold">
                                          <p:stCondLst>
                                            <p:cond delay="0"/>
                                          </p:stCondLst>
                                        </p:cTn>
                                        <p:tgtEl>
                                          <p:spTgt spid="403"/>
                                        </p:tgtEl>
                                        <p:attrNameLst>
                                          <p:attrName>style.visibility</p:attrName>
                                        </p:attrNameLst>
                                      </p:cBhvr>
                                      <p:to>
                                        <p:strVal val="visible"/>
                                      </p:to>
                                    </p:set>
                                    <p:anim calcmode="lin" valueType="num">
                                      <p:cBhvr additive="base">
                                        <p:cTn id="562" dur="50" fill="hold"/>
                                        <p:tgtEl>
                                          <p:spTgt spid="403"/>
                                        </p:tgtEl>
                                        <p:attrNameLst>
                                          <p:attrName>ppt_x</p:attrName>
                                        </p:attrNameLst>
                                      </p:cBhvr>
                                      <p:tavLst>
                                        <p:tav tm="0">
                                          <p:val>
                                            <p:strVal val="#ppt_x"/>
                                          </p:val>
                                        </p:tav>
                                        <p:tav tm="100000">
                                          <p:val>
                                            <p:strVal val="#ppt_x"/>
                                          </p:val>
                                        </p:tav>
                                      </p:tavLst>
                                    </p:anim>
                                    <p:anim calcmode="lin" valueType="num">
                                      <p:cBhvr additive="base">
                                        <p:cTn id="563" dur="50" fill="hold"/>
                                        <p:tgtEl>
                                          <p:spTgt spid="403"/>
                                        </p:tgtEl>
                                        <p:attrNameLst>
                                          <p:attrName>ppt_y</p:attrName>
                                        </p:attrNameLst>
                                      </p:cBhvr>
                                      <p:tavLst>
                                        <p:tav tm="0">
                                          <p:val>
                                            <p:strVal val="1+#ppt_h/2"/>
                                          </p:val>
                                        </p:tav>
                                        <p:tav tm="100000">
                                          <p:val>
                                            <p:strVal val="#ppt_y"/>
                                          </p:val>
                                        </p:tav>
                                      </p:tavLst>
                                    </p:anim>
                                  </p:childTnLst>
                                </p:cTn>
                              </p:par>
                            </p:childTnLst>
                          </p:cTn>
                        </p:par>
                        <p:par>
                          <p:cTn id="564" fill="hold">
                            <p:stCondLst>
                              <p:cond delay="5600"/>
                            </p:stCondLst>
                            <p:childTnLst>
                              <p:par>
                                <p:cTn id="565" presetID="2" presetClass="entr" presetSubtype="4" fill="hold" grpId="0" nodeType="afterEffect">
                                  <p:stCondLst>
                                    <p:cond delay="0"/>
                                  </p:stCondLst>
                                  <p:childTnLst>
                                    <p:set>
                                      <p:cBhvr>
                                        <p:cTn id="566" dur="1" fill="hold">
                                          <p:stCondLst>
                                            <p:cond delay="0"/>
                                          </p:stCondLst>
                                        </p:cTn>
                                        <p:tgtEl>
                                          <p:spTgt spid="412"/>
                                        </p:tgtEl>
                                        <p:attrNameLst>
                                          <p:attrName>style.visibility</p:attrName>
                                        </p:attrNameLst>
                                      </p:cBhvr>
                                      <p:to>
                                        <p:strVal val="visible"/>
                                      </p:to>
                                    </p:set>
                                    <p:anim calcmode="lin" valueType="num">
                                      <p:cBhvr additive="base">
                                        <p:cTn id="567" dur="50" fill="hold"/>
                                        <p:tgtEl>
                                          <p:spTgt spid="412"/>
                                        </p:tgtEl>
                                        <p:attrNameLst>
                                          <p:attrName>ppt_x</p:attrName>
                                        </p:attrNameLst>
                                      </p:cBhvr>
                                      <p:tavLst>
                                        <p:tav tm="0">
                                          <p:val>
                                            <p:strVal val="#ppt_x"/>
                                          </p:val>
                                        </p:tav>
                                        <p:tav tm="100000">
                                          <p:val>
                                            <p:strVal val="#ppt_x"/>
                                          </p:val>
                                        </p:tav>
                                      </p:tavLst>
                                    </p:anim>
                                    <p:anim calcmode="lin" valueType="num">
                                      <p:cBhvr additive="base">
                                        <p:cTn id="568" dur="50" fill="hold"/>
                                        <p:tgtEl>
                                          <p:spTgt spid="412"/>
                                        </p:tgtEl>
                                        <p:attrNameLst>
                                          <p:attrName>ppt_y</p:attrName>
                                        </p:attrNameLst>
                                      </p:cBhvr>
                                      <p:tavLst>
                                        <p:tav tm="0">
                                          <p:val>
                                            <p:strVal val="1+#ppt_h/2"/>
                                          </p:val>
                                        </p:tav>
                                        <p:tav tm="100000">
                                          <p:val>
                                            <p:strVal val="#ppt_y"/>
                                          </p:val>
                                        </p:tav>
                                      </p:tavLst>
                                    </p:anim>
                                  </p:childTnLst>
                                </p:cTn>
                              </p:par>
                            </p:childTnLst>
                          </p:cTn>
                        </p:par>
                        <p:par>
                          <p:cTn id="569" fill="hold">
                            <p:stCondLst>
                              <p:cond delay="5650"/>
                            </p:stCondLst>
                            <p:childTnLst>
                              <p:par>
                                <p:cTn id="570" presetID="2" presetClass="entr" presetSubtype="4" fill="hold" grpId="0" nodeType="afterEffect">
                                  <p:stCondLst>
                                    <p:cond delay="0"/>
                                  </p:stCondLst>
                                  <p:childTnLst>
                                    <p:set>
                                      <p:cBhvr>
                                        <p:cTn id="571" dur="1" fill="hold">
                                          <p:stCondLst>
                                            <p:cond delay="0"/>
                                          </p:stCondLst>
                                        </p:cTn>
                                        <p:tgtEl>
                                          <p:spTgt spid="413"/>
                                        </p:tgtEl>
                                        <p:attrNameLst>
                                          <p:attrName>style.visibility</p:attrName>
                                        </p:attrNameLst>
                                      </p:cBhvr>
                                      <p:to>
                                        <p:strVal val="visible"/>
                                      </p:to>
                                    </p:set>
                                    <p:anim calcmode="lin" valueType="num">
                                      <p:cBhvr additive="base">
                                        <p:cTn id="572" dur="50" fill="hold"/>
                                        <p:tgtEl>
                                          <p:spTgt spid="413"/>
                                        </p:tgtEl>
                                        <p:attrNameLst>
                                          <p:attrName>ppt_x</p:attrName>
                                        </p:attrNameLst>
                                      </p:cBhvr>
                                      <p:tavLst>
                                        <p:tav tm="0">
                                          <p:val>
                                            <p:strVal val="#ppt_x"/>
                                          </p:val>
                                        </p:tav>
                                        <p:tav tm="100000">
                                          <p:val>
                                            <p:strVal val="#ppt_x"/>
                                          </p:val>
                                        </p:tav>
                                      </p:tavLst>
                                    </p:anim>
                                    <p:anim calcmode="lin" valueType="num">
                                      <p:cBhvr additive="base">
                                        <p:cTn id="573" dur="50" fill="hold"/>
                                        <p:tgtEl>
                                          <p:spTgt spid="413"/>
                                        </p:tgtEl>
                                        <p:attrNameLst>
                                          <p:attrName>ppt_y</p:attrName>
                                        </p:attrNameLst>
                                      </p:cBhvr>
                                      <p:tavLst>
                                        <p:tav tm="0">
                                          <p:val>
                                            <p:strVal val="1+#ppt_h/2"/>
                                          </p:val>
                                        </p:tav>
                                        <p:tav tm="100000">
                                          <p:val>
                                            <p:strVal val="#ppt_y"/>
                                          </p:val>
                                        </p:tav>
                                      </p:tavLst>
                                    </p:anim>
                                  </p:childTnLst>
                                </p:cTn>
                              </p:par>
                            </p:childTnLst>
                          </p:cTn>
                        </p:par>
                        <p:par>
                          <p:cTn id="574" fill="hold">
                            <p:stCondLst>
                              <p:cond delay="5700"/>
                            </p:stCondLst>
                            <p:childTnLst>
                              <p:par>
                                <p:cTn id="575" presetID="2" presetClass="entr" presetSubtype="4" fill="hold" grpId="0" nodeType="afterEffect">
                                  <p:stCondLst>
                                    <p:cond delay="0"/>
                                  </p:stCondLst>
                                  <p:childTnLst>
                                    <p:set>
                                      <p:cBhvr>
                                        <p:cTn id="576" dur="1" fill="hold">
                                          <p:stCondLst>
                                            <p:cond delay="0"/>
                                          </p:stCondLst>
                                        </p:cTn>
                                        <p:tgtEl>
                                          <p:spTgt spid="424"/>
                                        </p:tgtEl>
                                        <p:attrNameLst>
                                          <p:attrName>style.visibility</p:attrName>
                                        </p:attrNameLst>
                                      </p:cBhvr>
                                      <p:to>
                                        <p:strVal val="visible"/>
                                      </p:to>
                                    </p:set>
                                    <p:anim calcmode="lin" valueType="num">
                                      <p:cBhvr additive="base">
                                        <p:cTn id="577" dur="50" fill="hold"/>
                                        <p:tgtEl>
                                          <p:spTgt spid="424"/>
                                        </p:tgtEl>
                                        <p:attrNameLst>
                                          <p:attrName>ppt_x</p:attrName>
                                        </p:attrNameLst>
                                      </p:cBhvr>
                                      <p:tavLst>
                                        <p:tav tm="0">
                                          <p:val>
                                            <p:strVal val="#ppt_x"/>
                                          </p:val>
                                        </p:tav>
                                        <p:tav tm="100000">
                                          <p:val>
                                            <p:strVal val="#ppt_x"/>
                                          </p:val>
                                        </p:tav>
                                      </p:tavLst>
                                    </p:anim>
                                    <p:anim calcmode="lin" valueType="num">
                                      <p:cBhvr additive="base">
                                        <p:cTn id="578" dur="50" fill="hold"/>
                                        <p:tgtEl>
                                          <p:spTgt spid="424"/>
                                        </p:tgtEl>
                                        <p:attrNameLst>
                                          <p:attrName>ppt_y</p:attrName>
                                        </p:attrNameLst>
                                      </p:cBhvr>
                                      <p:tavLst>
                                        <p:tav tm="0">
                                          <p:val>
                                            <p:strVal val="1+#ppt_h/2"/>
                                          </p:val>
                                        </p:tav>
                                        <p:tav tm="100000">
                                          <p:val>
                                            <p:strVal val="#ppt_y"/>
                                          </p:val>
                                        </p:tav>
                                      </p:tavLst>
                                    </p:anim>
                                  </p:childTnLst>
                                </p:cTn>
                              </p:par>
                            </p:childTnLst>
                          </p:cTn>
                        </p:par>
                        <p:par>
                          <p:cTn id="579" fill="hold">
                            <p:stCondLst>
                              <p:cond delay="5750"/>
                            </p:stCondLst>
                            <p:childTnLst>
                              <p:par>
                                <p:cTn id="580" presetID="2" presetClass="entr" presetSubtype="4" fill="hold" grpId="0" nodeType="afterEffect">
                                  <p:stCondLst>
                                    <p:cond delay="0"/>
                                  </p:stCondLst>
                                  <p:childTnLst>
                                    <p:set>
                                      <p:cBhvr>
                                        <p:cTn id="581" dur="1" fill="hold">
                                          <p:stCondLst>
                                            <p:cond delay="0"/>
                                          </p:stCondLst>
                                        </p:cTn>
                                        <p:tgtEl>
                                          <p:spTgt spid="460"/>
                                        </p:tgtEl>
                                        <p:attrNameLst>
                                          <p:attrName>style.visibility</p:attrName>
                                        </p:attrNameLst>
                                      </p:cBhvr>
                                      <p:to>
                                        <p:strVal val="visible"/>
                                      </p:to>
                                    </p:set>
                                    <p:anim calcmode="lin" valueType="num">
                                      <p:cBhvr additive="base">
                                        <p:cTn id="582" dur="50" fill="hold"/>
                                        <p:tgtEl>
                                          <p:spTgt spid="460"/>
                                        </p:tgtEl>
                                        <p:attrNameLst>
                                          <p:attrName>ppt_x</p:attrName>
                                        </p:attrNameLst>
                                      </p:cBhvr>
                                      <p:tavLst>
                                        <p:tav tm="0">
                                          <p:val>
                                            <p:strVal val="#ppt_x"/>
                                          </p:val>
                                        </p:tav>
                                        <p:tav tm="100000">
                                          <p:val>
                                            <p:strVal val="#ppt_x"/>
                                          </p:val>
                                        </p:tav>
                                      </p:tavLst>
                                    </p:anim>
                                    <p:anim calcmode="lin" valueType="num">
                                      <p:cBhvr additive="base">
                                        <p:cTn id="583" dur="50" fill="hold"/>
                                        <p:tgtEl>
                                          <p:spTgt spid="460"/>
                                        </p:tgtEl>
                                        <p:attrNameLst>
                                          <p:attrName>ppt_y</p:attrName>
                                        </p:attrNameLst>
                                      </p:cBhvr>
                                      <p:tavLst>
                                        <p:tav tm="0">
                                          <p:val>
                                            <p:strVal val="1+#ppt_h/2"/>
                                          </p:val>
                                        </p:tav>
                                        <p:tav tm="100000">
                                          <p:val>
                                            <p:strVal val="#ppt_y"/>
                                          </p:val>
                                        </p:tav>
                                      </p:tavLst>
                                    </p:anim>
                                  </p:childTnLst>
                                </p:cTn>
                              </p:par>
                            </p:childTnLst>
                          </p:cTn>
                        </p:par>
                        <p:par>
                          <p:cTn id="584" fill="hold">
                            <p:stCondLst>
                              <p:cond delay="5800"/>
                            </p:stCondLst>
                            <p:childTnLst>
                              <p:par>
                                <p:cTn id="585" presetID="2" presetClass="entr" presetSubtype="4" fill="hold" grpId="0" nodeType="afterEffect">
                                  <p:stCondLst>
                                    <p:cond delay="0"/>
                                  </p:stCondLst>
                                  <p:childTnLst>
                                    <p:set>
                                      <p:cBhvr>
                                        <p:cTn id="586" dur="1" fill="hold">
                                          <p:stCondLst>
                                            <p:cond delay="0"/>
                                          </p:stCondLst>
                                        </p:cTn>
                                        <p:tgtEl>
                                          <p:spTgt spid="438"/>
                                        </p:tgtEl>
                                        <p:attrNameLst>
                                          <p:attrName>style.visibility</p:attrName>
                                        </p:attrNameLst>
                                      </p:cBhvr>
                                      <p:to>
                                        <p:strVal val="visible"/>
                                      </p:to>
                                    </p:set>
                                    <p:anim calcmode="lin" valueType="num">
                                      <p:cBhvr additive="base">
                                        <p:cTn id="587" dur="50" fill="hold"/>
                                        <p:tgtEl>
                                          <p:spTgt spid="438"/>
                                        </p:tgtEl>
                                        <p:attrNameLst>
                                          <p:attrName>ppt_x</p:attrName>
                                        </p:attrNameLst>
                                      </p:cBhvr>
                                      <p:tavLst>
                                        <p:tav tm="0">
                                          <p:val>
                                            <p:strVal val="#ppt_x"/>
                                          </p:val>
                                        </p:tav>
                                        <p:tav tm="100000">
                                          <p:val>
                                            <p:strVal val="#ppt_x"/>
                                          </p:val>
                                        </p:tav>
                                      </p:tavLst>
                                    </p:anim>
                                    <p:anim calcmode="lin" valueType="num">
                                      <p:cBhvr additive="base">
                                        <p:cTn id="588" dur="50" fill="hold"/>
                                        <p:tgtEl>
                                          <p:spTgt spid="438"/>
                                        </p:tgtEl>
                                        <p:attrNameLst>
                                          <p:attrName>ppt_y</p:attrName>
                                        </p:attrNameLst>
                                      </p:cBhvr>
                                      <p:tavLst>
                                        <p:tav tm="0">
                                          <p:val>
                                            <p:strVal val="1+#ppt_h/2"/>
                                          </p:val>
                                        </p:tav>
                                        <p:tav tm="100000">
                                          <p:val>
                                            <p:strVal val="#ppt_y"/>
                                          </p:val>
                                        </p:tav>
                                      </p:tavLst>
                                    </p:anim>
                                  </p:childTnLst>
                                </p:cTn>
                              </p:par>
                            </p:childTnLst>
                          </p:cTn>
                        </p:par>
                        <p:par>
                          <p:cTn id="589" fill="hold">
                            <p:stCondLst>
                              <p:cond delay="5850"/>
                            </p:stCondLst>
                            <p:childTnLst>
                              <p:par>
                                <p:cTn id="590" presetID="2" presetClass="entr" presetSubtype="4" fill="hold" grpId="0" nodeType="afterEffect">
                                  <p:stCondLst>
                                    <p:cond delay="0"/>
                                  </p:stCondLst>
                                  <p:childTnLst>
                                    <p:set>
                                      <p:cBhvr>
                                        <p:cTn id="591" dur="1" fill="hold">
                                          <p:stCondLst>
                                            <p:cond delay="0"/>
                                          </p:stCondLst>
                                        </p:cTn>
                                        <p:tgtEl>
                                          <p:spTgt spid="402"/>
                                        </p:tgtEl>
                                        <p:attrNameLst>
                                          <p:attrName>style.visibility</p:attrName>
                                        </p:attrNameLst>
                                      </p:cBhvr>
                                      <p:to>
                                        <p:strVal val="visible"/>
                                      </p:to>
                                    </p:set>
                                    <p:anim calcmode="lin" valueType="num">
                                      <p:cBhvr additive="base">
                                        <p:cTn id="592" dur="50" fill="hold"/>
                                        <p:tgtEl>
                                          <p:spTgt spid="402"/>
                                        </p:tgtEl>
                                        <p:attrNameLst>
                                          <p:attrName>ppt_x</p:attrName>
                                        </p:attrNameLst>
                                      </p:cBhvr>
                                      <p:tavLst>
                                        <p:tav tm="0">
                                          <p:val>
                                            <p:strVal val="#ppt_x"/>
                                          </p:val>
                                        </p:tav>
                                        <p:tav tm="100000">
                                          <p:val>
                                            <p:strVal val="#ppt_x"/>
                                          </p:val>
                                        </p:tav>
                                      </p:tavLst>
                                    </p:anim>
                                    <p:anim calcmode="lin" valueType="num">
                                      <p:cBhvr additive="base">
                                        <p:cTn id="593" dur="50" fill="hold"/>
                                        <p:tgtEl>
                                          <p:spTgt spid="402"/>
                                        </p:tgtEl>
                                        <p:attrNameLst>
                                          <p:attrName>ppt_y</p:attrName>
                                        </p:attrNameLst>
                                      </p:cBhvr>
                                      <p:tavLst>
                                        <p:tav tm="0">
                                          <p:val>
                                            <p:strVal val="1+#ppt_h/2"/>
                                          </p:val>
                                        </p:tav>
                                        <p:tav tm="100000">
                                          <p:val>
                                            <p:strVal val="#ppt_y"/>
                                          </p:val>
                                        </p:tav>
                                      </p:tavLst>
                                    </p:anim>
                                  </p:childTnLst>
                                </p:cTn>
                              </p:par>
                            </p:childTnLst>
                          </p:cTn>
                        </p:par>
                        <p:par>
                          <p:cTn id="594" fill="hold">
                            <p:stCondLst>
                              <p:cond delay="5900"/>
                            </p:stCondLst>
                            <p:childTnLst>
                              <p:par>
                                <p:cTn id="595" presetID="2" presetClass="entr" presetSubtype="4" fill="hold" grpId="0" nodeType="afterEffect">
                                  <p:stCondLst>
                                    <p:cond delay="0"/>
                                  </p:stCondLst>
                                  <p:childTnLst>
                                    <p:set>
                                      <p:cBhvr>
                                        <p:cTn id="596" dur="1" fill="hold">
                                          <p:stCondLst>
                                            <p:cond delay="0"/>
                                          </p:stCondLst>
                                        </p:cTn>
                                        <p:tgtEl>
                                          <p:spTgt spid="453"/>
                                        </p:tgtEl>
                                        <p:attrNameLst>
                                          <p:attrName>style.visibility</p:attrName>
                                        </p:attrNameLst>
                                      </p:cBhvr>
                                      <p:to>
                                        <p:strVal val="visible"/>
                                      </p:to>
                                    </p:set>
                                    <p:anim calcmode="lin" valueType="num">
                                      <p:cBhvr additive="base">
                                        <p:cTn id="597" dur="50" fill="hold"/>
                                        <p:tgtEl>
                                          <p:spTgt spid="453"/>
                                        </p:tgtEl>
                                        <p:attrNameLst>
                                          <p:attrName>ppt_x</p:attrName>
                                        </p:attrNameLst>
                                      </p:cBhvr>
                                      <p:tavLst>
                                        <p:tav tm="0">
                                          <p:val>
                                            <p:strVal val="#ppt_x"/>
                                          </p:val>
                                        </p:tav>
                                        <p:tav tm="100000">
                                          <p:val>
                                            <p:strVal val="#ppt_x"/>
                                          </p:val>
                                        </p:tav>
                                      </p:tavLst>
                                    </p:anim>
                                    <p:anim calcmode="lin" valueType="num">
                                      <p:cBhvr additive="base">
                                        <p:cTn id="598" dur="50" fill="hold"/>
                                        <p:tgtEl>
                                          <p:spTgt spid="453"/>
                                        </p:tgtEl>
                                        <p:attrNameLst>
                                          <p:attrName>ppt_y</p:attrName>
                                        </p:attrNameLst>
                                      </p:cBhvr>
                                      <p:tavLst>
                                        <p:tav tm="0">
                                          <p:val>
                                            <p:strVal val="1+#ppt_h/2"/>
                                          </p:val>
                                        </p:tav>
                                        <p:tav tm="100000">
                                          <p:val>
                                            <p:strVal val="#ppt_y"/>
                                          </p:val>
                                        </p:tav>
                                      </p:tavLst>
                                    </p:anim>
                                  </p:childTnLst>
                                </p:cTn>
                              </p:par>
                            </p:childTnLst>
                          </p:cTn>
                        </p:par>
                        <p:par>
                          <p:cTn id="599" fill="hold">
                            <p:stCondLst>
                              <p:cond delay="5950"/>
                            </p:stCondLst>
                            <p:childTnLst>
                              <p:par>
                                <p:cTn id="600" presetID="2" presetClass="entr" presetSubtype="12" fill="hold" grpId="0" nodeType="afterEffect">
                                  <p:stCondLst>
                                    <p:cond delay="0"/>
                                  </p:stCondLst>
                                  <p:childTnLst>
                                    <p:set>
                                      <p:cBhvr>
                                        <p:cTn id="601" dur="1" fill="hold">
                                          <p:stCondLst>
                                            <p:cond delay="0"/>
                                          </p:stCondLst>
                                        </p:cTn>
                                        <p:tgtEl>
                                          <p:spTgt spid="508"/>
                                        </p:tgtEl>
                                        <p:attrNameLst>
                                          <p:attrName>style.visibility</p:attrName>
                                        </p:attrNameLst>
                                      </p:cBhvr>
                                      <p:to>
                                        <p:strVal val="visible"/>
                                      </p:to>
                                    </p:set>
                                    <p:anim calcmode="lin" valueType="num">
                                      <p:cBhvr additive="base">
                                        <p:cTn id="602" dur="50" fill="hold"/>
                                        <p:tgtEl>
                                          <p:spTgt spid="508"/>
                                        </p:tgtEl>
                                        <p:attrNameLst>
                                          <p:attrName>ppt_x</p:attrName>
                                        </p:attrNameLst>
                                      </p:cBhvr>
                                      <p:tavLst>
                                        <p:tav tm="0">
                                          <p:val>
                                            <p:strVal val="0-#ppt_w/2"/>
                                          </p:val>
                                        </p:tav>
                                        <p:tav tm="100000">
                                          <p:val>
                                            <p:strVal val="#ppt_x"/>
                                          </p:val>
                                        </p:tav>
                                      </p:tavLst>
                                    </p:anim>
                                    <p:anim calcmode="lin" valueType="num">
                                      <p:cBhvr additive="base">
                                        <p:cTn id="603" dur="50" fill="hold"/>
                                        <p:tgtEl>
                                          <p:spTgt spid="508"/>
                                        </p:tgtEl>
                                        <p:attrNameLst>
                                          <p:attrName>ppt_y</p:attrName>
                                        </p:attrNameLst>
                                      </p:cBhvr>
                                      <p:tavLst>
                                        <p:tav tm="0">
                                          <p:val>
                                            <p:strVal val="1+#ppt_h/2"/>
                                          </p:val>
                                        </p:tav>
                                        <p:tav tm="100000">
                                          <p:val>
                                            <p:strVal val="#ppt_y"/>
                                          </p:val>
                                        </p:tav>
                                      </p:tavLst>
                                    </p:anim>
                                  </p:childTnLst>
                                </p:cTn>
                              </p:par>
                            </p:childTnLst>
                          </p:cTn>
                        </p:par>
                        <p:par>
                          <p:cTn id="604" fill="hold">
                            <p:stCondLst>
                              <p:cond delay="6000"/>
                            </p:stCondLst>
                            <p:childTnLst>
                              <p:par>
                                <p:cTn id="605" presetID="2" presetClass="entr" presetSubtype="2" fill="hold" grpId="0" nodeType="afterEffect">
                                  <p:stCondLst>
                                    <p:cond delay="0"/>
                                  </p:stCondLst>
                                  <p:childTnLst>
                                    <p:set>
                                      <p:cBhvr>
                                        <p:cTn id="606" dur="1" fill="hold">
                                          <p:stCondLst>
                                            <p:cond delay="0"/>
                                          </p:stCondLst>
                                        </p:cTn>
                                        <p:tgtEl>
                                          <p:spTgt spid="407"/>
                                        </p:tgtEl>
                                        <p:attrNameLst>
                                          <p:attrName>style.visibility</p:attrName>
                                        </p:attrNameLst>
                                      </p:cBhvr>
                                      <p:to>
                                        <p:strVal val="visible"/>
                                      </p:to>
                                    </p:set>
                                    <p:anim calcmode="lin" valueType="num">
                                      <p:cBhvr additive="base">
                                        <p:cTn id="607" dur="50" fill="hold"/>
                                        <p:tgtEl>
                                          <p:spTgt spid="407"/>
                                        </p:tgtEl>
                                        <p:attrNameLst>
                                          <p:attrName>ppt_x</p:attrName>
                                        </p:attrNameLst>
                                      </p:cBhvr>
                                      <p:tavLst>
                                        <p:tav tm="0">
                                          <p:val>
                                            <p:strVal val="1+#ppt_w/2"/>
                                          </p:val>
                                        </p:tav>
                                        <p:tav tm="100000">
                                          <p:val>
                                            <p:strVal val="#ppt_x"/>
                                          </p:val>
                                        </p:tav>
                                      </p:tavLst>
                                    </p:anim>
                                    <p:anim calcmode="lin" valueType="num">
                                      <p:cBhvr additive="base">
                                        <p:cTn id="608" dur="50" fill="hold"/>
                                        <p:tgtEl>
                                          <p:spTgt spid="4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440" grpId="0" animBg="1"/>
      <p:bldP spid="441" grpId="0" animBg="1"/>
      <p:bldP spid="442" grpId="0" animBg="1"/>
      <p:bldP spid="443" grpId="0" animBg="1"/>
      <p:bldP spid="444" grpId="0" animBg="1"/>
      <p:bldP spid="445" grpId="0" animBg="1"/>
      <p:bldP spid="446" grpId="0" animBg="1"/>
      <p:bldP spid="447" grpId="0" animBg="1"/>
      <p:bldP spid="448" grpId="0" animBg="1"/>
      <p:bldP spid="449" grpId="0" animBg="1"/>
      <p:bldP spid="450" grpId="0" animBg="1"/>
      <p:bldP spid="451" grpId="0" animBg="1"/>
      <p:bldP spid="452" grpId="0" animBg="1"/>
      <p:bldP spid="453" grpId="0" animBg="1"/>
      <p:bldP spid="454" grpId="0" animBg="1"/>
      <p:bldP spid="455" grpId="0" animBg="1"/>
      <p:bldP spid="456" grpId="0" animBg="1"/>
      <p:bldP spid="457" grpId="0" animBg="1"/>
      <p:bldP spid="458" grpId="0" animBg="1"/>
      <p:bldP spid="459" grpId="0" animBg="1"/>
      <p:bldP spid="460" grpId="0" animBg="1"/>
      <p:bldP spid="461" grpId="0" animBg="1"/>
      <p:bldP spid="462" grpId="0" animBg="1"/>
      <p:bldP spid="463" grpId="0" animBg="1"/>
      <p:bldP spid="464" grpId="0" animBg="1"/>
      <p:bldP spid="465" grpId="0" animBg="1"/>
      <p:bldP spid="466" grpId="0" animBg="1"/>
      <p:bldP spid="467" grpId="0" animBg="1"/>
      <p:bldP spid="468" grpId="0" animBg="1"/>
      <p:bldP spid="469" grpId="0" animBg="1"/>
      <p:bldP spid="470" grpId="0" animBg="1"/>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485" grpId="0" animBg="1"/>
      <p:bldP spid="486" grpId="0" animBg="1"/>
      <p:bldP spid="487" grpId="0" animBg="1"/>
      <p:bldP spid="488" grpId="0" animBg="1"/>
      <p:bldP spid="489" grpId="0" animBg="1"/>
      <p:bldP spid="490" grpId="0" animBg="1"/>
      <p:bldP spid="491" grpId="0" animBg="1"/>
      <p:bldP spid="492" grpId="0" animBg="1"/>
      <p:bldP spid="493" grpId="0" animBg="1"/>
      <p:bldP spid="494" grpId="0" animBg="1"/>
      <p:bldP spid="495" grpId="0" animBg="1"/>
      <p:bldP spid="496" grpId="0" animBg="1"/>
      <p:bldP spid="497" grpId="0" animBg="1"/>
      <p:bldP spid="498" grpId="0" animBg="1"/>
      <p:bldP spid="499" grpId="0" animBg="1"/>
      <p:bldP spid="500" grpId="0" animBg="1"/>
      <p:bldP spid="501" grpId="0" animBg="1"/>
      <p:bldP spid="502" grpId="0" animBg="1"/>
      <p:bldP spid="503" grpId="0" animBg="1"/>
      <p:bldP spid="504" grpId="0" animBg="1"/>
      <p:bldP spid="505" grpId="0" animBg="1"/>
      <p:bldP spid="506" grpId="0" animBg="1"/>
      <p:bldP spid="507" grpId="0" animBg="1"/>
      <p:bldP spid="50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9" name="Group 288"/>
          <p:cNvGrpSpPr/>
          <p:nvPr/>
        </p:nvGrpSpPr>
        <p:grpSpPr>
          <a:xfrm>
            <a:off x="1538016" y="-276953"/>
            <a:ext cx="9144018" cy="1600200"/>
            <a:chOff x="1614299" y="142873"/>
            <a:chExt cx="9144018" cy="1371603"/>
          </a:xfrm>
        </p:grpSpPr>
        <p:pic>
          <p:nvPicPr>
            <p:cNvPr id="290" name="Picture 28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299" y="142873"/>
              <a:ext cx="9144018" cy="1371603"/>
            </a:xfrm>
            <a:prstGeom prst="rect">
              <a:avLst/>
            </a:prstGeom>
            <a:noFill/>
          </p:spPr>
        </p:pic>
        <p:sp>
          <p:nvSpPr>
            <p:cNvPr id="291" name="TextBox 290"/>
            <p:cNvSpPr txBox="1"/>
            <p:nvPr/>
          </p:nvSpPr>
          <p:spPr>
            <a:xfrm>
              <a:off x="4295774" y="520453"/>
              <a:ext cx="4084364" cy="707886"/>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Nunito Sans ExtraBold" panose="00000900000000000000" pitchFamily="2" charset="0"/>
                </a:rPr>
                <a:t>RED-TO-BLUE</a:t>
              </a:r>
            </a:p>
          </p:txBody>
        </p:sp>
      </p:grpSp>
      <p:pic>
        <p:nvPicPr>
          <p:cNvPr id="295" name="Content Placeholder 294"/>
          <p:cNvPicPr>
            <a:picLocks noGrp="1" noChangeAspect="1"/>
          </p:cNvPicPr>
          <p:nvPr>
            <p:ph idx="1"/>
          </p:nvPr>
        </p:nvPicPr>
        <p:blipFill rotWithShape="1">
          <a:blip r:embed="rId3">
            <a:extLst>
              <a:ext uri="{28A0092B-C50C-407E-A947-70E740481C1C}">
                <a14:useLocalDpi xmlns:a14="http://schemas.microsoft.com/office/drawing/2010/main" val="0"/>
              </a:ext>
            </a:extLst>
          </a:blip>
          <a:srcRect t="3778" b="6915"/>
          <a:stretch/>
        </p:blipFill>
        <p:spPr>
          <a:xfrm>
            <a:off x="791931" y="1323247"/>
            <a:ext cx="10500722" cy="3975036"/>
          </a:xfrm>
        </p:spPr>
      </p:pic>
    </p:spTree>
    <p:extLst>
      <p:ext uri="{BB962C8B-B14F-4D97-AF65-F5344CB8AC3E}">
        <p14:creationId xmlns:p14="http://schemas.microsoft.com/office/powerpoint/2010/main" val="29825119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31076" y="1601459"/>
            <a:ext cx="5486400" cy="400110"/>
          </a:xfrm>
          <a:prstGeom prst="rect">
            <a:avLst/>
          </a:prstGeom>
          <a:noFill/>
        </p:spPr>
        <p:txBody>
          <a:bodyPr wrap="squar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D4F91"/>
                </a:solidFill>
                <a:effectLst/>
                <a:uLnTx/>
                <a:uFillTx/>
                <a:latin typeface="Nunito Sans ExtraBold" panose="00000900000000000000" pitchFamily="2" charset="0"/>
              </a:rPr>
              <a:t>AZ-02, ANN KIRKPATRICK</a:t>
            </a:r>
            <a:r>
              <a:rPr kumimoji="0" lang="en-US" sz="2000" b="0" i="0" u="none" strike="noStrike" kern="1200" cap="none" spc="0" normalizeH="0" noProof="0" dirty="0">
                <a:ln>
                  <a:noFill/>
                </a:ln>
                <a:solidFill>
                  <a:srgbClr val="1D4F91"/>
                </a:solidFill>
                <a:effectLst/>
                <a:uLnTx/>
                <a:uFillTx/>
                <a:latin typeface="Nunito Sans ExtraBold" panose="00000900000000000000" pitchFamily="2" charset="0"/>
              </a:rPr>
              <a:t> </a:t>
            </a:r>
            <a:endParaRPr kumimoji="0" lang="en-US" sz="2000" b="0" i="0" u="none" strike="noStrike" kern="1200" cap="none" spc="0" normalizeH="0" baseline="0" noProof="0" dirty="0">
              <a:ln>
                <a:noFill/>
              </a:ln>
              <a:solidFill>
                <a:srgbClr val="1D4F91"/>
              </a:solidFill>
              <a:effectLst/>
              <a:uLnTx/>
              <a:uFillTx/>
              <a:latin typeface="Nunito Sans ExtraBold" panose="00000900000000000000" pitchFamily="2" charset="0"/>
            </a:endParaRPr>
          </a:p>
        </p:txBody>
      </p:sp>
      <p:sp>
        <p:nvSpPr>
          <p:cNvPr id="4" name="TextBox 3"/>
          <p:cNvSpPr txBox="1"/>
          <p:nvPr/>
        </p:nvSpPr>
        <p:spPr>
          <a:xfrm>
            <a:off x="1031076" y="2838451"/>
            <a:ext cx="5486400" cy="400110"/>
          </a:xfrm>
          <a:prstGeom prst="rect">
            <a:avLst/>
          </a:prstGeom>
          <a:noFill/>
        </p:spPr>
        <p:txBody>
          <a:bodyPr wrap="squar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D4F91"/>
                </a:solidFill>
                <a:effectLst/>
                <a:uLnTx/>
                <a:uFillTx/>
                <a:latin typeface="Nunito Sans ExtraBold" panose="00000900000000000000" pitchFamily="2" charset="0"/>
              </a:rPr>
              <a:t>KS-02, PAUL DAVIS</a:t>
            </a:r>
          </a:p>
        </p:txBody>
      </p:sp>
      <p:sp>
        <p:nvSpPr>
          <p:cNvPr id="5" name="TextBox 4"/>
          <p:cNvSpPr txBox="1"/>
          <p:nvPr/>
        </p:nvSpPr>
        <p:spPr>
          <a:xfrm>
            <a:off x="1049739" y="3456947"/>
            <a:ext cx="5486400" cy="400110"/>
          </a:xfrm>
          <a:prstGeom prst="rect">
            <a:avLst/>
          </a:prstGeom>
          <a:noFill/>
        </p:spPr>
        <p:txBody>
          <a:bodyPr wrap="squar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D4F91"/>
                </a:solidFill>
                <a:effectLst/>
                <a:uLnTx/>
                <a:uFillTx/>
                <a:latin typeface="Nunito Sans ExtraBold" panose="00000900000000000000" pitchFamily="2" charset="0"/>
              </a:rPr>
              <a:t>NJ-02, JEFF VAN DREW</a:t>
            </a:r>
          </a:p>
        </p:txBody>
      </p:sp>
      <p:sp>
        <p:nvSpPr>
          <p:cNvPr id="6" name="TextBox 5"/>
          <p:cNvSpPr txBox="1"/>
          <p:nvPr/>
        </p:nvSpPr>
        <p:spPr>
          <a:xfrm>
            <a:off x="1031076" y="4075272"/>
            <a:ext cx="5486400" cy="400110"/>
          </a:xfrm>
          <a:prstGeom prst="rect">
            <a:avLst/>
          </a:prstGeom>
          <a:noFill/>
        </p:spPr>
        <p:txBody>
          <a:bodyPr wrap="squar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D4F91"/>
                </a:solidFill>
                <a:effectLst/>
                <a:uLnTx/>
                <a:uFillTx/>
                <a:latin typeface="Nunito Sans ExtraBold" panose="00000900000000000000" pitchFamily="2" charset="0"/>
              </a:rPr>
              <a:t>NJ-11, MIKIE SHERRILL</a:t>
            </a:r>
            <a:r>
              <a:rPr lang="en-US" sz="2000" dirty="0">
                <a:solidFill>
                  <a:srgbClr val="1D4F91"/>
                </a:solidFill>
                <a:latin typeface="Nunito Sans ExtraBold" panose="00000900000000000000" pitchFamily="2" charset="0"/>
              </a:rPr>
              <a:t> </a:t>
            </a:r>
            <a:endParaRPr kumimoji="0" lang="en-US" sz="2000" b="0" i="0" u="none" strike="noStrike" kern="1200" cap="none" spc="0" normalizeH="0" baseline="0" noProof="0" dirty="0">
              <a:ln>
                <a:noFill/>
              </a:ln>
              <a:solidFill>
                <a:srgbClr val="1D4F91"/>
              </a:solidFill>
              <a:effectLst/>
              <a:uLnTx/>
              <a:uFillTx/>
              <a:latin typeface="Nunito Sans ExtraBold" panose="00000900000000000000" pitchFamily="2" charset="0"/>
            </a:endParaRPr>
          </a:p>
        </p:txBody>
      </p:sp>
      <p:sp>
        <p:nvSpPr>
          <p:cNvPr id="7" name="TextBox 6"/>
          <p:cNvSpPr txBox="1"/>
          <p:nvPr/>
        </p:nvSpPr>
        <p:spPr>
          <a:xfrm>
            <a:off x="1049739" y="5311922"/>
            <a:ext cx="5486400" cy="400110"/>
          </a:xfrm>
          <a:prstGeom prst="rect">
            <a:avLst/>
          </a:prstGeom>
          <a:noFill/>
        </p:spPr>
        <p:txBody>
          <a:bodyPr wrap="squar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D4F91"/>
                </a:solidFill>
                <a:effectLst/>
                <a:uLnTx/>
                <a:uFillTx/>
                <a:latin typeface="Nunito Sans ExtraBold" panose="00000900000000000000" pitchFamily="2" charset="0"/>
              </a:rPr>
              <a:t>NV-03, SUSIE LEE </a:t>
            </a:r>
          </a:p>
        </p:txBody>
      </p:sp>
      <p:sp>
        <p:nvSpPr>
          <p:cNvPr id="8" name="TextBox 7"/>
          <p:cNvSpPr txBox="1"/>
          <p:nvPr/>
        </p:nvSpPr>
        <p:spPr>
          <a:xfrm>
            <a:off x="1031076" y="4693597"/>
            <a:ext cx="5486400" cy="400110"/>
          </a:xfrm>
          <a:prstGeom prst="rect">
            <a:avLst/>
          </a:prstGeom>
          <a:noFill/>
        </p:spPr>
        <p:txBody>
          <a:bodyPr wrap="squar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D4F91"/>
                </a:solidFill>
                <a:effectLst/>
                <a:uLnTx/>
                <a:uFillTx/>
                <a:latin typeface="Nunito Sans ExtraBold" panose="00000900000000000000" pitchFamily="2" charset="0"/>
              </a:rPr>
              <a:t>NM-02, XOCHITL TORRES SMALL</a:t>
            </a:r>
          </a:p>
        </p:txBody>
      </p:sp>
      <p:sp>
        <p:nvSpPr>
          <p:cNvPr id="9" name="TextBox 8"/>
          <p:cNvSpPr txBox="1"/>
          <p:nvPr/>
        </p:nvSpPr>
        <p:spPr>
          <a:xfrm>
            <a:off x="1031076" y="2219955"/>
            <a:ext cx="5486400" cy="400110"/>
          </a:xfrm>
          <a:prstGeom prst="rect">
            <a:avLst/>
          </a:prstGeom>
          <a:noFill/>
        </p:spPr>
        <p:txBody>
          <a:bodyPr wrap="squar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000" dirty="0">
                <a:solidFill>
                  <a:srgbClr val="1D4F91"/>
                </a:solidFill>
                <a:latin typeface="Nunito Sans ExtraBold" panose="00000900000000000000" pitchFamily="2" charset="0"/>
              </a:rPr>
              <a:t>FL-06, NANCY SODERBERG</a:t>
            </a:r>
            <a:endParaRPr kumimoji="0" lang="en-US" sz="2000" b="0" i="0" u="none" strike="noStrike" kern="1200" cap="none" spc="0" normalizeH="0" baseline="0" noProof="0" dirty="0">
              <a:ln>
                <a:noFill/>
              </a:ln>
              <a:solidFill>
                <a:srgbClr val="1D4F91"/>
              </a:solidFill>
              <a:effectLst/>
              <a:uLnTx/>
              <a:uFillTx/>
              <a:latin typeface="Nunito Sans ExtraBold" panose="00000900000000000000" pitchFamily="2" charset="0"/>
            </a:endParaRPr>
          </a:p>
        </p:txBody>
      </p:sp>
      <p:sp>
        <p:nvSpPr>
          <p:cNvPr id="10" name="TextBox 9"/>
          <p:cNvSpPr txBox="1"/>
          <p:nvPr/>
        </p:nvSpPr>
        <p:spPr>
          <a:xfrm>
            <a:off x="7071874" y="1598547"/>
            <a:ext cx="4161994" cy="400110"/>
          </a:xfrm>
          <a:prstGeom prst="rect">
            <a:avLst/>
          </a:prstGeom>
          <a:noFill/>
        </p:spPr>
        <p:txBody>
          <a:bodyPr wrap="square" rtlCol="0" anchor="ctr">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2"/>
                </a:solidFill>
                <a:effectLst/>
                <a:uLnTx/>
                <a:uFillTx/>
                <a:latin typeface="Nunito Sans" panose="00000500000000000000" pitchFamily="2" charset="0"/>
              </a:rPr>
              <a:t>OPEN – MCSALLY</a:t>
            </a:r>
          </a:p>
        </p:txBody>
      </p:sp>
      <p:sp>
        <p:nvSpPr>
          <p:cNvPr id="11" name="TextBox 10"/>
          <p:cNvSpPr txBox="1"/>
          <p:nvPr/>
        </p:nvSpPr>
        <p:spPr>
          <a:xfrm>
            <a:off x="7071874" y="2219954"/>
            <a:ext cx="3881221" cy="400110"/>
          </a:xfrm>
          <a:prstGeom prst="rect">
            <a:avLst/>
          </a:prstGeom>
          <a:noFill/>
        </p:spPr>
        <p:txBody>
          <a:bodyPr wrap="square" rtlCol="0" anchor="ctr">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2"/>
                </a:solidFill>
                <a:effectLst/>
                <a:uLnTx/>
                <a:uFillTx/>
                <a:latin typeface="Nunito Sans" panose="00000500000000000000" pitchFamily="2" charset="0"/>
              </a:rPr>
              <a:t>OPEN – DESANTIS</a:t>
            </a:r>
          </a:p>
        </p:txBody>
      </p:sp>
      <p:sp>
        <p:nvSpPr>
          <p:cNvPr id="12" name="TextBox 11"/>
          <p:cNvSpPr txBox="1"/>
          <p:nvPr/>
        </p:nvSpPr>
        <p:spPr>
          <a:xfrm>
            <a:off x="7071874" y="2834183"/>
            <a:ext cx="3028089" cy="400110"/>
          </a:xfrm>
          <a:prstGeom prst="rect">
            <a:avLst/>
          </a:prstGeom>
          <a:noFill/>
        </p:spPr>
        <p:txBody>
          <a:bodyPr wrap="square" rtlCol="0" anchor="ctr">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2"/>
                </a:solidFill>
                <a:effectLst/>
                <a:uLnTx/>
                <a:uFillTx/>
                <a:latin typeface="Nunito Sans" panose="00000500000000000000" pitchFamily="2" charset="0"/>
              </a:rPr>
              <a:t>OPEN – JENKINS </a:t>
            </a:r>
          </a:p>
        </p:txBody>
      </p:sp>
      <p:sp>
        <p:nvSpPr>
          <p:cNvPr id="13" name="TextBox 12"/>
          <p:cNvSpPr txBox="1"/>
          <p:nvPr/>
        </p:nvSpPr>
        <p:spPr>
          <a:xfrm>
            <a:off x="7071874" y="3433645"/>
            <a:ext cx="3428571" cy="400110"/>
          </a:xfrm>
          <a:prstGeom prst="rect">
            <a:avLst/>
          </a:prstGeom>
          <a:noFill/>
        </p:spPr>
        <p:txBody>
          <a:bodyPr wrap="square" rtlCol="0" anchor="ctr">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2"/>
                </a:solidFill>
                <a:effectLst/>
                <a:uLnTx/>
                <a:uFillTx/>
                <a:latin typeface="Nunito Sans" panose="00000500000000000000" pitchFamily="2" charset="0"/>
              </a:rPr>
              <a:t>OPEN – LOBIONDO </a:t>
            </a:r>
          </a:p>
        </p:txBody>
      </p:sp>
      <p:sp>
        <p:nvSpPr>
          <p:cNvPr id="14" name="TextBox 13"/>
          <p:cNvSpPr txBox="1"/>
          <p:nvPr/>
        </p:nvSpPr>
        <p:spPr>
          <a:xfrm>
            <a:off x="7071874" y="4078011"/>
            <a:ext cx="3952446" cy="400110"/>
          </a:xfrm>
          <a:prstGeom prst="rect">
            <a:avLst/>
          </a:prstGeom>
          <a:noFill/>
        </p:spPr>
        <p:txBody>
          <a:bodyPr wrap="square" rtlCol="0" anchor="ctr">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2"/>
                </a:solidFill>
                <a:effectLst/>
                <a:uLnTx/>
                <a:uFillTx/>
                <a:latin typeface="Nunito Sans" panose="00000500000000000000" pitchFamily="2" charset="0"/>
              </a:rPr>
              <a:t>OPEN – FRELINGHUYSEN</a:t>
            </a:r>
          </a:p>
        </p:txBody>
      </p:sp>
      <p:sp>
        <p:nvSpPr>
          <p:cNvPr id="15" name="TextBox 14"/>
          <p:cNvSpPr txBox="1"/>
          <p:nvPr/>
        </p:nvSpPr>
        <p:spPr>
          <a:xfrm>
            <a:off x="7071874" y="4695829"/>
            <a:ext cx="2666571" cy="400110"/>
          </a:xfrm>
          <a:prstGeom prst="rect">
            <a:avLst/>
          </a:prstGeom>
          <a:noFill/>
        </p:spPr>
        <p:txBody>
          <a:bodyPr wrap="square" rtlCol="0" anchor="ctr">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2"/>
                </a:solidFill>
                <a:effectLst/>
                <a:uLnTx/>
                <a:uFillTx/>
                <a:latin typeface="Nunito Sans" panose="00000500000000000000" pitchFamily="2" charset="0"/>
              </a:rPr>
              <a:t>OPEN – PEARCE</a:t>
            </a:r>
          </a:p>
        </p:txBody>
      </p:sp>
      <p:sp>
        <p:nvSpPr>
          <p:cNvPr id="16" name="TextBox 15"/>
          <p:cNvSpPr txBox="1"/>
          <p:nvPr/>
        </p:nvSpPr>
        <p:spPr>
          <a:xfrm>
            <a:off x="7073819" y="5313647"/>
            <a:ext cx="2820055" cy="400110"/>
          </a:xfrm>
          <a:prstGeom prst="rect">
            <a:avLst/>
          </a:prstGeom>
          <a:noFill/>
        </p:spPr>
        <p:txBody>
          <a:bodyPr wrap="square" rtlCol="0" anchor="ctr">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2"/>
                </a:solidFill>
                <a:effectLst/>
                <a:uLnTx/>
                <a:uFillTx/>
                <a:latin typeface="Nunito Sans" panose="00000500000000000000" pitchFamily="2" charset="0"/>
              </a:rPr>
              <a:t>OPEN – ROSEN </a:t>
            </a:r>
          </a:p>
        </p:txBody>
      </p:sp>
      <p:cxnSp>
        <p:nvCxnSpPr>
          <p:cNvPr id="17" name="Straight Connector 16"/>
          <p:cNvCxnSpPr/>
          <p:nvPr/>
        </p:nvCxnSpPr>
        <p:spPr>
          <a:xfrm>
            <a:off x="6763415" y="1449070"/>
            <a:ext cx="0" cy="499396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0"/>
            <a:ext cx="12192000" cy="1828800"/>
          </a:xfrm>
          <a:prstGeom prst="rect">
            <a:avLst/>
          </a:prstGeom>
        </p:spPr>
      </p:pic>
      <p:sp>
        <p:nvSpPr>
          <p:cNvPr id="19" name="TextBox 18"/>
          <p:cNvSpPr txBox="1"/>
          <p:nvPr/>
        </p:nvSpPr>
        <p:spPr>
          <a:xfrm>
            <a:off x="3556001" y="511999"/>
            <a:ext cx="5448300" cy="707886"/>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Nunito Sans ExtraBold" panose="00000900000000000000" pitchFamily="2" charset="0"/>
              </a:rPr>
              <a:t>OPEN</a:t>
            </a:r>
            <a:r>
              <a:rPr kumimoji="0" lang="en-US" sz="4000" b="0" i="0" u="none" strike="noStrike" kern="1200" cap="none" spc="0" normalizeH="0" noProof="0" dirty="0">
                <a:ln>
                  <a:noFill/>
                </a:ln>
                <a:solidFill>
                  <a:prstClr val="white"/>
                </a:solidFill>
                <a:effectLst/>
                <a:uLnTx/>
                <a:uFillTx/>
                <a:latin typeface="Nunito Sans ExtraBold" panose="00000900000000000000" pitchFamily="2" charset="0"/>
              </a:rPr>
              <a:t> </a:t>
            </a:r>
            <a:r>
              <a:rPr kumimoji="0" lang="en-US" sz="4000" b="0" i="0" u="none" strike="noStrike" kern="1200" cap="none" spc="0" normalizeH="0" baseline="0" noProof="0" dirty="0">
                <a:ln>
                  <a:noFill/>
                </a:ln>
                <a:solidFill>
                  <a:prstClr val="white"/>
                </a:solidFill>
                <a:effectLst/>
                <a:uLnTx/>
                <a:uFillTx/>
                <a:latin typeface="Nunito Sans ExtraBold" panose="00000900000000000000" pitchFamily="2" charset="0"/>
              </a:rPr>
              <a:t>RED-TO-BLUE</a:t>
            </a:r>
          </a:p>
        </p:txBody>
      </p:sp>
      <p:sp>
        <p:nvSpPr>
          <p:cNvPr id="20" name="TextBox 19"/>
          <p:cNvSpPr txBox="1"/>
          <p:nvPr/>
        </p:nvSpPr>
        <p:spPr>
          <a:xfrm>
            <a:off x="1049739" y="5921522"/>
            <a:ext cx="5486400" cy="400110"/>
          </a:xfrm>
          <a:prstGeom prst="rect">
            <a:avLst/>
          </a:prstGeom>
          <a:noFill/>
        </p:spPr>
        <p:txBody>
          <a:bodyPr wrap="squar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000" noProof="0" dirty="0">
                <a:solidFill>
                  <a:srgbClr val="1D4F91"/>
                </a:solidFill>
                <a:latin typeface="Nunito Sans ExtraBold" panose="00000900000000000000" pitchFamily="2" charset="0"/>
              </a:rPr>
              <a:t>PA-06, CHRISSY HOULAHAN</a:t>
            </a:r>
            <a:endParaRPr kumimoji="0" lang="en-US" sz="2000" b="0" i="0" u="none" strike="noStrike" kern="1200" cap="none" spc="0" normalizeH="0" baseline="0" noProof="0" dirty="0">
              <a:ln>
                <a:noFill/>
              </a:ln>
              <a:solidFill>
                <a:srgbClr val="1D4F91"/>
              </a:solidFill>
              <a:effectLst/>
              <a:uLnTx/>
              <a:uFillTx/>
              <a:latin typeface="Nunito Sans ExtraBold" panose="00000900000000000000" pitchFamily="2" charset="0"/>
            </a:endParaRPr>
          </a:p>
        </p:txBody>
      </p:sp>
      <p:sp>
        <p:nvSpPr>
          <p:cNvPr id="21" name="TextBox 20"/>
          <p:cNvSpPr txBox="1"/>
          <p:nvPr/>
        </p:nvSpPr>
        <p:spPr>
          <a:xfrm>
            <a:off x="7073819" y="5923247"/>
            <a:ext cx="3026144" cy="400110"/>
          </a:xfrm>
          <a:prstGeom prst="rect">
            <a:avLst/>
          </a:prstGeom>
          <a:noFill/>
        </p:spPr>
        <p:txBody>
          <a:bodyPr wrap="square" rtlCol="0" anchor="ctr">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2"/>
                </a:solidFill>
                <a:effectLst/>
                <a:uLnTx/>
                <a:uFillTx/>
                <a:latin typeface="Nunito Sans" panose="00000500000000000000" pitchFamily="2" charset="0"/>
              </a:rPr>
              <a:t>OPEN – COSTELLO </a:t>
            </a:r>
          </a:p>
        </p:txBody>
      </p:sp>
    </p:spTree>
    <p:extLst>
      <p:ext uri="{BB962C8B-B14F-4D97-AF65-F5344CB8AC3E}">
        <p14:creationId xmlns:p14="http://schemas.microsoft.com/office/powerpoint/2010/main" val="5516004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568"/>
            <a:ext cx="12192000" cy="1828800"/>
          </a:xfrm>
          <a:prstGeom prst="rect">
            <a:avLst/>
          </a:prstGeom>
        </p:spPr>
      </p:pic>
      <p:sp>
        <p:nvSpPr>
          <p:cNvPr id="4" name="TextBox 3"/>
          <p:cNvSpPr txBox="1"/>
          <p:nvPr/>
        </p:nvSpPr>
        <p:spPr>
          <a:xfrm>
            <a:off x="3556001" y="423987"/>
            <a:ext cx="5448300" cy="769441"/>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Nunito Sans ExtraBold" panose="00000900000000000000" pitchFamily="2" charset="0"/>
              </a:rPr>
              <a:t>FRONTLINE</a:t>
            </a:r>
            <a:endParaRPr kumimoji="0" lang="en-US" sz="4000" b="0" i="0" u="none" strike="noStrike" kern="1200" cap="none" spc="0" normalizeH="0" baseline="0" noProof="0" dirty="0">
              <a:ln>
                <a:noFill/>
              </a:ln>
              <a:solidFill>
                <a:prstClr val="white"/>
              </a:solidFill>
              <a:effectLst/>
              <a:uLnTx/>
              <a:uFillTx/>
              <a:latin typeface="Nunito Sans ExtraBold" panose="00000900000000000000" pitchFamily="2" charset="0"/>
            </a:endParaRPr>
          </a:p>
        </p:txBody>
      </p:sp>
      <p:sp>
        <p:nvSpPr>
          <p:cNvPr id="6" name="Rectangle 5"/>
          <p:cNvSpPr/>
          <p:nvPr/>
        </p:nvSpPr>
        <p:spPr>
          <a:xfrm>
            <a:off x="1778000" y="1634348"/>
            <a:ext cx="9609667" cy="5170646"/>
          </a:xfrm>
          <a:prstGeom prst="rect">
            <a:avLst/>
          </a:prstGeom>
        </p:spPr>
        <p:txBody>
          <a:bodyPr wrap="square" numCol="2" anchor="ctr">
            <a:spAutoFit/>
          </a:bodyPr>
          <a:lstStyle/>
          <a:p>
            <a:pPr>
              <a:lnSpc>
                <a:spcPct val="150000"/>
              </a:lnSpc>
            </a:pPr>
            <a:r>
              <a:rPr lang="en-US" sz="2000" dirty="0">
                <a:solidFill>
                  <a:schemeClr val="accent1">
                    <a:lumMod val="50000"/>
                  </a:schemeClr>
                </a:solidFill>
                <a:latin typeface="Nunito Sans ExtraBold" panose="00000900000000000000" pitchFamily="2" charset="0"/>
              </a:rPr>
              <a:t>REP. TOM O'HALLERAN </a:t>
            </a:r>
            <a:r>
              <a:rPr lang="en-US" sz="2000" dirty="0">
                <a:solidFill>
                  <a:schemeClr val="accent1">
                    <a:lumMod val="50000"/>
                  </a:schemeClr>
                </a:solidFill>
                <a:latin typeface="Nunito Sans" panose="00000500000000000000" pitchFamily="2" charset="0"/>
              </a:rPr>
              <a:t>AZ-01</a:t>
            </a:r>
          </a:p>
          <a:p>
            <a:pPr>
              <a:lnSpc>
                <a:spcPct val="150000"/>
              </a:lnSpc>
            </a:pPr>
            <a:r>
              <a:rPr lang="en-US" sz="2000" dirty="0">
                <a:solidFill>
                  <a:schemeClr val="accent1">
                    <a:lumMod val="50000"/>
                  </a:schemeClr>
                </a:solidFill>
                <a:latin typeface="Nunito Sans ExtraBold" panose="00000900000000000000" pitchFamily="2" charset="0"/>
              </a:rPr>
              <a:t>REP. AMI BERA, M.D. </a:t>
            </a:r>
            <a:r>
              <a:rPr lang="en-US" sz="2000" dirty="0">
                <a:solidFill>
                  <a:schemeClr val="accent1">
                    <a:lumMod val="50000"/>
                  </a:schemeClr>
                </a:solidFill>
                <a:latin typeface="Nunito Sans" panose="00000500000000000000" pitchFamily="2" charset="0"/>
              </a:rPr>
              <a:t>CA-07</a:t>
            </a:r>
          </a:p>
          <a:p>
            <a:pPr>
              <a:lnSpc>
                <a:spcPct val="150000"/>
              </a:lnSpc>
            </a:pPr>
            <a:r>
              <a:rPr lang="en-US" sz="2000" dirty="0">
                <a:solidFill>
                  <a:schemeClr val="accent1">
                    <a:lumMod val="50000"/>
                  </a:schemeClr>
                </a:solidFill>
                <a:latin typeface="Nunito Sans ExtraBold" panose="00000900000000000000" pitchFamily="2" charset="0"/>
              </a:rPr>
              <a:t>REP. SALUD CARBAJAL </a:t>
            </a:r>
            <a:r>
              <a:rPr lang="en-US" sz="2000" dirty="0">
                <a:solidFill>
                  <a:schemeClr val="accent1">
                    <a:lumMod val="50000"/>
                  </a:schemeClr>
                </a:solidFill>
                <a:latin typeface="Nunito Sans" panose="00000500000000000000" pitchFamily="2" charset="0"/>
              </a:rPr>
              <a:t>CA-24</a:t>
            </a:r>
          </a:p>
          <a:p>
            <a:pPr>
              <a:lnSpc>
                <a:spcPct val="150000"/>
              </a:lnSpc>
            </a:pPr>
            <a:r>
              <a:rPr lang="en-US" sz="2000" dirty="0">
                <a:solidFill>
                  <a:schemeClr val="accent1">
                    <a:lumMod val="50000"/>
                  </a:schemeClr>
                </a:solidFill>
                <a:latin typeface="Nunito Sans ExtraBold" panose="00000900000000000000" pitchFamily="2" charset="0"/>
              </a:rPr>
              <a:t>REP. JULIA BROWNLEY </a:t>
            </a:r>
            <a:r>
              <a:rPr lang="en-US" sz="2000" dirty="0">
                <a:solidFill>
                  <a:schemeClr val="accent1">
                    <a:lumMod val="50000"/>
                  </a:schemeClr>
                </a:solidFill>
                <a:latin typeface="Nunito Sans" panose="00000500000000000000" pitchFamily="2" charset="0"/>
              </a:rPr>
              <a:t>CA-26</a:t>
            </a:r>
          </a:p>
          <a:p>
            <a:pPr>
              <a:lnSpc>
                <a:spcPct val="150000"/>
              </a:lnSpc>
            </a:pPr>
            <a:r>
              <a:rPr lang="en-US" sz="2000" dirty="0">
                <a:solidFill>
                  <a:schemeClr val="accent1">
                    <a:lumMod val="50000"/>
                  </a:schemeClr>
                </a:solidFill>
                <a:latin typeface="Nunito Sans ExtraBold" panose="00000900000000000000" pitchFamily="2" charset="0"/>
              </a:rPr>
              <a:t>REP. RAUL RUIZ, M.D. </a:t>
            </a:r>
            <a:r>
              <a:rPr lang="en-US" sz="2000" dirty="0">
                <a:solidFill>
                  <a:schemeClr val="accent1">
                    <a:lumMod val="50000"/>
                  </a:schemeClr>
                </a:solidFill>
                <a:latin typeface="Nunito Sans" panose="00000500000000000000" pitchFamily="2" charset="0"/>
              </a:rPr>
              <a:t>CA-36</a:t>
            </a:r>
          </a:p>
          <a:p>
            <a:pPr>
              <a:lnSpc>
                <a:spcPct val="150000"/>
              </a:lnSpc>
            </a:pPr>
            <a:r>
              <a:rPr lang="en-US" sz="2000" dirty="0">
                <a:solidFill>
                  <a:schemeClr val="accent1">
                    <a:lumMod val="50000"/>
                  </a:schemeClr>
                </a:solidFill>
                <a:latin typeface="Nunito Sans ExtraBold" panose="00000900000000000000" pitchFamily="2" charset="0"/>
              </a:rPr>
              <a:t>REP. SCOTT PETERS </a:t>
            </a:r>
            <a:r>
              <a:rPr lang="en-US" sz="2000" dirty="0">
                <a:solidFill>
                  <a:schemeClr val="accent1">
                    <a:lumMod val="50000"/>
                  </a:schemeClr>
                </a:solidFill>
                <a:latin typeface="Nunito Sans" panose="00000500000000000000" pitchFamily="2" charset="0"/>
              </a:rPr>
              <a:t>CA-52</a:t>
            </a:r>
          </a:p>
          <a:p>
            <a:pPr>
              <a:lnSpc>
                <a:spcPct val="150000"/>
              </a:lnSpc>
            </a:pPr>
            <a:r>
              <a:rPr lang="en-US" sz="2000" dirty="0">
                <a:solidFill>
                  <a:schemeClr val="accent1">
                    <a:lumMod val="50000"/>
                  </a:schemeClr>
                </a:solidFill>
                <a:latin typeface="Nunito Sans ExtraBold" panose="00000900000000000000" pitchFamily="2" charset="0"/>
              </a:rPr>
              <a:t>REP. STEPHANIE MURPHY </a:t>
            </a:r>
            <a:r>
              <a:rPr lang="en-US" sz="2000" dirty="0">
                <a:solidFill>
                  <a:schemeClr val="accent1">
                    <a:lumMod val="50000"/>
                  </a:schemeClr>
                </a:solidFill>
                <a:latin typeface="Nunito Sans" panose="00000500000000000000" pitchFamily="2" charset="0"/>
              </a:rPr>
              <a:t>FL-07</a:t>
            </a:r>
          </a:p>
          <a:p>
            <a:pPr>
              <a:lnSpc>
                <a:spcPct val="150000"/>
              </a:lnSpc>
            </a:pPr>
            <a:r>
              <a:rPr lang="en-US" sz="2000" dirty="0">
                <a:solidFill>
                  <a:schemeClr val="accent1">
                    <a:lumMod val="50000"/>
                  </a:schemeClr>
                </a:solidFill>
                <a:latin typeface="Nunito Sans ExtraBold" panose="00000900000000000000" pitchFamily="2" charset="0"/>
              </a:rPr>
              <a:t>REP. CHARLIE CRIST </a:t>
            </a:r>
            <a:r>
              <a:rPr lang="en-US" sz="2000" dirty="0">
                <a:solidFill>
                  <a:schemeClr val="accent1">
                    <a:lumMod val="50000"/>
                  </a:schemeClr>
                </a:solidFill>
                <a:latin typeface="Nunito Sans" panose="00000500000000000000" pitchFamily="2" charset="0"/>
              </a:rPr>
              <a:t>FL-13</a:t>
            </a:r>
          </a:p>
          <a:p>
            <a:pPr>
              <a:lnSpc>
                <a:spcPct val="150000"/>
              </a:lnSpc>
            </a:pPr>
            <a:r>
              <a:rPr lang="en-US" sz="2000" dirty="0">
                <a:solidFill>
                  <a:schemeClr val="accent1">
                    <a:lumMod val="50000"/>
                  </a:schemeClr>
                </a:solidFill>
                <a:latin typeface="Nunito Sans ExtraBold" panose="00000900000000000000" pitchFamily="2" charset="0"/>
              </a:rPr>
              <a:t>REP. DAVE LOEBSACK </a:t>
            </a:r>
            <a:r>
              <a:rPr lang="en-US" sz="2000" dirty="0">
                <a:solidFill>
                  <a:schemeClr val="accent1">
                    <a:lumMod val="50000"/>
                  </a:schemeClr>
                </a:solidFill>
                <a:latin typeface="Nunito Sans" panose="00000500000000000000" pitchFamily="2" charset="0"/>
              </a:rPr>
              <a:t>IA-02</a:t>
            </a:r>
          </a:p>
          <a:p>
            <a:pPr>
              <a:lnSpc>
                <a:spcPct val="150000"/>
              </a:lnSpc>
            </a:pPr>
            <a:endParaRPr lang="en-US" sz="2000" dirty="0">
              <a:solidFill>
                <a:schemeClr val="accent1">
                  <a:lumMod val="50000"/>
                </a:schemeClr>
              </a:solidFill>
              <a:latin typeface="Nunito Sans ExtraBold" panose="00000900000000000000" pitchFamily="2" charset="0"/>
            </a:endParaRPr>
          </a:p>
          <a:p>
            <a:pPr>
              <a:lnSpc>
                <a:spcPct val="150000"/>
              </a:lnSpc>
            </a:pPr>
            <a:endParaRPr lang="en-US" sz="2000" dirty="0">
              <a:solidFill>
                <a:schemeClr val="accent1">
                  <a:lumMod val="50000"/>
                </a:schemeClr>
              </a:solidFill>
              <a:latin typeface="Nunito Sans ExtraBold" panose="00000900000000000000" pitchFamily="2" charset="0"/>
            </a:endParaRPr>
          </a:p>
          <a:p>
            <a:pPr>
              <a:lnSpc>
                <a:spcPct val="150000"/>
              </a:lnSpc>
            </a:pPr>
            <a:r>
              <a:rPr lang="en-US" sz="2000" dirty="0">
                <a:solidFill>
                  <a:schemeClr val="accent1">
                    <a:lumMod val="50000"/>
                  </a:schemeClr>
                </a:solidFill>
                <a:latin typeface="Nunito Sans ExtraBold" panose="00000900000000000000" pitchFamily="2" charset="0"/>
              </a:rPr>
              <a:t>REP. BRAD SCHNEIDER </a:t>
            </a:r>
            <a:r>
              <a:rPr lang="en-US" sz="2000" dirty="0">
                <a:solidFill>
                  <a:schemeClr val="accent1">
                    <a:lumMod val="50000"/>
                  </a:schemeClr>
                </a:solidFill>
                <a:latin typeface="Nunito Sans" panose="00000500000000000000" pitchFamily="2" charset="0"/>
              </a:rPr>
              <a:t>IL-10</a:t>
            </a:r>
          </a:p>
          <a:p>
            <a:pPr>
              <a:lnSpc>
                <a:spcPct val="150000"/>
              </a:lnSpc>
            </a:pPr>
            <a:r>
              <a:rPr lang="en-US" sz="2000" dirty="0">
                <a:solidFill>
                  <a:schemeClr val="accent1">
                    <a:lumMod val="50000"/>
                  </a:schemeClr>
                </a:solidFill>
                <a:latin typeface="Nunito Sans ExtraBold" panose="00000900000000000000" pitchFamily="2" charset="0"/>
              </a:rPr>
              <a:t>REP. CHERI BUSTOS </a:t>
            </a:r>
            <a:r>
              <a:rPr lang="en-US" sz="2000" dirty="0">
                <a:solidFill>
                  <a:schemeClr val="accent1">
                    <a:lumMod val="50000"/>
                  </a:schemeClr>
                </a:solidFill>
                <a:latin typeface="Nunito Sans" panose="00000500000000000000" pitchFamily="2" charset="0"/>
              </a:rPr>
              <a:t>IL-17</a:t>
            </a:r>
          </a:p>
          <a:p>
            <a:pPr>
              <a:lnSpc>
                <a:spcPct val="150000"/>
              </a:lnSpc>
            </a:pPr>
            <a:r>
              <a:rPr lang="en-US" sz="2000" dirty="0">
                <a:solidFill>
                  <a:schemeClr val="accent1">
                    <a:lumMod val="50000"/>
                  </a:schemeClr>
                </a:solidFill>
                <a:latin typeface="Nunito Sans ExtraBold" panose="00000900000000000000" pitchFamily="2" charset="0"/>
              </a:rPr>
              <a:t>REP. ANNIE KUSTER </a:t>
            </a:r>
            <a:r>
              <a:rPr lang="en-US" sz="2000" dirty="0">
                <a:solidFill>
                  <a:schemeClr val="accent1">
                    <a:lumMod val="50000"/>
                  </a:schemeClr>
                </a:solidFill>
                <a:latin typeface="Nunito Sans" panose="00000500000000000000" pitchFamily="2" charset="0"/>
              </a:rPr>
              <a:t>NH-02</a:t>
            </a:r>
            <a:endParaRPr lang="en-US" sz="2000" dirty="0">
              <a:solidFill>
                <a:schemeClr val="accent1">
                  <a:lumMod val="50000"/>
                </a:schemeClr>
              </a:solidFill>
              <a:latin typeface="Nunito Sans ExtraBold" panose="00000900000000000000" pitchFamily="2" charset="0"/>
            </a:endParaRPr>
          </a:p>
          <a:p>
            <a:pPr>
              <a:lnSpc>
                <a:spcPct val="150000"/>
              </a:lnSpc>
            </a:pPr>
            <a:r>
              <a:rPr lang="en-US" sz="2000" dirty="0">
                <a:solidFill>
                  <a:schemeClr val="accent1">
                    <a:lumMod val="50000"/>
                  </a:schemeClr>
                </a:solidFill>
                <a:latin typeface="Nunito Sans ExtraBold" panose="00000900000000000000" pitchFamily="2" charset="0"/>
              </a:rPr>
              <a:t>REP. JOSH GOTTHEIMER </a:t>
            </a:r>
            <a:r>
              <a:rPr lang="en-US" sz="2000" dirty="0">
                <a:solidFill>
                  <a:schemeClr val="accent1">
                    <a:lumMod val="50000"/>
                  </a:schemeClr>
                </a:solidFill>
                <a:latin typeface="Nunito Sans" panose="00000500000000000000" pitchFamily="2" charset="0"/>
              </a:rPr>
              <a:t>NJ-05</a:t>
            </a:r>
          </a:p>
          <a:p>
            <a:pPr>
              <a:lnSpc>
                <a:spcPct val="150000"/>
              </a:lnSpc>
            </a:pPr>
            <a:r>
              <a:rPr lang="en-US" sz="2000" dirty="0">
                <a:solidFill>
                  <a:schemeClr val="accent1">
                    <a:lumMod val="50000"/>
                  </a:schemeClr>
                </a:solidFill>
                <a:latin typeface="Nunito Sans ExtraBold" panose="00000900000000000000" pitchFamily="2" charset="0"/>
              </a:rPr>
              <a:t>REP. TOM SUOZZI </a:t>
            </a:r>
            <a:r>
              <a:rPr lang="en-US" sz="2000" dirty="0">
                <a:solidFill>
                  <a:schemeClr val="accent1">
                    <a:lumMod val="50000"/>
                  </a:schemeClr>
                </a:solidFill>
                <a:latin typeface="Nunito Sans" panose="00000500000000000000" pitchFamily="2" charset="0"/>
              </a:rPr>
              <a:t>NY-03</a:t>
            </a:r>
          </a:p>
          <a:p>
            <a:pPr>
              <a:lnSpc>
                <a:spcPct val="150000"/>
              </a:lnSpc>
            </a:pPr>
            <a:r>
              <a:rPr lang="en-US" sz="2000" dirty="0">
                <a:solidFill>
                  <a:schemeClr val="accent1">
                    <a:lumMod val="50000"/>
                  </a:schemeClr>
                </a:solidFill>
                <a:latin typeface="Nunito Sans ExtraBold" panose="00000900000000000000" pitchFamily="2" charset="0"/>
              </a:rPr>
              <a:t>REP. SEAN PATRICK MALONEY </a:t>
            </a:r>
            <a:r>
              <a:rPr lang="en-US" sz="2000" dirty="0">
                <a:solidFill>
                  <a:schemeClr val="accent1">
                    <a:lumMod val="50000"/>
                  </a:schemeClr>
                </a:solidFill>
                <a:latin typeface="Nunito Sans" panose="00000500000000000000" pitchFamily="2" charset="0"/>
              </a:rPr>
              <a:t>NY-18</a:t>
            </a:r>
          </a:p>
          <a:p>
            <a:pPr>
              <a:lnSpc>
                <a:spcPct val="150000"/>
              </a:lnSpc>
            </a:pPr>
            <a:r>
              <a:rPr lang="en-US" sz="2000" dirty="0">
                <a:solidFill>
                  <a:schemeClr val="accent1">
                    <a:lumMod val="50000"/>
                  </a:schemeClr>
                </a:solidFill>
                <a:latin typeface="Nunito Sans ExtraBold" panose="00000900000000000000" pitchFamily="2" charset="0"/>
              </a:rPr>
              <a:t>REP. MATT CARTWRIGHT </a:t>
            </a:r>
            <a:r>
              <a:rPr lang="en-US" sz="2000" dirty="0">
                <a:solidFill>
                  <a:schemeClr val="accent1">
                    <a:lumMod val="50000"/>
                  </a:schemeClr>
                </a:solidFill>
                <a:latin typeface="Nunito Sans" panose="00000500000000000000" pitchFamily="2" charset="0"/>
              </a:rPr>
              <a:t>PA-08</a:t>
            </a:r>
          </a:p>
          <a:p>
            <a:pPr>
              <a:lnSpc>
                <a:spcPct val="150000"/>
              </a:lnSpc>
            </a:pPr>
            <a:r>
              <a:rPr lang="en-US" sz="2000" dirty="0">
                <a:solidFill>
                  <a:schemeClr val="accent1">
                    <a:lumMod val="50000"/>
                  </a:schemeClr>
                </a:solidFill>
                <a:latin typeface="Nunito Sans ExtraBold" panose="00000900000000000000" pitchFamily="2" charset="0"/>
              </a:rPr>
              <a:t>REP. CONOR LAMB </a:t>
            </a:r>
            <a:r>
              <a:rPr lang="en-US" sz="2000" dirty="0">
                <a:solidFill>
                  <a:schemeClr val="accent1">
                    <a:lumMod val="50000"/>
                  </a:schemeClr>
                </a:solidFill>
                <a:latin typeface="Nunito Sans" panose="00000500000000000000" pitchFamily="2" charset="0"/>
              </a:rPr>
              <a:t>PA-17</a:t>
            </a:r>
          </a:p>
        </p:txBody>
      </p:sp>
    </p:spTree>
    <p:extLst>
      <p:ext uri="{BB962C8B-B14F-4D97-AF65-F5344CB8AC3E}">
        <p14:creationId xmlns:p14="http://schemas.microsoft.com/office/powerpoint/2010/main" val="4829563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Outlook for 2018 Midterm Elections</a:t>
            </a:r>
          </a:p>
        </p:txBody>
      </p:sp>
      <p:sp>
        <p:nvSpPr>
          <p:cNvPr id="3" name="Content Placeholder 2"/>
          <p:cNvSpPr>
            <a:spLocks noGrp="1"/>
          </p:cNvSpPr>
          <p:nvPr>
            <p:ph idx="1"/>
          </p:nvPr>
        </p:nvSpPr>
        <p:spPr>
          <a:xfrm>
            <a:off x="497205" y="1946835"/>
            <a:ext cx="11233764" cy="3871790"/>
          </a:xfrm>
        </p:spPr>
        <p:txBody>
          <a:bodyPr/>
          <a:lstStyle/>
          <a:p>
            <a:pPr marL="0" indent="0">
              <a:spcBef>
                <a:spcPts val="0"/>
              </a:spcBef>
              <a:buNone/>
            </a:pPr>
            <a:r>
              <a:rPr lang="en-US" b="1" dirty="0"/>
              <a:t>Adam Harbison</a:t>
            </a:r>
            <a:r>
              <a:rPr lang="en-US" dirty="0"/>
              <a:t> </a:t>
            </a:r>
          </a:p>
          <a:p>
            <a:pPr marL="0" indent="0">
              <a:spcBef>
                <a:spcPts val="0"/>
              </a:spcBef>
              <a:buNone/>
            </a:pPr>
            <a:r>
              <a:rPr lang="en-US" dirty="0"/>
              <a:t>NCPA Director of Congressional Affairs</a:t>
            </a:r>
          </a:p>
          <a:p>
            <a:pPr marL="0" indent="0">
              <a:spcBef>
                <a:spcPts val="0"/>
              </a:spcBef>
              <a:buNone/>
            </a:pPr>
            <a:endParaRPr lang="en-US" sz="1800" dirty="0"/>
          </a:p>
          <a:p>
            <a:pPr marL="0" indent="0">
              <a:spcBef>
                <a:spcPts val="0"/>
              </a:spcBef>
              <a:buNone/>
            </a:pPr>
            <a:r>
              <a:rPr lang="en-US" b="1" dirty="0"/>
              <a:t>Logan Dobson</a:t>
            </a:r>
            <a:r>
              <a:rPr lang="en-US" dirty="0"/>
              <a:t> </a:t>
            </a:r>
          </a:p>
          <a:p>
            <a:pPr marL="0" indent="0">
              <a:spcBef>
                <a:spcPts val="0"/>
              </a:spcBef>
              <a:buNone/>
            </a:pPr>
            <a:r>
              <a:rPr lang="en-US" dirty="0"/>
              <a:t>Director of Data and Analytics, National Republican Senatorial Committee</a:t>
            </a:r>
          </a:p>
          <a:p>
            <a:pPr marL="0" indent="0">
              <a:spcBef>
                <a:spcPts val="0"/>
              </a:spcBef>
              <a:buNone/>
            </a:pPr>
            <a:endParaRPr lang="en-US" sz="1800" dirty="0"/>
          </a:p>
          <a:p>
            <a:pPr marL="0" indent="0">
              <a:spcBef>
                <a:spcPts val="0"/>
              </a:spcBef>
              <a:buNone/>
            </a:pPr>
            <a:r>
              <a:rPr lang="en-US" b="1" dirty="0"/>
              <a:t>Nicole </a:t>
            </a:r>
            <a:r>
              <a:rPr lang="en-US" b="1" dirty="0" err="1"/>
              <a:t>Eynard</a:t>
            </a:r>
            <a:r>
              <a:rPr lang="en-US" dirty="0"/>
              <a:t> </a:t>
            </a:r>
          </a:p>
          <a:p>
            <a:pPr marL="0" indent="0">
              <a:spcBef>
                <a:spcPts val="0"/>
              </a:spcBef>
              <a:buNone/>
            </a:pPr>
            <a:r>
              <a:rPr lang="en-US" dirty="0"/>
              <a:t>Deputy Executive Director, Democratic Congressional Campaign Committee</a:t>
            </a:r>
          </a:p>
        </p:txBody>
      </p:sp>
    </p:spTree>
    <p:extLst>
      <p:ext uri="{BB962C8B-B14F-4D97-AF65-F5344CB8AC3E}">
        <p14:creationId xmlns:p14="http://schemas.microsoft.com/office/powerpoint/2010/main" val="31576955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057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NCPA Advocacy Team in Washington</a:t>
            </a:r>
          </a:p>
        </p:txBody>
      </p:sp>
      <p:pic>
        <p:nvPicPr>
          <p:cNvPr id="5" name="Content Placeholder 4">
            <a:extLst>
              <a:ext uri="{FF2B5EF4-FFF2-40B4-BE49-F238E27FC236}">
                <a16:creationId xmlns:a16="http://schemas.microsoft.com/office/drawing/2014/main" xmlns="" id="{238B13A7-BECC-4EE2-A0DC-E84EF7B4BB1A}"/>
              </a:ext>
            </a:extLst>
          </p:cNvPr>
          <p:cNvPicPr>
            <a:picLocks noGrp="1" noChangeAspect="1"/>
          </p:cNvPicPr>
          <p:nvPr>
            <p:ph idx="1"/>
          </p:nvPr>
        </p:nvPicPr>
        <p:blipFill>
          <a:blip r:embed="rId2"/>
          <a:stretch>
            <a:fillRect/>
          </a:stretch>
        </p:blipFill>
        <p:spPr>
          <a:xfrm>
            <a:off x="1509302" y="1522674"/>
            <a:ext cx="8575576" cy="4417059"/>
          </a:xfrm>
          <a:prstGeom prst="rect">
            <a:avLst/>
          </a:prstGeom>
        </p:spPr>
      </p:pic>
    </p:spTree>
    <p:extLst>
      <p:ext uri="{BB962C8B-B14F-4D97-AF65-F5344CB8AC3E}">
        <p14:creationId xmlns:p14="http://schemas.microsoft.com/office/powerpoint/2010/main" val="1108181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xmlns="" id="{F7FD2738-F32C-408D-A9CC-D9BC216AB51C}"/>
              </a:ext>
            </a:extLst>
          </p:cNvPr>
          <p:cNvSpPr txBox="1">
            <a:spLocks/>
          </p:cNvSpPr>
          <p:nvPr/>
        </p:nvSpPr>
        <p:spPr bwMode="auto">
          <a:xfrm>
            <a:off x="1760538" y="1165704"/>
            <a:ext cx="8380412"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627" name="Title 3">
            <a:extLst>
              <a:ext uri="{FF2B5EF4-FFF2-40B4-BE49-F238E27FC236}">
                <a16:creationId xmlns:a16="http://schemas.microsoft.com/office/drawing/2014/main" xmlns="" id="{E4C47308-58C9-4EF1-B4D3-0A18FA1AB6EA}"/>
              </a:ext>
            </a:extLst>
          </p:cNvPr>
          <p:cNvSpPr>
            <a:spLocks noGrp="1" noChangeArrowheads="1"/>
          </p:cNvSpPr>
          <p:nvPr>
            <p:ph type="title"/>
          </p:nvPr>
        </p:nvSpPr>
        <p:spPr bwMode="auto">
          <a:xfrm>
            <a:off x="520700" y="304800"/>
            <a:ext cx="10971213" cy="1123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Calibri" panose="020F0502020204030204" pitchFamily="34" charset="0"/>
                <a:ea typeface="Calibri" panose="020F0502020204030204" pitchFamily="34" charset="0"/>
                <a:cs typeface="Calibri" panose="020F0502020204030204" pitchFamily="34" charset="0"/>
              </a:rPr>
              <a:t>NCPA’s message getting through…</a:t>
            </a:r>
          </a:p>
        </p:txBody>
      </p:sp>
      <p:sp>
        <p:nvSpPr>
          <p:cNvPr id="26628" name="Content Placeholder 4">
            <a:extLst>
              <a:ext uri="{FF2B5EF4-FFF2-40B4-BE49-F238E27FC236}">
                <a16:creationId xmlns:a16="http://schemas.microsoft.com/office/drawing/2014/main" xmlns="" id="{3C1443E2-B07E-4974-998B-8C20324C7EF3}"/>
              </a:ext>
            </a:extLst>
          </p:cNvPr>
          <p:cNvSpPr>
            <a:spLocks noGrp="1" noChangeArrowheads="1"/>
          </p:cNvSpPr>
          <p:nvPr>
            <p:ph idx="1"/>
          </p:nvPr>
        </p:nvSpPr>
        <p:spPr bwMode="auto">
          <a:xfrm>
            <a:off x="338203" y="1579759"/>
            <a:ext cx="11686783" cy="4636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Wingdings" panose="05000000000000000000" pitchFamily="2" charset="2"/>
              <a:buChar char="ü"/>
            </a:pPr>
            <a:endParaRPr lang="en-US" altLang="en-US" sz="2400" dirty="0">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ü"/>
            </a:pPr>
            <a:r>
              <a:rPr lang="en-US" altLang="en-US" sz="2600" dirty="0">
                <a:latin typeface="Calibri" panose="020F0502020204030204" pitchFamily="34" charset="0"/>
                <a:ea typeface="Calibri" panose="020F0502020204030204" pitchFamily="34" charset="0"/>
                <a:cs typeface="Calibri" panose="020F0502020204030204" pitchFamily="34" charset="0"/>
              </a:rPr>
              <a:t>HHS Sec. Azar recent comments on administration focus on discounts PBMs receive</a:t>
            </a:r>
          </a:p>
          <a:p>
            <a:pPr>
              <a:buFont typeface="Wingdings" panose="05000000000000000000" pitchFamily="2" charset="2"/>
              <a:buChar char="ü"/>
            </a:pPr>
            <a:r>
              <a:rPr lang="en-US" altLang="en-US" sz="2600" dirty="0">
                <a:latin typeface="Calibri" panose="020F0502020204030204" pitchFamily="34" charset="0"/>
                <a:ea typeface="Calibri" panose="020F0502020204030204" pitchFamily="34" charset="0"/>
                <a:cs typeface="Calibri" panose="020F0502020204030204" pitchFamily="34" charset="0"/>
              </a:rPr>
              <a:t>Council of Economic Advisers calls out PBM market concentration</a:t>
            </a:r>
          </a:p>
          <a:p>
            <a:pPr>
              <a:buFont typeface="Wingdings" panose="05000000000000000000" pitchFamily="2" charset="2"/>
              <a:buChar char="ü"/>
            </a:pPr>
            <a:r>
              <a:rPr lang="en-US" altLang="en-US" sz="2600" dirty="0">
                <a:latin typeface="Calibri" panose="020F0502020204030204" pitchFamily="34" charset="0"/>
                <a:ea typeface="Calibri" panose="020F0502020204030204" pitchFamily="34" charset="0"/>
                <a:cs typeface="Calibri" panose="020F0502020204030204" pitchFamily="34" charset="0"/>
              </a:rPr>
              <a:t>Three senators ask questions about PBMs during hearing for FTC Commissioners</a:t>
            </a:r>
          </a:p>
          <a:p>
            <a:pPr>
              <a:buFont typeface="Wingdings" panose="05000000000000000000" pitchFamily="2" charset="2"/>
              <a:buChar char="ü"/>
            </a:pPr>
            <a:r>
              <a:rPr lang="en-US" altLang="en-US" sz="2600" dirty="0">
                <a:latin typeface="Calibri" panose="020F0502020204030204" pitchFamily="34" charset="0"/>
                <a:ea typeface="Calibri" panose="020F0502020204030204" pitchFamily="34" charset="0"/>
                <a:cs typeface="Calibri" panose="020F0502020204030204" pitchFamily="34" charset="0"/>
              </a:rPr>
              <a:t>NCPA helped suppress opposition response to CMS pharmacy DIR letter</a:t>
            </a:r>
          </a:p>
          <a:p>
            <a:pPr>
              <a:buFont typeface="Wingdings" panose="05000000000000000000" pitchFamily="2" charset="2"/>
              <a:buChar char="ü"/>
            </a:pPr>
            <a:r>
              <a:rPr lang="en-US" altLang="en-US" sz="2600" dirty="0">
                <a:latin typeface="Calibri" panose="020F0502020204030204" pitchFamily="34" charset="0"/>
                <a:ea typeface="Calibri" panose="020F0502020204030204" pitchFamily="34" charset="0"/>
                <a:cs typeface="Calibri" panose="020F0502020204030204" pitchFamily="34" charset="0"/>
              </a:rPr>
              <a:t>Quoted in New York Times, Washington Post, American Prospect (which later wrote “</a:t>
            </a:r>
            <a:r>
              <a:rPr lang="en-US" altLang="en-US" sz="2600" dirty="0">
                <a:latin typeface="Calibri" panose="020F0502020204030204" pitchFamily="34" charset="0"/>
                <a:ea typeface="Calibri" panose="020F0502020204030204" pitchFamily="34" charset="0"/>
                <a:cs typeface="Calibri" panose="020F0502020204030204" pitchFamily="34" charset="0"/>
                <a:hlinkClick r:id="rId3"/>
              </a:rPr>
              <a:t>The Corporate Scam That Even Trump Opposes: PBMs</a:t>
            </a:r>
            <a:r>
              <a:rPr lang="en-US" altLang="en-US" sz="2600" dirty="0">
                <a:latin typeface="Calibri" panose="020F0502020204030204" pitchFamily="34" charset="0"/>
                <a:ea typeface="Calibri" panose="020F0502020204030204" pitchFamily="34" charset="0"/>
                <a:cs typeface="Calibri" panose="020F0502020204030204" pitchFamily="34" charset="0"/>
              </a:rPr>
              <a:t>“), NBC Nightly News with Lester Holt (October), local stations in Richmond (NBC) and New Orleans (Fox) </a:t>
            </a:r>
            <a:endParaRPr lang="en-US" altLang="en-US" sz="2600" b="1" dirty="0">
              <a:ea typeface="Calibri" panose="020F0502020204030204" pitchFamily="34" charset="0"/>
              <a:cs typeface="Calibri" panose="020F0502020204030204" pitchFamily="34" charset="0"/>
            </a:endParaRPr>
          </a:p>
          <a:p>
            <a:pPr lvl="1"/>
            <a:endParaRPr lang="en-US" altLang="en-US" sz="1600" b="1" dirty="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5141593"/>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3">
      <a:dk1>
        <a:sysClr val="windowText" lastClr="000000"/>
      </a:dk1>
      <a:lt1>
        <a:sysClr val="window" lastClr="FFFFFF"/>
      </a:lt1>
      <a:dk2>
        <a:srgbClr val="44546A"/>
      </a:dk2>
      <a:lt2>
        <a:srgbClr val="E7E6E6"/>
      </a:lt2>
      <a:accent1>
        <a:srgbClr val="2396BB"/>
      </a:accent1>
      <a:accent2>
        <a:srgbClr val="FF6600"/>
      </a:accent2>
      <a:accent3>
        <a:srgbClr val="A5A5A5"/>
      </a:accent3>
      <a:accent4>
        <a:srgbClr val="FFC000"/>
      </a:accent4>
      <a:accent5>
        <a:srgbClr val="064376"/>
      </a:accent5>
      <a:accent6>
        <a:srgbClr val="70AD47"/>
      </a:accent6>
      <a:hlink>
        <a:srgbClr val="2396BB"/>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N Brand" id="{B0F2CCDE-C90C-4B78-BF5F-14D615DF91EE}" vid="{237E3870-8EE8-4141-9A92-6A9ABD838727}"/>
    </a:ext>
  </a:extLst>
</a:theme>
</file>

<file path=ppt/theme/theme3.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DC70C2B9FC860458251B9483CACF176" ma:contentTypeVersion="8" ma:contentTypeDescription="Create a new document." ma:contentTypeScope="" ma:versionID="693630e30ee5f56ea6360c7901373afe">
  <xsd:schema xmlns:xsd="http://www.w3.org/2001/XMLSchema" xmlns:xs="http://www.w3.org/2001/XMLSchema" xmlns:p="http://schemas.microsoft.com/office/2006/metadata/properties" xmlns:ns2="9a9b08c6-6a1a-4248-a5fe-e7e7aed633cd" xmlns:ns3="2e8923c0-6401-4c9f-bdfe-6d52f5d1903c" targetNamespace="http://schemas.microsoft.com/office/2006/metadata/properties" ma:root="true" ma:fieldsID="21df50b31ed1b824c531bfa27d3dfcb1" ns2:_="" ns3:_="">
    <xsd:import namespace="9a9b08c6-6a1a-4248-a5fe-e7e7aed633cd"/>
    <xsd:import namespace="2e8923c0-6401-4c9f-bdfe-6d52f5d1903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9b08c6-6a1a-4248-a5fe-e7e7aed633c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e8923c0-6401-4c9f-bdfe-6d52f5d1903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286189-02E0-4CF9-84E2-6D2A870B9AC1}">
  <ds:schemaRefs>
    <ds:schemaRef ds:uri="http://schemas.microsoft.com/sharepoint/v3/contenttype/forms"/>
  </ds:schemaRefs>
</ds:datastoreItem>
</file>

<file path=customXml/itemProps2.xml><?xml version="1.0" encoding="utf-8"?>
<ds:datastoreItem xmlns:ds="http://schemas.openxmlformats.org/officeDocument/2006/customXml" ds:itemID="{EE215B54-64E1-4758-A147-A08B4CFA7CB3}">
  <ds:schemaRefs>
    <ds:schemaRef ds:uri="http://purl.org/dc/elements/1.1/"/>
    <ds:schemaRef ds:uri="http://schemas.microsoft.com/office/2006/documentManagement/types"/>
    <ds:schemaRef ds:uri="http://schemas.openxmlformats.org/package/2006/metadata/core-properties"/>
    <ds:schemaRef ds:uri="http://purl.org/dc/terms/"/>
    <ds:schemaRef ds:uri="9a9b08c6-6a1a-4248-a5fe-e7e7aed633cd"/>
    <ds:schemaRef ds:uri="http://schemas.microsoft.com/office/2006/metadata/properties"/>
    <ds:schemaRef ds:uri="http://www.w3.org/XML/1998/namespace"/>
    <ds:schemaRef ds:uri="http://schemas.microsoft.com/office/infopath/2007/PartnerControls"/>
    <ds:schemaRef ds:uri="2e8923c0-6401-4c9f-bdfe-6d52f5d1903c"/>
    <ds:schemaRef ds:uri="http://purl.org/dc/dcmitype/"/>
  </ds:schemaRefs>
</ds:datastoreItem>
</file>

<file path=customXml/itemProps3.xml><?xml version="1.0" encoding="utf-8"?>
<ds:datastoreItem xmlns:ds="http://schemas.openxmlformats.org/officeDocument/2006/customXml" ds:itemID="{68951092-ADD2-4178-B606-0080E2B606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9b08c6-6a1a-4248-a5fe-e7e7aed633cd"/>
    <ds:schemaRef ds:uri="2e8923c0-6401-4c9f-bdfe-6d52f5d190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24664</TotalTime>
  <Words>4427</Words>
  <Application>Microsoft Office PowerPoint</Application>
  <PresentationFormat>Widescreen</PresentationFormat>
  <Paragraphs>518</Paragraphs>
  <Slides>79</Slides>
  <Notes>36</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79</vt:i4>
      </vt:variant>
    </vt:vector>
  </HeadingPairs>
  <TitlesOfParts>
    <vt:vector size="99" baseType="lpstr">
      <vt:lpstr>Aharoni</vt:lpstr>
      <vt:lpstr>Arial</vt:lpstr>
      <vt:lpstr>Berlin Sans FB</vt:lpstr>
      <vt:lpstr>Calibri</vt:lpstr>
      <vt:lpstr>Calibri Light</vt:lpstr>
      <vt:lpstr>Century Gothic</vt:lpstr>
      <vt:lpstr>Courier New</vt:lpstr>
      <vt:lpstr>Franklin Gothic Book</vt:lpstr>
      <vt:lpstr>Franklin Gothic Demi</vt:lpstr>
      <vt:lpstr>Georgia</vt:lpstr>
      <vt:lpstr>Nunito Sans</vt:lpstr>
      <vt:lpstr>Nunito Sans ExtraBold</vt:lpstr>
      <vt:lpstr>Oswald</vt:lpstr>
      <vt:lpstr>Times New Roman</vt:lpstr>
      <vt:lpstr>Wingdings</vt:lpstr>
      <vt:lpstr>Wingdings 2</vt:lpstr>
      <vt:lpstr>Office Theme</vt:lpstr>
      <vt:lpstr>1_Office Theme</vt:lpstr>
      <vt:lpstr>Quotable</vt:lpstr>
      <vt:lpstr>3_Office Theme</vt:lpstr>
      <vt:lpstr>PowerPoint Presentation</vt:lpstr>
      <vt:lpstr>PowerPoint Presentation</vt:lpstr>
      <vt:lpstr>50th Annual NCPA Congressional Pharmacy Summit  April 11, 2018 </vt:lpstr>
      <vt:lpstr>NCPA Legislative Briefing   Karry La Violette Vice President, Government Affairs and Advocacy </vt:lpstr>
      <vt:lpstr>Disclosure</vt:lpstr>
      <vt:lpstr>Learning Objectives</vt:lpstr>
      <vt:lpstr>The strength of our numbers  NCPA represents the interests of America's community pharmacists, including the owners of more than 22,000 independent community pharmacies. Together our members represent an $80 billion health care marketplace and employ more than 250,000 people.</vt:lpstr>
      <vt:lpstr>NCPA Advocacy Team in Washington</vt:lpstr>
      <vt:lpstr>NCPA’s message getting through…</vt:lpstr>
      <vt:lpstr>“What CVS is doing to mom-and-pop pharmacies in the US will make your blood boil” </vt:lpstr>
      <vt:lpstr>State Government Affairs</vt:lpstr>
      <vt:lpstr>NCPA Being Heard on Capitol Hill</vt:lpstr>
      <vt:lpstr>2018 NCPA Advocacy Priorities</vt:lpstr>
      <vt:lpstr>DIR Fees – H.R. 1038 / S. 413  </vt:lpstr>
      <vt:lpstr>DIR Fees – H.R. 1038</vt:lpstr>
      <vt:lpstr>DIR Fees – S. 413</vt:lpstr>
      <vt:lpstr>NCPA Part D Rule Efforts</vt:lpstr>
      <vt:lpstr>NCPA Part D Rule Efforts by the #’s</vt:lpstr>
      <vt:lpstr>Generic Drugs &amp; MACs – H.R. 1316</vt:lpstr>
      <vt:lpstr>Pharmacy Choice in Medicare – H.R. 1939 / S. 1044</vt:lpstr>
      <vt:lpstr>Opioid Abuse</vt:lpstr>
      <vt:lpstr>Other Topics</vt:lpstr>
      <vt:lpstr>What you’re walking into…</vt:lpstr>
      <vt:lpstr>How to talk about our issues</vt:lpstr>
      <vt:lpstr>Asks for House Visits</vt:lpstr>
      <vt:lpstr>Asks for Senate Visits</vt:lpstr>
      <vt:lpstr>PowerPoint Presentation</vt:lpstr>
      <vt:lpstr>Karry La Violette  Vice President, Government Affairs &amp; Advocacy  karry.laviolette@ncpanet.org 703-683-1180 Twitter:  @KarryLaViolette</vt:lpstr>
      <vt:lpstr>Medicare Part D and Drug Accessibility</vt:lpstr>
      <vt:lpstr>Disclosures</vt:lpstr>
      <vt:lpstr>Medicare Part D &amp; Drug Accessibility</vt:lpstr>
      <vt:lpstr>Medicare Part D &amp; Drug Accessibility</vt:lpstr>
      <vt:lpstr>Medicare Part D &amp; Drug Accessibility</vt:lpstr>
      <vt:lpstr>NCPA Congressional Pharmacy Summit April 11-12, 2018  Hilton Alexandria Old Town,  Alexandria, Va. </vt:lpstr>
      <vt:lpstr>Issues and Goals</vt:lpstr>
      <vt:lpstr>Formulary Design</vt:lpstr>
      <vt:lpstr>Rebate system</vt:lpstr>
      <vt:lpstr>PowerPoint Presentation</vt:lpstr>
      <vt:lpstr>PowerPoint Presentation</vt:lpstr>
      <vt:lpstr>The Accumulator Adjustment Program   </vt:lpstr>
      <vt:lpstr>The Accumulator Adjustment Program </vt:lpstr>
      <vt:lpstr>The CVS Caremark Program </vt:lpstr>
      <vt:lpstr>Reading Between the Lines </vt:lpstr>
      <vt:lpstr>Part D rule</vt:lpstr>
      <vt:lpstr>PowerPoint Presentation</vt:lpstr>
      <vt:lpstr>The Transparency Problem</vt:lpstr>
      <vt:lpstr>Caregiver Action Network is...</vt:lpstr>
      <vt:lpstr>PowerPoint Presentation</vt:lpstr>
      <vt:lpstr>PowerPoint Presentation</vt:lpstr>
      <vt:lpstr>PowerPoint Presentation</vt:lpstr>
      <vt:lpstr>PowerPoint Presentation</vt:lpstr>
      <vt:lpstr>PowerPoint Presentation</vt:lpstr>
      <vt:lpstr>PowerPoint Presentation</vt:lpstr>
      <vt:lpstr>www.CaregiverAction.org</vt:lpstr>
      <vt:lpstr>PowerPoint Presentation</vt:lpstr>
      <vt:lpstr>PowerPoint Presentation</vt:lpstr>
      <vt:lpstr>PowerPoint Presentation</vt:lpstr>
      <vt:lpstr>Part D Rule and Call Letter</vt:lpstr>
      <vt:lpstr>What’s Happening With DIR/POS</vt:lpstr>
      <vt:lpstr>DIR/POS Background</vt:lpstr>
      <vt:lpstr>CMS RFI</vt:lpstr>
      <vt:lpstr>PowerPoint Presentation</vt:lpstr>
      <vt:lpstr>PowerPoint Presentation</vt:lpstr>
      <vt:lpstr>PowerPoint Presentation</vt:lpstr>
      <vt:lpstr>50th Annual NCPA Congressional Pharmacy Summit  April 12, 2018 </vt:lpstr>
      <vt:lpstr>Medicaid Panel</vt:lpstr>
      <vt:lpstr>Learning Objectives</vt:lpstr>
      <vt:lpstr>Disclosures</vt:lpstr>
      <vt:lpstr>Outlook for 2018 Midterm Elections</vt:lpstr>
      <vt:lpstr>Disclosures</vt:lpstr>
      <vt:lpstr>NRSC 2018 Senate Preview  Logan Dobson  Director of Data and Analytics National Republican Senatorial Committee   </vt:lpstr>
      <vt:lpstr>PowerPoint Presentation</vt:lpstr>
      <vt:lpstr>DCCC 2018 Overview   Nicole Eynard  Deputy Executive Director Democratic Congressional Campaign Committee</vt:lpstr>
      <vt:lpstr>PowerPoint Presentation</vt:lpstr>
      <vt:lpstr>PowerPoint Presentation</vt:lpstr>
      <vt:lpstr>PowerPoint Presentation</vt:lpstr>
      <vt:lpstr>PowerPoint Presentation</vt:lpstr>
      <vt:lpstr>Outlook for 2018 Midterm Elections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Mayhew, Marianela</dc:creator>
  <cp:lastModifiedBy>Kennedy, Adam</cp:lastModifiedBy>
  <cp:revision>196</cp:revision>
  <cp:lastPrinted>2018-04-10T20:14:59Z</cp:lastPrinted>
  <dcterms:created xsi:type="dcterms:W3CDTF">2017-02-01T15:16:36Z</dcterms:created>
  <dcterms:modified xsi:type="dcterms:W3CDTF">2018-04-12T17:59:00Z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0x0101002DC70C2B9FC860458251B9483CACF176</vt:lpwstr>
  </property>
</Properties>
</file>