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59" r:id="rId5"/>
    <p:sldId id="291" r:id="rId6"/>
    <p:sldId id="260" r:id="rId7"/>
    <p:sldId id="261" r:id="rId8"/>
    <p:sldId id="262" r:id="rId9"/>
    <p:sldId id="264" r:id="rId10"/>
    <p:sldId id="274" r:id="rId11"/>
    <p:sldId id="306" r:id="rId12"/>
    <p:sldId id="299" r:id="rId13"/>
    <p:sldId id="272" r:id="rId14"/>
    <p:sldId id="294" r:id="rId15"/>
    <p:sldId id="275" r:id="rId16"/>
    <p:sldId id="263" r:id="rId17"/>
    <p:sldId id="276" r:id="rId18"/>
    <p:sldId id="295" r:id="rId19"/>
    <p:sldId id="265" r:id="rId20"/>
    <p:sldId id="282" r:id="rId21"/>
    <p:sldId id="285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77" r:id="rId30"/>
    <p:sldId id="267" r:id="rId31"/>
    <p:sldId id="296" r:id="rId32"/>
    <p:sldId id="304" r:id="rId33"/>
    <p:sldId id="302" r:id="rId34"/>
    <p:sldId id="293" r:id="rId35"/>
    <p:sldId id="278" r:id="rId36"/>
    <p:sldId id="268" r:id="rId37"/>
    <p:sldId id="279" r:id="rId38"/>
    <p:sldId id="269" r:id="rId39"/>
    <p:sldId id="303" r:id="rId40"/>
    <p:sldId id="280" r:id="rId41"/>
    <p:sldId id="270" r:id="rId42"/>
    <p:sldId id="271" r:id="rId43"/>
    <p:sldId id="281" r:id="rId44"/>
    <p:sldId id="300" r:id="rId45"/>
    <p:sldId id="30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Selby" initials="ES" lastIdx="8" clrIdx="0">
    <p:extLst>
      <p:ext uri="{19B8F6BF-5375-455C-9EA6-DF929625EA0E}">
        <p15:presenceInfo xmlns:p15="http://schemas.microsoft.com/office/powerpoint/2012/main" userId="S::erin.selby@ncpa.org::ec2c2334-e15a-4606-9600-ca2afca73516" providerId="AD"/>
      </p:ext>
    </p:extLst>
  </p:cmAuthor>
  <p:cmAuthor id="2" name="Guest User" initials="GU" lastIdx="2" clrIdx="1">
    <p:extLst>
      <p:ext uri="{19B8F6BF-5375-455C-9EA6-DF929625EA0E}">
        <p15:presenceInfo xmlns:p15="http://schemas.microsoft.com/office/powerpoint/2012/main" userId="S::urn:spo:anon#df924f52333caeb7b7053a85450617941aefd1e36b6f5acdb575f2873fd78923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45575"/>
    <a:srgbClr val="EF7F2D"/>
    <a:srgbClr val="EAB328"/>
    <a:srgbClr val="028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B47E3-3EDF-12AD-5C77-9AD1428826FE}" v="1" dt="2021-01-05T18:58:15.274"/>
    <p1510:client id="{40EDA25D-E155-544B-B886-3EB325676162}" v="2" dt="2021-01-05T18:57:56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7FC4A-1C9D-014C-B759-6C11EA2ED487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8E6BAB-DA1C-A24B-969F-7EC7132456B8}">
      <dgm:prSet phldrT="[Text]"/>
      <dgm:spPr/>
      <dgm:t>
        <a:bodyPr/>
        <a:lstStyle/>
        <a:p>
          <a:r>
            <a:rPr lang="en-US"/>
            <a:t>PBMs</a:t>
          </a:r>
        </a:p>
      </dgm:t>
    </dgm:pt>
    <dgm:pt modelId="{AA4A44D4-8445-7445-8F00-9D7211AA2210}" type="parTrans" cxnId="{5DC936FF-6574-F545-9D33-E6C1CEA494C7}">
      <dgm:prSet/>
      <dgm:spPr/>
      <dgm:t>
        <a:bodyPr/>
        <a:lstStyle/>
        <a:p>
          <a:endParaRPr lang="en-US"/>
        </a:p>
      </dgm:t>
    </dgm:pt>
    <dgm:pt modelId="{95A26CAD-C5E7-6B4C-933D-B9DD4086AB10}" type="sibTrans" cxnId="{5DC936FF-6574-F545-9D33-E6C1CEA494C7}">
      <dgm:prSet/>
      <dgm:spPr/>
      <dgm:t>
        <a:bodyPr/>
        <a:lstStyle/>
        <a:p>
          <a:endParaRPr lang="en-US"/>
        </a:p>
      </dgm:t>
    </dgm:pt>
    <dgm:pt modelId="{B306FEF6-B705-E047-BC0D-AFC364309CBD}">
      <dgm:prSet phldrT="[Text]"/>
      <dgm:spPr/>
      <dgm:t>
        <a:bodyPr/>
        <a:lstStyle/>
        <a:p>
          <a:r>
            <a:rPr lang="en-US"/>
            <a:t>Pharmacy</a:t>
          </a:r>
        </a:p>
      </dgm:t>
    </dgm:pt>
    <dgm:pt modelId="{7241933B-F76B-B140-A12F-60787E8F7742}" type="parTrans" cxnId="{895D5FCA-AA29-E74F-B632-76D24E0E0905}">
      <dgm:prSet/>
      <dgm:spPr/>
      <dgm:t>
        <a:bodyPr/>
        <a:lstStyle/>
        <a:p>
          <a:endParaRPr lang="en-US"/>
        </a:p>
      </dgm:t>
    </dgm:pt>
    <dgm:pt modelId="{E8E9FA3D-5734-2143-832B-D89EE79E9911}" type="sibTrans" cxnId="{895D5FCA-AA29-E74F-B632-76D24E0E0905}">
      <dgm:prSet/>
      <dgm:spPr/>
      <dgm:t>
        <a:bodyPr/>
        <a:lstStyle/>
        <a:p>
          <a:endParaRPr lang="en-US"/>
        </a:p>
      </dgm:t>
    </dgm:pt>
    <dgm:pt modelId="{AAE3C62B-3DBE-A44E-9736-77D016006946}">
      <dgm:prSet phldrT="[Text]"/>
      <dgm:spPr/>
      <dgm:t>
        <a:bodyPr/>
        <a:lstStyle/>
        <a:p>
          <a:r>
            <a:rPr lang="en-US"/>
            <a:t>Employer/Insurer</a:t>
          </a:r>
        </a:p>
      </dgm:t>
    </dgm:pt>
    <dgm:pt modelId="{0F05E15D-7A7D-0244-8595-6C2E924DEF03}" type="parTrans" cxnId="{392DCAA7-980D-AC4D-B95A-B7EFAF222133}">
      <dgm:prSet/>
      <dgm:spPr/>
      <dgm:t>
        <a:bodyPr/>
        <a:lstStyle/>
        <a:p>
          <a:endParaRPr lang="en-US"/>
        </a:p>
      </dgm:t>
    </dgm:pt>
    <dgm:pt modelId="{ACF7BB00-CAA4-0040-9937-77787CE86AEF}" type="sibTrans" cxnId="{392DCAA7-980D-AC4D-B95A-B7EFAF222133}">
      <dgm:prSet/>
      <dgm:spPr/>
      <dgm:t>
        <a:bodyPr/>
        <a:lstStyle/>
        <a:p>
          <a:endParaRPr lang="en-US"/>
        </a:p>
      </dgm:t>
    </dgm:pt>
    <dgm:pt modelId="{0753DAEA-F14C-EF4F-AB1C-F6AFCBAB4B6E}" type="pres">
      <dgm:prSet presAssocID="{8B47FC4A-1C9D-014C-B759-6C11EA2ED48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F4A8484-DF8F-8040-823F-DAF1B02A1344}" type="pres">
      <dgm:prSet presAssocID="{9E8E6BAB-DA1C-A24B-969F-7EC7132456B8}" presName="singleCycle" presStyleCnt="0"/>
      <dgm:spPr/>
    </dgm:pt>
    <dgm:pt modelId="{91AEF0ED-9107-F64B-861A-EC592FE9FF70}" type="pres">
      <dgm:prSet presAssocID="{9E8E6BAB-DA1C-A24B-969F-7EC7132456B8}" presName="singleCenter" presStyleLbl="node1" presStyleIdx="0" presStyleCnt="3" custScaleX="88524" custScaleY="76616">
        <dgm:presLayoutVars>
          <dgm:chMax val="7"/>
          <dgm:chPref val="7"/>
        </dgm:presLayoutVars>
      </dgm:prSet>
      <dgm:spPr/>
    </dgm:pt>
    <dgm:pt modelId="{AF42852D-1D25-E744-ABA0-36DD6F47DF5D}" type="pres">
      <dgm:prSet presAssocID="{7241933B-F76B-B140-A12F-60787E8F7742}" presName="Name56" presStyleLbl="parChTrans1D2" presStyleIdx="0" presStyleCnt="2"/>
      <dgm:spPr/>
    </dgm:pt>
    <dgm:pt modelId="{BD51DB6A-CB34-914B-AAEF-CCC3879C2FD7}" type="pres">
      <dgm:prSet presAssocID="{B306FEF6-B705-E047-BC0D-AFC364309CBD}" presName="text0" presStyleLbl="node1" presStyleIdx="1" presStyleCnt="3" custScaleX="221896" custScaleY="72381">
        <dgm:presLayoutVars>
          <dgm:bulletEnabled val="1"/>
        </dgm:presLayoutVars>
      </dgm:prSet>
      <dgm:spPr/>
    </dgm:pt>
    <dgm:pt modelId="{1BE7EB4B-7C65-7943-A153-92E69E88F89C}" type="pres">
      <dgm:prSet presAssocID="{0F05E15D-7A7D-0244-8595-6C2E924DEF03}" presName="Name56" presStyleLbl="parChTrans1D2" presStyleIdx="1" presStyleCnt="2"/>
      <dgm:spPr/>
    </dgm:pt>
    <dgm:pt modelId="{DD34A50D-B391-E746-BF3E-FAA6F6A6E2BF}" type="pres">
      <dgm:prSet presAssocID="{AAE3C62B-3DBE-A44E-9736-77D016006946}" presName="text0" presStyleLbl="node1" presStyleIdx="2" presStyleCnt="3" custScaleX="239850" custScaleY="85584">
        <dgm:presLayoutVars>
          <dgm:bulletEnabled val="1"/>
        </dgm:presLayoutVars>
      </dgm:prSet>
      <dgm:spPr/>
    </dgm:pt>
  </dgm:ptLst>
  <dgm:cxnLst>
    <dgm:cxn modelId="{4678940D-34E0-D840-ADB4-DE6F834D7524}" type="presOf" srcId="{B306FEF6-B705-E047-BC0D-AFC364309CBD}" destId="{BD51DB6A-CB34-914B-AAEF-CCC3879C2FD7}" srcOrd="0" destOrd="0" presId="urn:microsoft.com/office/officeart/2008/layout/RadialCluster"/>
    <dgm:cxn modelId="{44CF1D65-6D1A-C04A-B8CA-95C38A2BD0DE}" type="presOf" srcId="{9E8E6BAB-DA1C-A24B-969F-7EC7132456B8}" destId="{91AEF0ED-9107-F64B-861A-EC592FE9FF70}" srcOrd="0" destOrd="0" presId="urn:microsoft.com/office/officeart/2008/layout/RadialCluster"/>
    <dgm:cxn modelId="{87999E97-61E2-F04E-8C5A-24941F9B002D}" type="presOf" srcId="{8B47FC4A-1C9D-014C-B759-6C11EA2ED487}" destId="{0753DAEA-F14C-EF4F-AB1C-F6AFCBAB4B6E}" srcOrd="0" destOrd="0" presId="urn:microsoft.com/office/officeart/2008/layout/RadialCluster"/>
    <dgm:cxn modelId="{5BCAE199-D25B-3445-ACE0-70C4F605B46E}" type="presOf" srcId="{AAE3C62B-3DBE-A44E-9736-77D016006946}" destId="{DD34A50D-B391-E746-BF3E-FAA6F6A6E2BF}" srcOrd="0" destOrd="0" presId="urn:microsoft.com/office/officeart/2008/layout/RadialCluster"/>
    <dgm:cxn modelId="{392DCAA7-980D-AC4D-B95A-B7EFAF222133}" srcId="{9E8E6BAB-DA1C-A24B-969F-7EC7132456B8}" destId="{AAE3C62B-3DBE-A44E-9736-77D016006946}" srcOrd="1" destOrd="0" parTransId="{0F05E15D-7A7D-0244-8595-6C2E924DEF03}" sibTransId="{ACF7BB00-CAA4-0040-9937-77787CE86AEF}"/>
    <dgm:cxn modelId="{3AAA0BC5-E5CF-4B4D-AE28-09BE180AAE53}" type="presOf" srcId="{0F05E15D-7A7D-0244-8595-6C2E924DEF03}" destId="{1BE7EB4B-7C65-7943-A153-92E69E88F89C}" srcOrd="0" destOrd="0" presId="urn:microsoft.com/office/officeart/2008/layout/RadialCluster"/>
    <dgm:cxn modelId="{895D5FCA-AA29-E74F-B632-76D24E0E0905}" srcId="{9E8E6BAB-DA1C-A24B-969F-7EC7132456B8}" destId="{B306FEF6-B705-E047-BC0D-AFC364309CBD}" srcOrd="0" destOrd="0" parTransId="{7241933B-F76B-B140-A12F-60787E8F7742}" sibTransId="{E8E9FA3D-5734-2143-832B-D89EE79E9911}"/>
    <dgm:cxn modelId="{46DB8CE5-B125-ED44-AD04-EFA1925B148B}" type="presOf" srcId="{7241933B-F76B-B140-A12F-60787E8F7742}" destId="{AF42852D-1D25-E744-ABA0-36DD6F47DF5D}" srcOrd="0" destOrd="0" presId="urn:microsoft.com/office/officeart/2008/layout/RadialCluster"/>
    <dgm:cxn modelId="{5DC936FF-6574-F545-9D33-E6C1CEA494C7}" srcId="{8B47FC4A-1C9D-014C-B759-6C11EA2ED487}" destId="{9E8E6BAB-DA1C-A24B-969F-7EC7132456B8}" srcOrd="0" destOrd="0" parTransId="{AA4A44D4-8445-7445-8F00-9D7211AA2210}" sibTransId="{95A26CAD-C5E7-6B4C-933D-B9DD4086AB10}"/>
    <dgm:cxn modelId="{D0D797BB-A5CD-F941-9CD8-B0C42313BB8E}" type="presParOf" srcId="{0753DAEA-F14C-EF4F-AB1C-F6AFCBAB4B6E}" destId="{2F4A8484-DF8F-8040-823F-DAF1B02A1344}" srcOrd="0" destOrd="0" presId="urn:microsoft.com/office/officeart/2008/layout/RadialCluster"/>
    <dgm:cxn modelId="{86575FB7-237B-0244-AC5D-21EBF9F8157B}" type="presParOf" srcId="{2F4A8484-DF8F-8040-823F-DAF1B02A1344}" destId="{91AEF0ED-9107-F64B-861A-EC592FE9FF70}" srcOrd="0" destOrd="0" presId="urn:microsoft.com/office/officeart/2008/layout/RadialCluster"/>
    <dgm:cxn modelId="{AD40CB34-1210-1B43-9F26-D9E8C5E405A9}" type="presParOf" srcId="{2F4A8484-DF8F-8040-823F-DAF1B02A1344}" destId="{AF42852D-1D25-E744-ABA0-36DD6F47DF5D}" srcOrd="1" destOrd="0" presId="urn:microsoft.com/office/officeart/2008/layout/RadialCluster"/>
    <dgm:cxn modelId="{EF216908-524E-DE4F-9ED1-EFA66EF84627}" type="presParOf" srcId="{2F4A8484-DF8F-8040-823F-DAF1B02A1344}" destId="{BD51DB6A-CB34-914B-AAEF-CCC3879C2FD7}" srcOrd="2" destOrd="0" presId="urn:microsoft.com/office/officeart/2008/layout/RadialCluster"/>
    <dgm:cxn modelId="{4CF9CDFA-C7A0-FC41-97FB-76E86C2591CF}" type="presParOf" srcId="{2F4A8484-DF8F-8040-823F-DAF1B02A1344}" destId="{1BE7EB4B-7C65-7943-A153-92E69E88F89C}" srcOrd="3" destOrd="0" presId="urn:microsoft.com/office/officeart/2008/layout/RadialCluster"/>
    <dgm:cxn modelId="{3A6C1493-2E8A-5449-A6C9-46E6D540B11B}" type="presParOf" srcId="{2F4A8484-DF8F-8040-823F-DAF1B02A1344}" destId="{DD34A50D-B391-E746-BF3E-FAA6F6A6E2BF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CBC8F9-A147-7046-9816-BBD04F06D460}" type="doc">
      <dgm:prSet loTypeId="urn:microsoft.com/office/officeart/2005/8/layout/hList3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773A1F9-F2C1-D34F-913E-27A3CD688A34}">
      <dgm:prSet phldrT="[Text]" custT="1"/>
      <dgm:spPr/>
      <dgm:t>
        <a:bodyPr/>
        <a:lstStyle/>
        <a:p>
          <a:r>
            <a:rPr lang="en-US" sz="5400"/>
            <a:t>PBMs determine</a:t>
          </a:r>
        </a:p>
      </dgm:t>
    </dgm:pt>
    <dgm:pt modelId="{3EFEC1F2-F5B2-7A41-BD71-C0EA29C2F6E0}" type="parTrans" cxnId="{433A5516-04A6-C84C-BB16-B632ADDD6DAB}">
      <dgm:prSet/>
      <dgm:spPr/>
      <dgm:t>
        <a:bodyPr/>
        <a:lstStyle/>
        <a:p>
          <a:endParaRPr lang="en-US"/>
        </a:p>
      </dgm:t>
    </dgm:pt>
    <dgm:pt modelId="{8893B643-4F73-C64D-B994-48A58744B380}" type="sibTrans" cxnId="{433A5516-04A6-C84C-BB16-B632ADDD6DAB}">
      <dgm:prSet/>
      <dgm:spPr/>
      <dgm:t>
        <a:bodyPr/>
        <a:lstStyle/>
        <a:p>
          <a:endParaRPr lang="en-US"/>
        </a:p>
      </dgm:t>
    </dgm:pt>
    <dgm:pt modelId="{F0CC70BD-4A81-C045-9F79-0DD96C8450F7}">
      <dgm:prSet phldrT="[Text]"/>
      <dgm:spPr/>
      <dgm:t>
        <a:bodyPr/>
        <a:lstStyle/>
        <a:p>
          <a:r>
            <a:rPr lang="en-US"/>
            <a:t>Networks pharmacies operate in</a:t>
          </a:r>
        </a:p>
      </dgm:t>
    </dgm:pt>
    <dgm:pt modelId="{A11FAF9C-B0BF-CF40-ADF6-CC58A81DA3F8}" type="parTrans" cxnId="{88F2F093-02CD-324F-AA92-70B0062ABE3F}">
      <dgm:prSet/>
      <dgm:spPr/>
      <dgm:t>
        <a:bodyPr/>
        <a:lstStyle/>
        <a:p>
          <a:endParaRPr lang="en-US"/>
        </a:p>
      </dgm:t>
    </dgm:pt>
    <dgm:pt modelId="{8A0185FA-8DB2-8E45-B09F-432DA239E9CE}" type="sibTrans" cxnId="{88F2F093-02CD-324F-AA92-70B0062ABE3F}">
      <dgm:prSet/>
      <dgm:spPr/>
      <dgm:t>
        <a:bodyPr/>
        <a:lstStyle/>
        <a:p>
          <a:endParaRPr lang="en-US"/>
        </a:p>
      </dgm:t>
    </dgm:pt>
    <dgm:pt modelId="{2761CBAC-2DE8-574E-BB58-72063C57DA49}">
      <dgm:prSet phldrT="[Text]"/>
      <dgm:spPr/>
      <dgm:t>
        <a:bodyPr/>
        <a:lstStyle/>
        <a:p>
          <a:r>
            <a:rPr lang="en-US"/>
            <a:t>Types of medications dispensed</a:t>
          </a:r>
        </a:p>
      </dgm:t>
    </dgm:pt>
    <dgm:pt modelId="{AAF4B4A0-FB37-1440-AC4F-6229E0D54A26}" type="parTrans" cxnId="{37B7B5C1-1457-C54C-B417-201CADB5175A}">
      <dgm:prSet/>
      <dgm:spPr/>
      <dgm:t>
        <a:bodyPr/>
        <a:lstStyle/>
        <a:p>
          <a:endParaRPr lang="en-US"/>
        </a:p>
      </dgm:t>
    </dgm:pt>
    <dgm:pt modelId="{62015427-56C1-0A44-9CEA-4DBE09B7AAC0}" type="sibTrans" cxnId="{37B7B5C1-1457-C54C-B417-201CADB5175A}">
      <dgm:prSet/>
      <dgm:spPr/>
      <dgm:t>
        <a:bodyPr/>
        <a:lstStyle/>
        <a:p>
          <a:endParaRPr lang="en-US"/>
        </a:p>
      </dgm:t>
    </dgm:pt>
    <dgm:pt modelId="{2EE14F45-EED7-FD47-B9C8-ABE9460C4011}">
      <dgm:prSet phldrT="[Text]"/>
      <dgm:spPr/>
      <dgm:t>
        <a:bodyPr/>
        <a:lstStyle/>
        <a:p>
          <a:r>
            <a:rPr lang="en-US"/>
            <a:t>Duration of the supply dispensed</a:t>
          </a:r>
        </a:p>
      </dgm:t>
    </dgm:pt>
    <dgm:pt modelId="{A10C8A68-7626-2740-B976-B9D4D1B21434}" type="parTrans" cxnId="{58ED00CB-3682-0843-9275-70E7B40898F0}">
      <dgm:prSet/>
      <dgm:spPr/>
      <dgm:t>
        <a:bodyPr/>
        <a:lstStyle/>
        <a:p>
          <a:endParaRPr lang="en-US"/>
        </a:p>
      </dgm:t>
    </dgm:pt>
    <dgm:pt modelId="{E62066C4-D7D4-0A4F-919F-946034BDC1E2}" type="sibTrans" cxnId="{58ED00CB-3682-0843-9275-70E7B40898F0}">
      <dgm:prSet/>
      <dgm:spPr/>
      <dgm:t>
        <a:bodyPr/>
        <a:lstStyle/>
        <a:p>
          <a:endParaRPr lang="en-US"/>
        </a:p>
      </dgm:t>
    </dgm:pt>
    <dgm:pt modelId="{77B282FC-86ED-9A45-9050-9D042B41E64F}">
      <dgm:prSet phldrT="[Text]"/>
      <dgm:spPr/>
      <dgm:t>
        <a:bodyPr/>
        <a:lstStyle/>
        <a:p>
          <a:r>
            <a:rPr lang="en-US"/>
            <a:t>How much pharmacies will get paid</a:t>
          </a:r>
        </a:p>
      </dgm:t>
    </dgm:pt>
    <dgm:pt modelId="{95760538-7FA3-FD4B-B66E-E6B08AFB174F}" type="parTrans" cxnId="{EA8C5512-3A11-7F48-AE74-5A81376A183E}">
      <dgm:prSet/>
      <dgm:spPr/>
      <dgm:t>
        <a:bodyPr/>
        <a:lstStyle/>
        <a:p>
          <a:endParaRPr lang="en-US"/>
        </a:p>
      </dgm:t>
    </dgm:pt>
    <dgm:pt modelId="{10A87BA4-C3B6-914E-AC4F-52EFC1FBFFDE}" type="sibTrans" cxnId="{EA8C5512-3A11-7F48-AE74-5A81376A183E}">
      <dgm:prSet/>
      <dgm:spPr/>
      <dgm:t>
        <a:bodyPr/>
        <a:lstStyle/>
        <a:p>
          <a:endParaRPr lang="en-US"/>
        </a:p>
      </dgm:t>
    </dgm:pt>
    <dgm:pt modelId="{38AE6AE6-5205-4746-8049-E8E85404CB4B}" type="pres">
      <dgm:prSet presAssocID="{02CBC8F9-A147-7046-9816-BBD04F06D460}" presName="composite" presStyleCnt="0">
        <dgm:presLayoutVars>
          <dgm:chMax val="1"/>
          <dgm:dir/>
          <dgm:resizeHandles val="exact"/>
        </dgm:presLayoutVars>
      </dgm:prSet>
      <dgm:spPr/>
    </dgm:pt>
    <dgm:pt modelId="{68F524B8-7CA9-5E43-904D-D4B8BD8602B8}" type="pres">
      <dgm:prSet presAssocID="{E773A1F9-F2C1-D34F-913E-27A3CD688A34}" presName="roof" presStyleLbl="dkBgShp" presStyleIdx="0" presStyleCnt="2" custLinFactNeighborX="-13052"/>
      <dgm:spPr/>
    </dgm:pt>
    <dgm:pt modelId="{17901ADC-2100-B44A-A827-6609BCA13108}" type="pres">
      <dgm:prSet presAssocID="{E773A1F9-F2C1-D34F-913E-27A3CD688A34}" presName="pillars" presStyleCnt="0"/>
      <dgm:spPr/>
    </dgm:pt>
    <dgm:pt modelId="{C9BAA97A-6B17-E24A-91DB-98BA13D25B21}" type="pres">
      <dgm:prSet presAssocID="{E773A1F9-F2C1-D34F-913E-27A3CD688A34}" presName="pillar1" presStyleLbl="node1" presStyleIdx="0" presStyleCnt="4">
        <dgm:presLayoutVars>
          <dgm:bulletEnabled val="1"/>
        </dgm:presLayoutVars>
      </dgm:prSet>
      <dgm:spPr/>
    </dgm:pt>
    <dgm:pt modelId="{8FAE9F91-0825-1B4E-8875-C7D2B2D59F70}" type="pres">
      <dgm:prSet presAssocID="{F0CC70BD-4A81-C045-9F79-0DD96C8450F7}" presName="pillarX" presStyleLbl="node1" presStyleIdx="1" presStyleCnt="4">
        <dgm:presLayoutVars>
          <dgm:bulletEnabled val="1"/>
        </dgm:presLayoutVars>
      </dgm:prSet>
      <dgm:spPr/>
    </dgm:pt>
    <dgm:pt modelId="{F3E6A332-6DC7-DF44-B8E1-74D3E056B579}" type="pres">
      <dgm:prSet presAssocID="{2761CBAC-2DE8-574E-BB58-72063C57DA49}" presName="pillarX" presStyleLbl="node1" presStyleIdx="2" presStyleCnt="4">
        <dgm:presLayoutVars>
          <dgm:bulletEnabled val="1"/>
        </dgm:presLayoutVars>
      </dgm:prSet>
      <dgm:spPr/>
    </dgm:pt>
    <dgm:pt modelId="{49B3C27E-039E-9947-9731-7036D2E5D94F}" type="pres">
      <dgm:prSet presAssocID="{2EE14F45-EED7-FD47-B9C8-ABE9460C4011}" presName="pillarX" presStyleLbl="node1" presStyleIdx="3" presStyleCnt="4">
        <dgm:presLayoutVars>
          <dgm:bulletEnabled val="1"/>
        </dgm:presLayoutVars>
      </dgm:prSet>
      <dgm:spPr/>
    </dgm:pt>
    <dgm:pt modelId="{DFB574E7-741F-F942-92CE-C9F91213ED08}" type="pres">
      <dgm:prSet presAssocID="{E773A1F9-F2C1-D34F-913E-27A3CD688A34}" presName="base" presStyleLbl="dkBgShp" presStyleIdx="1" presStyleCnt="2"/>
      <dgm:spPr/>
    </dgm:pt>
  </dgm:ptLst>
  <dgm:cxnLst>
    <dgm:cxn modelId="{EA8C5512-3A11-7F48-AE74-5A81376A183E}" srcId="{E773A1F9-F2C1-D34F-913E-27A3CD688A34}" destId="{77B282FC-86ED-9A45-9050-9D042B41E64F}" srcOrd="0" destOrd="0" parTransId="{95760538-7FA3-FD4B-B66E-E6B08AFB174F}" sibTransId="{10A87BA4-C3B6-914E-AC4F-52EFC1FBFFDE}"/>
    <dgm:cxn modelId="{433A5516-04A6-C84C-BB16-B632ADDD6DAB}" srcId="{02CBC8F9-A147-7046-9816-BBD04F06D460}" destId="{E773A1F9-F2C1-D34F-913E-27A3CD688A34}" srcOrd="0" destOrd="0" parTransId="{3EFEC1F2-F5B2-7A41-BD71-C0EA29C2F6E0}" sibTransId="{8893B643-4F73-C64D-B994-48A58744B380}"/>
    <dgm:cxn modelId="{A0EF1E48-CCB7-AB41-833A-96AAE76269F2}" type="presOf" srcId="{02CBC8F9-A147-7046-9816-BBD04F06D460}" destId="{38AE6AE6-5205-4746-8049-E8E85404CB4B}" srcOrd="0" destOrd="0" presId="urn:microsoft.com/office/officeart/2005/8/layout/hList3"/>
    <dgm:cxn modelId="{F03DD76D-9367-3A4F-A679-84A63FDA2786}" type="presOf" srcId="{2761CBAC-2DE8-574E-BB58-72063C57DA49}" destId="{F3E6A332-6DC7-DF44-B8E1-74D3E056B579}" srcOrd="0" destOrd="0" presId="urn:microsoft.com/office/officeart/2005/8/layout/hList3"/>
    <dgm:cxn modelId="{CD741354-F2D8-294F-8839-311CD2295DB9}" type="presOf" srcId="{77B282FC-86ED-9A45-9050-9D042B41E64F}" destId="{C9BAA97A-6B17-E24A-91DB-98BA13D25B21}" srcOrd="0" destOrd="0" presId="urn:microsoft.com/office/officeart/2005/8/layout/hList3"/>
    <dgm:cxn modelId="{53CE2A82-3EEB-104B-AB4D-B72FF044AA12}" type="presOf" srcId="{2EE14F45-EED7-FD47-B9C8-ABE9460C4011}" destId="{49B3C27E-039E-9947-9731-7036D2E5D94F}" srcOrd="0" destOrd="0" presId="urn:microsoft.com/office/officeart/2005/8/layout/hList3"/>
    <dgm:cxn modelId="{88F2F093-02CD-324F-AA92-70B0062ABE3F}" srcId="{E773A1F9-F2C1-D34F-913E-27A3CD688A34}" destId="{F0CC70BD-4A81-C045-9F79-0DD96C8450F7}" srcOrd="1" destOrd="0" parTransId="{A11FAF9C-B0BF-CF40-ADF6-CC58A81DA3F8}" sibTransId="{8A0185FA-8DB2-8E45-B09F-432DA239E9CE}"/>
    <dgm:cxn modelId="{A2A0A49F-549B-1B47-A42E-469C6063A481}" type="presOf" srcId="{F0CC70BD-4A81-C045-9F79-0DD96C8450F7}" destId="{8FAE9F91-0825-1B4E-8875-C7D2B2D59F70}" srcOrd="0" destOrd="0" presId="urn:microsoft.com/office/officeart/2005/8/layout/hList3"/>
    <dgm:cxn modelId="{30A57CA0-571E-F142-BF09-083C98D8DF62}" type="presOf" srcId="{E773A1F9-F2C1-D34F-913E-27A3CD688A34}" destId="{68F524B8-7CA9-5E43-904D-D4B8BD8602B8}" srcOrd="0" destOrd="0" presId="urn:microsoft.com/office/officeart/2005/8/layout/hList3"/>
    <dgm:cxn modelId="{37B7B5C1-1457-C54C-B417-201CADB5175A}" srcId="{E773A1F9-F2C1-D34F-913E-27A3CD688A34}" destId="{2761CBAC-2DE8-574E-BB58-72063C57DA49}" srcOrd="2" destOrd="0" parTransId="{AAF4B4A0-FB37-1440-AC4F-6229E0D54A26}" sibTransId="{62015427-56C1-0A44-9CEA-4DBE09B7AAC0}"/>
    <dgm:cxn modelId="{58ED00CB-3682-0843-9275-70E7B40898F0}" srcId="{E773A1F9-F2C1-D34F-913E-27A3CD688A34}" destId="{2EE14F45-EED7-FD47-B9C8-ABE9460C4011}" srcOrd="3" destOrd="0" parTransId="{A10C8A68-7626-2740-B976-B9D4D1B21434}" sibTransId="{E62066C4-D7D4-0A4F-919F-946034BDC1E2}"/>
    <dgm:cxn modelId="{70030C5A-7C63-2941-AF0A-ECC3BE34C2EB}" type="presParOf" srcId="{38AE6AE6-5205-4746-8049-E8E85404CB4B}" destId="{68F524B8-7CA9-5E43-904D-D4B8BD8602B8}" srcOrd="0" destOrd="0" presId="urn:microsoft.com/office/officeart/2005/8/layout/hList3"/>
    <dgm:cxn modelId="{A5D7176B-C204-3D49-AD41-1866DDF930C6}" type="presParOf" srcId="{38AE6AE6-5205-4746-8049-E8E85404CB4B}" destId="{17901ADC-2100-B44A-A827-6609BCA13108}" srcOrd="1" destOrd="0" presId="urn:microsoft.com/office/officeart/2005/8/layout/hList3"/>
    <dgm:cxn modelId="{7227B32D-24DB-994E-A62A-AEDE1D5261B4}" type="presParOf" srcId="{17901ADC-2100-B44A-A827-6609BCA13108}" destId="{C9BAA97A-6B17-E24A-91DB-98BA13D25B21}" srcOrd="0" destOrd="0" presId="urn:microsoft.com/office/officeart/2005/8/layout/hList3"/>
    <dgm:cxn modelId="{C517C85C-77AD-3C43-A7AB-93090321F0D5}" type="presParOf" srcId="{17901ADC-2100-B44A-A827-6609BCA13108}" destId="{8FAE9F91-0825-1B4E-8875-C7D2B2D59F70}" srcOrd="1" destOrd="0" presId="urn:microsoft.com/office/officeart/2005/8/layout/hList3"/>
    <dgm:cxn modelId="{7C094A29-CE72-5F4D-8683-C13DD0B560DC}" type="presParOf" srcId="{17901ADC-2100-B44A-A827-6609BCA13108}" destId="{F3E6A332-6DC7-DF44-B8E1-74D3E056B579}" srcOrd="2" destOrd="0" presId="urn:microsoft.com/office/officeart/2005/8/layout/hList3"/>
    <dgm:cxn modelId="{04A4147B-9188-8340-A8E2-18E1AB7BE6D1}" type="presParOf" srcId="{17901ADC-2100-B44A-A827-6609BCA13108}" destId="{49B3C27E-039E-9947-9731-7036D2E5D94F}" srcOrd="3" destOrd="0" presId="urn:microsoft.com/office/officeart/2005/8/layout/hList3"/>
    <dgm:cxn modelId="{DC7339FA-AA67-4F4A-9852-B869B92DB2E6}" type="presParOf" srcId="{38AE6AE6-5205-4746-8049-E8E85404CB4B}" destId="{DFB574E7-741F-F942-92CE-C9F91213ED0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EF0ED-9107-F64B-861A-EC592FE9FF70}">
      <dsp:nvSpPr>
        <dsp:cNvPr id="0" name=""/>
        <dsp:cNvSpPr/>
      </dsp:nvSpPr>
      <dsp:spPr>
        <a:xfrm>
          <a:off x="4479937" y="2130952"/>
          <a:ext cx="1495399" cy="12942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PBMs</a:t>
          </a:r>
        </a:p>
      </dsp:txBody>
      <dsp:txXfrm>
        <a:off x="4543117" y="2194132"/>
        <a:ext cx="1369039" cy="1167882"/>
      </dsp:txXfrm>
    </dsp:sp>
    <dsp:sp modelId="{AF42852D-1D25-E744-ABA0-36DD6F47DF5D}">
      <dsp:nvSpPr>
        <dsp:cNvPr id="0" name=""/>
        <dsp:cNvSpPr/>
      </dsp:nvSpPr>
      <dsp:spPr>
        <a:xfrm rot="16200000">
          <a:off x="4631477" y="1534792"/>
          <a:ext cx="11923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23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1DB6A-CB34-914B-AAEF-CCC3879C2FD7}">
      <dsp:nvSpPr>
        <dsp:cNvPr id="0" name=""/>
        <dsp:cNvSpPr/>
      </dsp:nvSpPr>
      <dsp:spPr>
        <a:xfrm>
          <a:off x="3971924" y="119422"/>
          <a:ext cx="2511426" cy="8192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Pharmacy</a:t>
          </a:r>
        </a:p>
      </dsp:txBody>
      <dsp:txXfrm>
        <a:off x="4011915" y="159413"/>
        <a:ext cx="2431444" cy="739228"/>
      </dsp:txXfrm>
    </dsp:sp>
    <dsp:sp modelId="{1BE7EB4B-7C65-7943-A153-92E69E88F89C}">
      <dsp:nvSpPr>
        <dsp:cNvPr id="0" name=""/>
        <dsp:cNvSpPr/>
      </dsp:nvSpPr>
      <dsp:spPr>
        <a:xfrm rot="5400000">
          <a:off x="4668835" y="3983996"/>
          <a:ext cx="1117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76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4A50D-B391-E746-BF3E-FAA6F6A6E2BF}">
      <dsp:nvSpPr>
        <dsp:cNvPr id="0" name=""/>
        <dsp:cNvSpPr/>
      </dsp:nvSpPr>
      <dsp:spPr>
        <a:xfrm>
          <a:off x="3870322" y="4542798"/>
          <a:ext cx="2714630" cy="9686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Employer/Insurer</a:t>
          </a:r>
        </a:p>
      </dsp:txBody>
      <dsp:txXfrm>
        <a:off x="3917607" y="4590083"/>
        <a:ext cx="2620060" cy="874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524B8-7CA9-5E43-904D-D4B8BD8602B8}">
      <dsp:nvSpPr>
        <dsp:cNvPr id="0" name=""/>
        <dsp:cNvSpPr/>
      </dsp:nvSpPr>
      <dsp:spPr>
        <a:xfrm>
          <a:off x="0" y="0"/>
          <a:ext cx="10456240" cy="16574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PBMs determine</a:t>
          </a:r>
        </a:p>
      </dsp:txBody>
      <dsp:txXfrm>
        <a:off x="0" y="0"/>
        <a:ext cx="10456240" cy="1657445"/>
      </dsp:txXfrm>
    </dsp:sp>
    <dsp:sp modelId="{C9BAA97A-6B17-E24A-91DB-98BA13D25B21}">
      <dsp:nvSpPr>
        <dsp:cNvPr id="0" name=""/>
        <dsp:cNvSpPr/>
      </dsp:nvSpPr>
      <dsp:spPr>
        <a:xfrm>
          <a:off x="0" y="1657445"/>
          <a:ext cx="2614060" cy="3480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How much pharmacies will get paid</a:t>
          </a:r>
        </a:p>
      </dsp:txBody>
      <dsp:txXfrm>
        <a:off x="0" y="1657445"/>
        <a:ext cx="2614060" cy="3480635"/>
      </dsp:txXfrm>
    </dsp:sp>
    <dsp:sp modelId="{8FAE9F91-0825-1B4E-8875-C7D2B2D59F70}">
      <dsp:nvSpPr>
        <dsp:cNvPr id="0" name=""/>
        <dsp:cNvSpPr/>
      </dsp:nvSpPr>
      <dsp:spPr>
        <a:xfrm>
          <a:off x="2614060" y="1657445"/>
          <a:ext cx="2614060" cy="3480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Networks pharmacies operate in</a:t>
          </a:r>
        </a:p>
      </dsp:txBody>
      <dsp:txXfrm>
        <a:off x="2614060" y="1657445"/>
        <a:ext cx="2614060" cy="3480635"/>
      </dsp:txXfrm>
    </dsp:sp>
    <dsp:sp modelId="{F3E6A332-6DC7-DF44-B8E1-74D3E056B579}">
      <dsp:nvSpPr>
        <dsp:cNvPr id="0" name=""/>
        <dsp:cNvSpPr/>
      </dsp:nvSpPr>
      <dsp:spPr>
        <a:xfrm>
          <a:off x="5228120" y="1657445"/>
          <a:ext cx="2614060" cy="3480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Types of medications dispensed</a:t>
          </a:r>
        </a:p>
      </dsp:txBody>
      <dsp:txXfrm>
        <a:off x="5228120" y="1657445"/>
        <a:ext cx="2614060" cy="3480635"/>
      </dsp:txXfrm>
    </dsp:sp>
    <dsp:sp modelId="{49B3C27E-039E-9947-9731-7036D2E5D94F}">
      <dsp:nvSpPr>
        <dsp:cNvPr id="0" name=""/>
        <dsp:cNvSpPr/>
      </dsp:nvSpPr>
      <dsp:spPr>
        <a:xfrm>
          <a:off x="7842180" y="1657445"/>
          <a:ext cx="2614060" cy="3480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Duration of the supply dispensed</a:t>
          </a:r>
        </a:p>
      </dsp:txBody>
      <dsp:txXfrm>
        <a:off x="7842180" y="1657445"/>
        <a:ext cx="2614060" cy="3480635"/>
      </dsp:txXfrm>
    </dsp:sp>
    <dsp:sp modelId="{DFB574E7-741F-F942-92CE-C9F91213ED08}">
      <dsp:nvSpPr>
        <dsp:cNvPr id="0" name=""/>
        <dsp:cNvSpPr/>
      </dsp:nvSpPr>
      <dsp:spPr>
        <a:xfrm>
          <a:off x="0" y="5138080"/>
          <a:ext cx="10456240" cy="3867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3A59-D7B0-7D44-B119-4B4D64F0FE9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452EA-D216-3F40-AB70-6BB372B21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ice of Community Pharmac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3B2D06-4975-3D4C-BAA3-34588A7F2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1186362-33FB-5441-B14B-04700C7E6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C6EEF7-0E51-ED4C-ADC9-8E9EC583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569842"/>
            <a:ext cx="11635406" cy="490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E596FC6-6A9D-B34A-953F-4ABF8D6241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296" y="1226656"/>
            <a:ext cx="11635407" cy="5359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84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DBE569-FB4A-4C4D-B719-1638C0BD0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108DF3-4C80-FB4C-A010-7A841BB77E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25" y="192612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0370FA-CC98-494B-BFF3-05207004C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9325" y="3235325"/>
            <a:ext cx="7753349" cy="387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EVENT OR HOST GROUP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94E61B-9BD2-3941-A296-B05B0C889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9324" y="386080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YOUR NAME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201446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0F2767B-CCF3-F343-8860-0B39A359D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DE3E45-28A9-7644-B99A-E78ABC866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4697" y="258762"/>
            <a:ext cx="10456241" cy="5428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1">
                <a:solidFill>
                  <a:srgbClr val="EAB3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F7098E-D98A-E943-94A9-79632152DD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10456242" cy="5631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88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Educ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0B0C947-CD83-FC48-AEC6-EE90E0C3C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C6EEF7-0E51-ED4C-ADC9-8E9EC583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569842"/>
            <a:ext cx="11635406" cy="490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E596FC6-6A9D-B34A-953F-4ABF8D6241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296" y="1226656"/>
            <a:ext cx="11635407" cy="5359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93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Advoc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E4F7E3-8F8B-594F-BCD8-A9EEF8150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108DF3-4C80-FB4C-A010-7A841BB77E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25" y="192612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0370FA-CC98-494B-BFF3-05207004C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9325" y="3235325"/>
            <a:ext cx="7753349" cy="387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EVENT OR HOST GROUP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94E61B-9BD2-3941-A296-B05B0C889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9324" y="386080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YOUR NAME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255139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dvoc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0C0D87-2C76-124A-8D38-12363B77A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DE3E45-28A9-7644-B99A-E78ABC866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4697" y="258762"/>
            <a:ext cx="10456241" cy="5428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1">
                <a:solidFill>
                  <a:srgbClr val="EF7F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F7098E-D98A-E943-94A9-79632152DD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10456242" cy="5631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25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dvocac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EAA1E82-2186-B244-8A62-A95C6A45C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C6EEF7-0E51-ED4C-ADC9-8E9EC583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569842"/>
            <a:ext cx="11635406" cy="490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E596FC6-6A9D-B34A-953F-4ABF8D6241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296" y="1226656"/>
            <a:ext cx="11635407" cy="5359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343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Com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A27B068-F457-CC4F-B768-61F75AB60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108DF3-4C80-FB4C-A010-7A841BB77E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25" y="192612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0370FA-CC98-494B-BFF3-05207004C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9325" y="3235325"/>
            <a:ext cx="7753349" cy="387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EVENT OR HOST GROUP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94E61B-9BD2-3941-A296-B05B0C889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9324" y="386080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YOUR NAME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754735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m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00B75B9-0CE2-2E4A-9B78-E0A3881C1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DE3E45-28A9-7644-B99A-E78ABC866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4697" y="258762"/>
            <a:ext cx="10456241" cy="5428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1">
                <a:solidFill>
                  <a:srgbClr val="1455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F7098E-D98A-E943-94A9-79632152DD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10456242" cy="5631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57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m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600C74D-BBEF-0C40-81AC-B5D3F0F59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C6EEF7-0E51-ED4C-ADC9-8E9EC583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569842"/>
            <a:ext cx="11635406" cy="490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E596FC6-6A9D-B34A-953F-4ABF8D6241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296" y="1226656"/>
            <a:ext cx="11635407" cy="5359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4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ngth of Our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4CCB85-57A5-4A43-BC50-4C69A4378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4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BE210-E192-A84B-B0B5-F6CE8CAAA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1FAD66A-1757-3B46-B302-C8BD64545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25" y="2241687"/>
            <a:ext cx="7753350" cy="58102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1833737-59BF-5640-BF57-B63F8B49F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9325" y="3251339"/>
            <a:ext cx="7753350" cy="11616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YOUR TITLE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EMAIL ADDRESS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3463510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PA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EE2AB3-9385-854A-8E91-2A871F137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Differentiates Our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DB09EB-8D69-4547-ABD7-364117563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member or Partner 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DE7C57-9F85-654F-9BE2-D200754DE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92F511-90AB-8F47-B03C-D12B33F8F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725943EF-5957-E944-B597-B3BC97D9E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108DF3-4C80-FB4C-A010-7A841BB77E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9325" y="192612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0370FA-CC98-494B-BFF3-05207004C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9325" y="3235325"/>
            <a:ext cx="7753349" cy="387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EVENT OR HOST GROUP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94E61B-9BD2-3941-A296-B05B0C889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9324" y="3860800"/>
            <a:ext cx="7753350" cy="68966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YOUR NAME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90248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lge Point Header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EE26063-17C3-5E4D-88F5-832D688E6E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66F5167-C0A0-0A40-AF52-5D4F0953D9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2252870"/>
            <a:ext cx="11635406" cy="73881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SINGLE POINT 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CFC669-8D1B-E14C-8E3F-0073B00FAA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297" y="3538331"/>
            <a:ext cx="11635406" cy="73881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SINGLE POINT</a:t>
            </a:r>
          </a:p>
        </p:txBody>
      </p:sp>
    </p:spTree>
    <p:extLst>
      <p:ext uri="{BB962C8B-B14F-4D97-AF65-F5344CB8AC3E}">
        <p14:creationId xmlns:p14="http://schemas.microsoft.com/office/powerpoint/2010/main" val="40675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C5080AC-7EC9-454E-BA26-E92F2819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708B64D-CF1A-1C42-ACAC-DEA0135CB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297" y="569842"/>
            <a:ext cx="11635406" cy="490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C8C2B3F-5A06-0F4E-83ED-1E85488F5D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8296" y="1226656"/>
            <a:ext cx="11635407" cy="5359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75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900F21F-3249-4543-8ACC-B02BC098C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DE3E45-28A9-7644-B99A-E78ABC866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4697" y="258762"/>
            <a:ext cx="10456241" cy="5428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1">
                <a:solidFill>
                  <a:srgbClr val="0281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F7098E-D98A-E943-94A9-79632152DD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10456242" cy="56313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22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5" r:id="rId9"/>
    <p:sldLayoutId id="2147483656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tiff"/><Relationship Id="rId18" Type="http://schemas.openxmlformats.org/officeDocument/2006/relationships/image" Target="../media/image114.png"/><Relationship Id="rId3" Type="http://schemas.openxmlformats.org/officeDocument/2006/relationships/image" Target="../media/image99.tiff"/><Relationship Id="rId21" Type="http://schemas.openxmlformats.org/officeDocument/2006/relationships/image" Target="../media/image117.tiff"/><Relationship Id="rId7" Type="http://schemas.openxmlformats.org/officeDocument/2006/relationships/image" Target="../media/image103.tiff"/><Relationship Id="rId12" Type="http://schemas.openxmlformats.org/officeDocument/2006/relationships/image" Target="../media/image108.png"/><Relationship Id="rId17" Type="http://schemas.openxmlformats.org/officeDocument/2006/relationships/image" Target="../media/image113.tiff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tiff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tiff"/><Relationship Id="rId4" Type="http://schemas.openxmlformats.org/officeDocument/2006/relationships/image" Target="../media/image100.png"/><Relationship Id="rId9" Type="http://schemas.openxmlformats.org/officeDocument/2006/relationships/image" Target="../media/image105.tiff"/><Relationship Id="rId1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youtu.be/RwbnjTbeUIs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579466-A862-A148-B817-A0E15019E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are Pharmacy Benefit Managers?</a:t>
            </a:r>
          </a:p>
        </p:txBody>
      </p:sp>
    </p:spTree>
    <p:extLst>
      <p:ext uri="{BB962C8B-B14F-4D97-AF65-F5344CB8AC3E}">
        <p14:creationId xmlns:p14="http://schemas.microsoft.com/office/powerpoint/2010/main" val="3192561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C42ECD-56AA-1A40-A613-561AA9C12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PBM Practices Skyrocket Consumer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BE15-8586-AE48-B937-ED111C416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6" y="967894"/>
            <a:ext cx="10456241" cy="5631344"/>
          </a:xfrm>
        </p:spPr>
        <p:txBody>
          <a:bodyPr/>
          <a:lstStyle/>
          <a:p>
            <a:pPr fontAlgn="base"/>
            <a:r>
              <a:rPr lang="en-US"/>
              <a:t>There are numerous methods PBMs drive up drug spending and impact U.S. health care decision-making</a:t>
            </a:r>
          </a:p>
          <a:p>
            <a:pPr lvl="1" fontAlgn="base"/>
            <a:r>
              <a:rPr lang="en-US"/>
              <a:t>Network Issues</a:t>
            </a:r>
          </a:p>
          <a:p>
            <a:pPr lvl="1" fontAlgn="base"/>
            <a:r>
              <a:rPr lang="en-US"/>
              <a:t>Patient Issues</a:t>
            </a:r>
          </a:p>
          <a:p>
            <a:pPr lvl="1" fontAlgn="base"/>
            <a:r>
              <a:rPr lang="en-US"/>
              <a:t>Pharmacy Anti-competitiveness</a:t>
            </a:r>
          </a:p>
          <a:p>
            <a:pPr lvl="1" fontAlgn="base"/>
            <a:r>
              <a:rPr lang="en-US"/>
              <a:t>Reimbursement Issues</a:t>
            </a:r>
          </a:p>
          <a:p>
            <a:pPr lvl="1" fontAlgn="base"/>
            <a:r>
              <a:rPr lang="en-US"/>
              <a:t>Coercive Contracting</a:t>
            </a:r>
          </a:p>
          <a:p>
            <a:pPr lvl="1" fontAlgn="base"/>
            <a:r>
              <a:rPr lang="en-US"/>
              <a:t>Fraud, Waste and Abuse</a:t>
            </a:r>
          </a:p>
          <a:p>
            <a:pPr fontAlgn="base"/>
            <a:r>
              <a:rPr lang="en-US"/>
              <a:t>Usually, PBMs have no fiduciary duty to anyone but their shareholders​</a:t>
            </a:r>
          </a:p>
          <a:p>
            <a:pPr lvl="1" fontAlgn="base"/>
            <a:r>
              <a:rPr lang="en-US"/>
              <a:t>Not to patients​</a:t>
            </a:r>
          </a:p>
          <a:p>
            <a:pPr lvl="1" fontAlgn="base"/>
            <a:r>
              <a:rPr lang="en-US"/>
              <a:t>Not to health plans / plan sponsors​</a:t>
            </a:r>
          </a:p>
          <a:p>
            <a:pPr lvl="1" fontAlgn="base"/>
            <a:r>
              <a:rPr lang="en-US"/>
              <a:t>Not to the state</a:t>
            </a:r>
          </a:p>
          <a:p>
            <a:pPr fontAlgn="base"/>
            <a:endParaRPr lang="en-US"/>
          </a:p>
          <a:p>
            <a:pPr lvl="1" fontAlgn="base"/>
            <a:endParaRPr lang="en-US"/>
          </a:p>
          <a:p>
            <a:pPr lvl="1" fontAlgn="base"/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CCFA-CD7F-6A4C-9E57-D607763D1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1" b="99687" l="1921" r="99603">
                        <a14:foregroundMark x1="2252" y1="11273" x2="2252" y2="55741"/>
                        <a14:foregroundMark x1="2252" y1="55741" x2="12450" y2="11795"/>
                        <a14:foregroundMark x1="12450" y1="11795" x2="15960" y2="91962"/>
                        <a14:foregroundMark x1="15960" y1="91962" x2="30530" y2="20146"/>
                        <a14:foregroundMark x1="30530" y1="20146" x2="31656" y2="61482"/>
                        <a14:foregroundMark x1="31656" y1="61482" x2="42649" y2="13779"/>
                        <a14:foregroundMark x1="42649" y1="13779" x2="43113" y2="13257"/>
                        <a14:foregroundMark x1="6755" y1="12109" x2="4636" y2="62422"/>
                        <a14:foregroundMark x1="4636" y1="62422" x2="9272" y2="79332"/>
                        <a14:foregroundMark x1="9272" y1="79332" x2="18940" y2="85804"/>
                        <a14:foregroundMark x1="18940" y1="85804" x2="51325" y2="82463"/>
                        <a14:foregroundMark x1="51325" y1="82463" x2="53444" y2="81106"/>
                        <a14:foregroundMark x1="1854" y1="9812" x2="2517" y2="81733"/>
                        <a14:foregroundMark x1="2517" y1="81733" x2="8808" y2="95616"/>
                        <a14:foregroundMark x1="8808" y1="95616" x2="16954" y2="95720"/>
                        <a14:foregroundMark x1="2583" y1="92797" x2="1921" y2="22025"/>
                        <a14:foregroundMark x1="1921" y1="22025" x2="4768" y2="8351"/>
                        <a14:foregroundMark x1="8742" y1="6367" x2="44172" y2="11273"/>
                        <a14:foregroundMark x1="44172" y1="11273" x2="58874" y2="4906"/>
                        <a14:foregroundMark x1="18742" y1="22443" x2="22053" y2="12630"/>
                        <a14:foregroundMark x1="58543" y1="10334" x2="69338" y2="10647"/>
                        <a14:foregroundMark x1="69338" y1="10647" x2="88742" y2="4280"/>
                        <a14:foregroundMark x1="88742" y1="4280" x2="95894" y2="39770"/>
                        <a14:foregroundMark x1="95894" y1="39770" x2="94238" y2="73800"/>
                        <a14:foregroundMark x1="94238" y1="73800" x2="93974" y2="73904"/>
                        <a14:foregroundMark x1="76689" y1="85699" x2="83841" y2="73904"/>
                        <a14:foregroundMark x1="83841" y1="73904" x2="92517" y2="86013"/>
                        <a14:foregroundMark x1="92517" y1="86013" x2="93046" y2="99687"/>
                        <a14:foregroundMark x1="96159" y1="85386" x2="95563" y2="17537"/>
                        <a14:foregroundMark x1="15695" y1="15866" x2="16225" y2="23591"/>
                        <a14:foregroundMark x1="94702" y1="7829" x2="99801" y2="27662"/>
                        <a14:foregroundMark x1="99801" y1="27662" x2="99603" y2="84864"/>
                        <a14:foregroundMark x1="99603" y1="84864" x2="97947" y2="87161"/>
                        <a14:foregroundMark x1="67219" y1="4071" x2="73444" y2="4071"/>
                        <a14:backgroundMark x1="48013" y1="93946" x2="50530" y2="98852"/>
                        <a14:backgroundMark x1="50728" y1="95407" x2="51258" y2="96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9502" y="1907582"/>
            <a:ext cx="3441435" cy="21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34BF68-37B5-3345-BA8B-5F0079EB1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Here are some real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9361-D873-6C47-98BA-D6B33830E8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Since 1987, total spending on prescription drugs in the U.S. has increased 1,129 percent, from $26.8B to $335B. Overall price inflation in the U.S. only grew 125.9 percent in that same period.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A03FF-5BD8-CB47-9025-4004A139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600" y="2561101"/>
            <a:ext cx="66167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Network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1494444"/>
          </a:xfrm>
        </p:spPr>
        <p:txBody>
          <a:bodyPr/>
          <a:lstStyle/>
          <a:p>
            <a:r>
              <a:rPr lang="en-US"/>
              <a:t>PBMs affects pharmacies and patients through preferred/restrictive networks and mandated use of PBM affiliated retail, mail-order, or specialty pharmacies.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0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5D7733-D8AB-7B40-B96B-DF9606504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321AD-1B72-CE45-96CF-2229EF2A01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801616"/>
            <a:ext cx="8107549" cy="5797622"/>
          </a:xfrm>
        </p:spPr>
        <p:txBody>
          <a:bodyPr/>
          <a:lstStyle/>
          <a:p>
            <a:r>
              <a:rPr lang="en-US"/>
              <a:t>Preferred/Restrictive Networks</a:t>
            </a:r>
          </a:p>
          <a:p>
            <a:pPr lvl="1"/>
            <a:r>
              <a:rPr lang="en-US"/>
              <a:t>Community pharmacies that are willing to accept the same terms and conditions of other pharmacies in the network are prohibited from the network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Mandatory use of PBM owned or affiliated pharmacy</a:t>
            </a:r>
          </a:p>
          <a:p>
            <a:pPr lvl="1"/>
            <a:r>
              <a:rPr lang="en-US"/>
              <a:t>PBMs may require patients to fill certain prescriptions at their own retail, mail order, or specialty pharmacy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The purpose is to drive patients, regardless of their choice, to PBM owned or affiliated pharmacies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A5464-A297-4F4C-9F4D-ED0239EB1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" b="99687" l="0" r="97727">
                        <a14:foregroundMark x1="52597" y1="64734" x2="29058" y2="73668"/>
                        <a14:foregroundMark x1="29058" y1="73668" x2="25649" y2="73197"/>
                        <a14:foregroundMark x1="30357" y1="95141" x2="47565" y2="95768"/>
                        <a14:foregroundMark x1="47565" y1="95768" x2="59903" y2="94514"/>
                        <a14:foregroundMark x1="59903" y1="94514" x2="61851" y2="94514"/>
                        <a14:foregroundMark x1="60065" y1="99687" x2="44318" y2="99687"/>
                        <a14:foregroundMark x1="13961" y1="42163" x2="8117" y2="55329"/>
                        <a14:foregroundMark x1="8117" y1="55329" x2="6981" y2="67868"/>
                        <a14:foregroundMark x1="6981" y1="67868" x2="7468" y2="70376"/>
                        <a14:foregroundMark x1="51948" y1="24608" x2="22240" y2="26332"/>
                        <a14:foregroundMark x1="22240" y1="26332" x2="11851" y2="35737"/>
                        <a14:foregroundMark x1="11851" y1="35737" x2="11039" y2="48903"/>
                        <a14:foregroundMark x1="20942" y1="50000" x2="15422" y2="36991"/>
                        <a14:foregroundMark x1="15422" y1="36991" x2="18344" y2="48903"/>
                        <a14:foregroundMark x1="18344" y1="48903" x2="1786" y2="70533"/>
                        <a14:foregroundMark x1="1786" y1="70533" x2="1786" y2="82915"/>
                        <a14:foregroundMark x1="1786" y1="82915" x2="9253" y2="86677"/>
                        <a14:foregroundMark x1="9903" y1="86050" x2="7468" y2="94044"/>
                        <a14:foregroundMark x1="80519" y1="30878" x2="83442" y2="56270"/>
                        <a14:foregroundMark x1="83442" y1="56270" x2="93506" y2="63950"/>
                        <a14:foregroundMark x1="93506" y1="63950" x2="94156" y2="78056"/>
                        <a14:foregroundMark x1="94156" y1="78056" x2="95779" y2="81034"/>
                        <a14:foregroundMark x1="81818" y1="35266" x2="63636" y2="36520"/>
                        <a14:foregroundMark x1="87662" y1="20063" x2="71753" y2="20690"/>
                        <a14:foregroundMark x1="71753" y1="20690" x2="60065" y2="16301"/>
                        <a14:foregroundMark x1="60065" y1="16301" x2="56656" y2="13323"/>
                        <a14:foregroundMark x1="51299" y1="16771" x2="39448" y2="23041"/>
                        <a14:foregroundMark x1="39448" y1="23041" x2="57792" y2="25549"/>
                        <a14:foregroundMark x1="57792" y1="25549" x2="69318" y2="19906"/>
                        <a14:foregroundMark x1="69318" y1="19906" x2="79383" y2="29154"/>
                        <a14:foregroundMark x1="79383" y1="29154" x2="81818" y2="42163"/>
                        <a14:foregroundMark x1="60714" y1="40439" x2="71753" y2="43730"/>
                        <a14:foregroundMark x1="93506" y1="40909" x2="93506" y2="27429"/>
                        <a14:foregroundMark x1="93506" y1="27429" x2="95779" y2="91693"/>
                        <a14:foregroundMark x1="61851" y1="48276" x2="75812" y2="48903"/>
                        <a14:foregroundMark x1="75812" y1="48903" x2="78247" y2="48276"/>
                        <a14:foregroundMark x1="92625" y1="3918" x2="92291" y2="4229"/>
                        <a14:foregroundMark x1="92961" y1="3605" x2="92625" y2="3918"/>
                        <a14:foregroundMark x1="93297" y1="3292" x2="92961" y2="3605"/>
                        <a14:foregroundMark x1="93634" y1="2978" x2="93297" y2="3292"/>
                        <a14:foregroundMark x1="94643" y1="2038" x2="93634" y2="2978"/>
                        <a14:foregroundMark x1="78037" y1="9256" x2="59903" y2="5799"/>
                        <a14:foregroundMark x1="59903" y1="5799" x2="42740" y2="12034"/>
                        <a14:foregroundMark x1="8378" y1="27146" x2="2922" y2="33072"/>
                        <a14:foregroundMark x1="2732" y1="34717" x2="0" y2="58307"/>
                        <a14:foregroundMark x1="0" y1="58307" x2="6981" y2="33699"/>
                        <a14:foregroundMark x1="6981" y1="33699" x2="17208" y2="25705"/>
                        <a14:foregroundMark x1="17208" y1="25705" x2="55195" y2="12853"/>
                        <a14:foregroundMark x1="55195" y1="12853" x2="70455" y2="14420"/>
                        <a14:foregroundMark x1="70455" y1="14420" x2="82143" y2="18966"/>
                        <a14:foregroundMark x1="82143" y1="18966" x2="94318" y2="15674"/>
                        <a14:foregroundMark x1="94318" y1="15674" x2="92857" y2="28527"/>
                        <a14:foregroundMark x1="92007" y1="3605" x2="91654" y2="3853"/>
                        <a14:foregroundMark x1="92453" y1="3292" x2="92007" y2="3605"/>
                        <a14:foregroundMark x1="92900" y1="2978" x2="92453" y2="3292"/>
                        <a14:foregroundMark x1="95130" y1="1411" x2="92900" y2="2978"/>
                        <a14:foregroundMark x1="78450" y1="8523" x2="57143" y2="7053"/>
                        <a14:foregroundMark x1="95130" y1="34796" x2="94643" y2="56740"/>
                        <a14:foregroundMark x1="94643" y1="56270" x2="96916" y2="93260"/>
                        <a14:foregroundMark x1="96916" y1="93260" x2="91071" y2="98589"/>
                        <a14:foregroundMark x1="96104" y1="2351" x2="97727" y2="3292"/>
                        <a14:foregroundMark x1="80519" y1="61599" x2="80519" y2="61599"/>
                        <a14:backgroundMark x1="1948" y1="34639" x2="9253" y2="24922"/>
                        <a14:backgroundMark x1="9253" y1="24922" x2="24026" y2="19279"/>
                        <a14:backgroundMark x1="1623" y1="33386" x2="3571" y2="31505"/>
                        <a14:backgroundMark x1="22727" y1="18652" x2="34903" y2="15831"/>
                        <a14:backgroundMark x1="34903" y1="15831" x2="37013" y2="13323"/>
                        <a14:backgroundMark x1="39286" y1="14263" x2="39286" y2="14263"/>
                        <a14:backgroundMark x1="39935" y1="13323" x2="36364" y2="14263"/>
                        <a14:backgroundMark x1="38636" y1="13636" x2="42532" y2="10502"/>
                        <a14:backgroundMark x1="40584" y1="12696" x2="40584" y2="12696"/>
                        <a14:backgroundMark x1="41558" y1="11442" x2="40260" y2="13636"/>
                        <a14:backgroundMark x1="78571" y1="8307" x2="90422" y2="5172"/>
                        <a14:backgroundMark x1="90422" y1="5172" x2="79221" y2="8621"/>
                        <a14:backgroundMark x1="90909" y1="3918" x2="82792" y2="10502"/>
                        <a14:backgroundMark x1="91234" y1="3605" x2="88961" y2="6740"/>
                        <a14:backgroundMark x1="87987" y1="5799" x2="90584" y2="2665"/>
                        <a14:backgroundMark x1="91558" y1="4859" x2="91558" y2="4859"/>
                        <a14:backgroundMark x1="90584" y1="3292" x2="90584" y2="3292"/>
                        <a14:backgroundMark x1="91883" y1="3918" x2="91883" y2="3918"/>
                        <a14:backgroundMark x1="92532" y1="3292" x2="92532" y2="3292"/>
                        <a14:backgroundMark x1="92208" y1="2978" x2="92208" y2="2978"/>
                        <a14:backgroundMark x1="92208" y1="2978" x2="92208" y2="2978"/>
                        <a14:backgroundMark x1="92208" y1="3605" x2="92208" y2="3605"/>
                        <a14:backgroundMark x1="92208" y1="3605" x2="92208" y2="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8122" y="1764538"/>
            <a:ext cx="2512816" cy="33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Patient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2430378"/>
          </a:xfrm>
        </p:spPr>
        <p:txBody>
          <a:bodyPr/>
          <a:lstStyle/>
          <a:p>
            <a:r>
              <a:rPr lang="en-US"/>
              <a:t>PBM practices, like inflexible prior authorization requirements and DIR/Retroactive claim adjustments all directly affect the patient’s health and wallet.</a:t>
            </a:r>
          </a:p>
          <a:p>
            <a:endParaRPr lang="en-US"/>
          </a:p>
          <a:p>
            <a:r>
              <a:rPr lang="en-US"/>
              <a:t>Patients are often unaware of these hurdles affecting their care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FA8314-F8BD-EA41-89A0-3161130A3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Direct Patient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CEDB-DE9F-1F40-A784-B92DED9F32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1100667"/>
            <a:ext cx="5154636" cy="5498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PBMs point out that patients’ out-of-pocket expenses (copays, etc.) as a </a:t>
            </a:r>
            <a:r>
              <a:rPr lang="en-US" sz="2400" i="1" u="sng"/>
              <a:t>percentage</a:t>
            </a:r>
            <a:r>
              <a:rPr lang="en-US" sz="2400" i="1"/>
              <a:t> </a:t>
            </a:r>
            <a:r>
              <a:rPr lang="en-US" sz="2400"/>
              <a:t>of total prescription drug spend have been falling for decades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That’s misleading, because total drug spend in </a:t>
            </a:r>
            <a:r>
              <a:rPr lang="en-US" sz="2400" i="1" u="sng"/>
              <a:t>dollars</a:t>
            </a:r>
            <a:r>
              <a:rPr lang="en-US" sz="2400" i="1"/>
              <a:t> </a:t>
            </a:r>
            <a:r>
              <a:rPr lang="en-US" sz="2400"/>
              <a:t>has risen precipitously in the same period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The amount of money consumers themselves are paying for prescriptions has grown, not fallen. Indeed, actual </a:t>
            </a:r>
            <a:r>
              <a:rPr lang="en-US" sz="2400" i="1"/>
              <a:t>patient out-of-pocket costs have increased 182 percent </a:t>
            </a:r>
            <a:r>
              <a:rPr lang="en-US" sz="2400"/>
              <a:t>since 1987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1D412-302F-3B4E-86AE-36A8DEE6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213" y="2122170"/>
            <a:ext cx="4994995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67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E8E653-5F36-F64C-AFB9-5721F5A60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Direct Patient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E9EA-DA3F-F644-9978-F3D9C0C5F8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7169703" cy="5335370"/>
          </a:xfrm>
        </p:spPr>
        <p:txBody>
          <a:bodyPr anchor="ctr"/>
          <a:lstStyle/>
          <a:p>
            <a:pPr marL="0" indent="0">
              <a:buNone/>
            </a:pPr>
            <a:r>
              <a:rPr lang="en-US"/>
              <a:t>“DIR” or Direct and Indirect Remuneration </a:t>
            </a:r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PBMs “claw back” pharmacy reimbursements </a:t>
            </a:r>
          </a:p>
          <a:p>
            <a:pPr lvl="1"/>
            <a:r>
              <a:rPr lang="en-US"/>
              <a:t>Patients pay a copay based on the reimbursement, but their copay is not based on the lowest payment to the pharmacy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CD281-2208-7442-9DEE-995C0B8DB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5" b="95887" l="1425" r="95584">
                        <a14:foregroundMark x1="8120" y1="1515" x2="8689" y2="9848"/>
                        <a14:foregroundMark x1="8689" y1="9848" x2="19373" y2="11580"/>
                        <a14:foregroundMark x1="19373" y1="11580" x2="5983" y2="27056"/>
                        <a14:foregroundMark x1="5983" y1="27056" x2="5840" y2="37229"/>
                        <a14:foregroundMark x1="5840" y1="37229" x2="10684" y2="45563"/>
                        <a14:foregroundMark x1="10684" y1="45563" x2="6695" y2="53463"/>
                        <a14:foregroundMark x1="6695" y1="53463" x2="20370" y2="57900"/>
                        <a14:foregroundMark x1="20370" y1="57900" x2="31766" y2="57143"/>
                        <a14:foregroundMark x1="31766" y1="57143" x2="30342" y2="67100"/>
                        <a14:foregroundMark x1="30342" y1="67100" x2="11681" y2="84848"/>
                        <a14:foregroundMark x1="3704" y1="3571" x2="3704" y2="16667"/>
                        <a14:foregroundMark x1="22222" y1="16234" x2="12536" y2="27814"/>
                        <a14:foregroundMark x1="22792" y1="9740" x2="29487" y2="16017"/>
                        <a14:foregroundMark x1="29487" y1="16017" x2="29630" y2="16017"/>
                        <a14:foregroundMark x1="39174" y1="17965" x2="38963" y2="17662"/>
                        <a14:foregroundMark x1="4986" y1="43182" x2="7265" y2="72511"/>
                        <a14:foregroundMark x1="7265" y1="72511" x2="18519" y2="75649"/>
                        <a14:foregroundMark x1="18519" y1="75649" x2="28632" y2="75000"/>
                        <a14:foregroundMark x1="50142" y1="81277" x2="25926" y2="83333"/>
                        <a14:foregroundMark x1="25926" y1="83333" x2="15100" y2="87013"/>
                        <a14:foregroundMark x1="15100" y1="87013" x2="6980" y2="79654"/>
                        <a14:foregroundMark x1="7835" y1="87879" x2="4416" y2="90801"/>
                        <a14:foregroundMark x1="3134" y1="92424" x2="1425" y2="94589"/>
                        <a14:foregroundMark x1="60114" y1="44913" x2="69088" y2="45130"/>
                        <a14:foregroundMark x1="76781" y1="41883" x2="65954" y2="42749"/>
                        <a14:foregroundMark x1="75926" y1="43615" x2="64245" y2="43182"/>
                        <a14:foregroundMark x1="64245" y1="43182" x2="58832" y2="45563"/>
                        <a14:foregroundMark x1="69943" y1="40909" x2="62393" y2="41126"/>
                        <a14:foregroundMark x1="78490" y1="43615" x2="75641" y2="38745"/>
                        <a14:foregroundMark x1="80199" y1="55411" x2="85470" y2="63095"/>
                        <a14:foregroundMark x1="85470" y1="63095" x2="86182" y2="69264"/>
                        <a14:foregroundMark x1="77066" y1="55628" x2="68519" y2="63203"/>
                        <a14:foregroundMark x1="65385" y1="58766" x2="64957" y2="67532"/>
                        <a14:foregroundMark x1="64957" y1="67532" x2="76496" y2="63312"/>
                        <a14:foregroundMark x1="76496" y1="63312" x2="68376" y2="68939"/>
                        <a14:foregroundMark x1="69439" y1="73268" x2="70370" y2="77056"/>
                        <a14:foregroundMark x1="69386" y1="73052" x2="69439" y2="73268"/>
                        <a14:foregroundMark x1="68376" y1="68939" x2="69386" y2="73052"/>
                        <a14:foregroundMark x1="70370" y1="77056" x2="71795" y2="77706"/>
                        <a14:foregroundMark x1="79915" y1="81710" x2="79915" y2="81710"/>
                        <a14:foregroundMark x1="87892" y1="88853" x2="86325" y2="80628"/>
                        <a14:foregroundMark x1="86325" y1="80628" x2="89601" y2="77273"/>
                        <a14:foregroundMark x1="92023" y1="87662" x2="91453" y2="80844"/>
                        <a14:foregroundMark x1="94302" y1="90368" x2="82906" y2="90693"/>
                        <a14:foregroundMark x1="82906" y1="90693" x2="82621" y2="85281"/>
                        <a14:foregroundMark x1="87037" y1="76840" x2="92877" y2="75649"/>
                        <a14:foregroundMark x1="43305" y1="95671" x2="43305" y2="95671"/>
                        <a14:foregroundMark x1="88462" y1="93939" x2="88462" y2="93939"/>
                        <a14:foregroundMark x1="95726" y1="92857" x2="88746" y2="92857"/>
                        <a14:foregroundMark x1="92593" y1="83874" x2="97578" y2="91667"/>
                        <a14:foregroundMark x1="97578" y1="91667" x2="88462" y2="95887"/>
                        <a14:foregroundMark x1="88462" y1="95887" x2="86752" y2="94589"/>
                        <a14:foregroundMark x1="3419" y1="73052" x2="3419" y2="78139"/>
                        <a14:foregroundMark x1="30199" y1="75216" x2="37749" y2="75216"/>
                        <a14:foregroundMark x1="52137" y1="80519" x2="50142" y2="82576"/>
                        <a14:backgroundMark x1="11111" y1="1082" x2="22222" y2="3030"/>
                        <a14:backgroundMark x1="22222" y1="3030" x2="31481" y2="7576"/>
                        <a14:backgroundMark x1="31481" y1="7576" x2="37037" y2="14827"/>
                        <a14:backgroundMark x1="37037" y1="14827" x2="37179" y2="14719"/>
                        <a14:backgroundMark x1="26923" y1="866" x2="26923" y2="866"/>
                        <a14:backgroundMark x1="26638" y1="4004" x2="26923" y2="2165"/>
                        <a14:backgroundMark x1="11681" y1="6169" x2="22650" y2="5519"/>
                        <a14:backgroundMark x1="22650" y1="5519" x2="29202" y2="11905"/>
                        <a14:backgroundMark x1="29202" y1="11905" x2="33618" y2="13961"/>
                        <a14:backgroundMark x1="28063" y1="2706" x2="28063" y2="2706"/>
                        <a14:backgroundMark x1="26068" y1="2922" x2="32194" y2="2597"/>
                        <a14:backgroundMark x1="31909" y1="2381" x2="24359" y2="2597"/>
                        <a14:backgroundMark x1="36325" y1="16883" x2="37464" y2="18290"/>
                        <a14:backgroundMark x1="35755" y1="15584" x2="37464" y2="16883"/>
                        <a14:backgroundMark x1="38889" y1="18290" x2="38889" y2="18290"/>
                        <a14:backgroundMark x1="12536" y1="5087" x2="11111" y2="5952"/>
                        <a14:backgroundMark x1="69658" y1="73268" x2="69658" y2="73268"/>
                        <a14:backgroundMark x1="68234" y1="73052" x2="68234" y2="73052"/>
                        <a14:backgroundMark x1="80199" y1="81710" x2="80199" y2="81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4400" y="1711669"/>
            <a:ext cx="3174526" cy="41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ADAFAB-BE9E-9C41-A69A-0798C165A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Pharmacy DIR Fees 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AA68C9-E244-EF4C-BB02-160E65A239D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364697" y="1044964"/>
            <a:ext cx="8516722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ADAFAB-BE9E-9C41-A69A-0798C165A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Pharmacy DIR Fees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64142-8B8B-9C4D-8E97-64A0A207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7" y="967894"/>
            <a:ext cx="8407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ADAFAB-BE9E-9C41-A69A-0798C165A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Pharmacy DIR Fees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96A4F-E482-464C-AFB9-F40D5BC6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7" y="1033821"/>
            <a:ext cx="8407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764E91-6729-C94D-8523-61A283659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The Creation of Pharmacy Benefit Managers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36D5-A0DE-924C-9C72-4806AFDF8C2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8" y="967894"/>
            <a:ext cx="7177724" cy="5631344"/>
          </a:xfrm>
        </p:spPr>
        <p:txBody>
          <a:bodyPr/>
          <a:lstStyle/>
          <a:p>
            <a:r>
              <a:rPr lang="en-US"/>
              <a:t>Decades ago, Insurance companies expanded their coverage to include prescription drugs</a:t>
            </a:r>
          </a:p>
          <a:p>
            <a:pPr lvl="1"/>
            <a:r>
              <a:rPr lang="en-US"/>
              <a:t>Insurance companies turned to Pharmacy Benefit Managers (PBMs) to process prescription drug claims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PBMs, at a small fee, managed claims for</a:t>
            </a:r>
          </a:p>
          <a:p>
            <a:pPr lvl="1" fontAlgn="base"/>
            <a:r>
              <a:rPr lang="en-US"/>
              <a:t>Managed Care Organizations​</a:t>
            </a:r>
          </a:p>
          <a:p>
            <a:pPr lvl="1" fontAlgn="base"/>
            <a:r>
              <a:rPr lang="en-US"/>
              <a:t>Employers​</a:t>
            </a:r>
          </a:p>
          <a:p>
            <a:pPr lvl="1" fontAlgn="base"/>
            <a:r>
              <a:rPr lang="en-US"/>
              <a:t>Government Programs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02BEC-DB7D-5C48-947B-49478321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72" y="967894"/>
            <a:ext cx="3477766" cy="50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3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ADAFAB-BE9E-9C41-A69A-0798C165A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How Pharmacy DIR Fees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147AA-B0A8-A44E-BBD7-60A62BB25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7" y="1196822"/>
            <a:ext cx="8407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8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E8E653-5F36-F64C-AFB9-5721F5A60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Indirect Patient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E9EA-DA3F-F644-9978-F3D9C0C5F8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10456242" cy="1197790"/>
          </a:xfrm>
        </p:spPr>
        <p:txBody>
          <a:bodyPr/>
          <a:lstStyle/>
          <a:p>
            <a:r>
              <a:rPr lang="en-US"/>
              <a:t>Pharmacies are forced to close, limiting convenient access to local pharmacist providers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2C8C74-E841-DB4B-9915-43DBD5CD561F}"/>
              </a:ext>
            </a:extLst>
          </p:cNvPr>
          <p:cNvSpPr/>
          <p:nvPr/>
        </p:nvSpPr>
        <p:spPr>
          <a:xfrm>
            <a:off x="1364698" y="1925053"/>
            <a:ext cx="4217956" cy="3965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Between</a:t>
            </a:r>
            <a:r>
              <a:rPr lang="en-US"/>
              <a:t> </a:t>
            </a:r>
          </a:p>
          <a:p>
            <a:pPr algn="ctr"/>
            <a:r>
              <a:rPr lang="en-US" sz="3200" b="1"/>
              <a:t>2010 and 2018</a:t>
            </a:r>
            <a:endParaRPr lang="en-US" b="1"/>
          </a:p>
          <a:p>
            <a:pPr algn="ctr"/>
            <a:r>
              <a:rPr lang="en-US" sz="2000">
                <a:solidFill>
                  <a:schemeClr val="tx2"/>
                </a:solidFill>
              </a:rPr>
              <a:t>the number of </a:t>
            </a:r>
          </a:p>
          <a:p>
            <a:pPr algn="ctr"/>
            <a:r>
              <a:rPr lang="en-US" sz="2000" b="1">
                <a:solidFill>
                  <a:schemeClr val="tx2"/>
                </a:solidFill>
              </a:rPr>
              <a:t>INDEPENDENT PHARMACIES</a:t>
            </a:r>
          </a:p>
          <a:p>
            <a:pPr algn="ctr"/>
            <a:r>
              <a:rPr lang="en-US" sz="2400" i="1"/>
              <a:t>declined by</a:t>
            </a:r>
          </a:p>
          <a:p>
            <a:pPr algn="ctr"/>
            <a:r>
              <a:rPr lang="en-US" sz="4400" b="1"/>
              <a:t>1,297</a:t>
            </a:r>
            <a:r>
              <a:rPr lang="en-US" sz="4400"/>
              <a:t> </a:t>
            </a:r>
            <a:r>
              <a:rPr lang="en-US" sz="3200"/>
              <a:t>stores</a:t>
            </a:r>
          </a:p>
          <a:p>
            <a:pPr algn="ctr"/>
            <a:r>
              <a:rPr lang="en-US" sz="2800">
                <a:solidFill>
                  <a:schemeClr val="tx2"/>
                </a:solidFill>
              </a:rPr>
              <a:t>or</a:t>
            </a:r>
            <a:r>
              <a:rPr lang="en-US" sz="2800" b="1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chemeClr val="tx2"/>
                </a:solidFill>
              </a:rPr>
              <a:t>roughly 6%</a:t>
            </a:r>
            <a:endParaRPr lang="en-US" sz="2800" b="1">
              <a:solidFill>
                <a:schemeClr val="tx2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C4FCB3-688D-724B-821B-FC0A191B264E}"/>
              </a:ext>
            </a:extLst>
          </p:cNvPr>
          <p:cNvSpPr/>
          <p:nvPr/>
        </p:nvSpPr>
        <p:spPr>
          <a:xfrm>
            <a:off x="6616253" y="2671011"/>
            <a:ext cx="4404673" cy="3561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630</a:t>
            </a:r>
            <a:r>
              <a:rPr lang="en-US" sz="2800"/>
              <a:t> rural communities </a:t>
            </a:r>
            <a:r>
              <a:rPr lang="en-US" sz="2000" i="1">
                <a:solidFill>
                  <a:schemeClr val="tx2"/>
                </a:solidFill>
              </a:rPr>
              <a:t>nationwide that had at least </a:t>
            </a:r>
          </a:p>
          <a:p>
            <a:pPr algn="ctr"/>
            <a:r>
              <a:rPr lang="en-US" sz="2800" b="1"/>
              <a:t>1 RETAIL PHARMACY</a:t>
            </a:r>
          </a:p>
          <a:p>
            <a:pPr algn="ctr"/>
            <a:r>
              <a:rPr lang="en-US" sz="2400" i="1">
                <a:solidFill>
                  <a:srgbClr val="145575"/>
                </a:solidFill>
              </a:rPr>
              <a:t>in 2003 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had</a:t>
            </a:r>
            <a:r>
              <a:rPr lang="en-US" sz="2400" i="1">
                <a:solidFill>
                  <a:srgbClr val="145575"/>
                </a:solidFill>
              </a:rPr>
              <a:t> </a:t>
            </a:r>
            <a:r>
              <a:rPr lang="en-US" sz="2800" b="1">
                <a:solidFill>
                  <a:schemeClr val="bg1"/>
                </a:solidFill>
              </a:rPr>
              <a:t>ZERO</a:t>
            </a:r>
            <a:r>
              <a:rPr lang="en-US" sz="2800" b="1">
                <a:solidFill>
                  <a:srgbClr val="145575"/>
                </a:solidFill>
              </a:rPr>
              <a:t> 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retail pharmacies in 2018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3303025C-25A3-7C49-B7BC-3F4A1123312D}"/>
              </a:ext>
            </a:extLst>
          </p:cNvPr>
          <p:cNvCxnSpPr>
            <a:cxnSpLocks/>
          </p:cNvCxnSpPr>
          <p:nvPr/>
        </p:nvCxnSpPr>
        <p:spPr>
          <a:xfrm>
            <a:off x="5342021" y="2165684"/>
            <a:ext cx="1274231" cy="1263316"/>
          </a:xfrm>
          <a:prstGeom prst="bentConnector3">
            <a:avLst>
              <a:gd name="adj1" fmla="val 50000"/>
            </a:avLst>
          </a:prstGeom>
          <a:ln w="92075">
            <a:solidFill>
              <a:srgbClr val="145575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810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BBD13-F1C2-4D44-947F-39391E4C2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697" y="258762"/>
            <a:ext cx="10456241" cy="85248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How DIR Fees Hurt Medicare Patients &amp; Taxpayers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54CE0-A3EC-6C44-AA12-9750F6E6A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6" y="1111250"/>
            <a:ext cx="8605213" cy="51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BBD13-F1C2-4D44-947F-39391E4C2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697" y="258762"/>
            <a:ext cx="10456241" cy="82073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How DIR Fees Hurt Medicare Patients &amp; Taxpayers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3FC84-915A-EE4A-BBCE-1157BF3F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6" y="1079500"/>
            <a:ext cx="8548845" cy="50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6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A57D2-CE8A-814D-AE93-7789DF7F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6" y="1022350"/>
            <a:ext cx="8439631" cy="514247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EA0D711-5740-B04D-89EC-ACE042403242}"/>
              </a:ext>
            </a:extLst>
          </p:cNvPr>
          <p:cNvSpPr txBox="1">
            <a:spLocks/>
          </p:cNvSpPr>
          <p:nvPr/>
        </p:nvSpPr>
        <p:spPr>
          <a:xfrm>
            <a:off x="1364696" y="282805"/>
            <a:ext cx="10456241" cy="8207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400" b="1" kern="1200">
                <a:solidFill>
                  <a:srgbClr val="0281C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How DIR Fees Hurt Medicare Patients &amp; Taxpayers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3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2B587-6580-FA44-B893-84FF30FF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96" y="1022349"/>
            <a:ext cx="8605213" cy="526028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E425A78-FCD7-FA4B-9E4E-5A77E5643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697" y="258762"/>
            <a:ext cx="10456241" cy="820738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How DIR Fees Hurt Medicare Patients &amp; Taxpayers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10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Pharmacy Anti-competitiveness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2478504"/>
          </a:xfrm>
        </p:spPr>
        <p:txBody>
          <a:bodyPr/>
          <a:lstStyle/>
          <a:p>
            <a:r>
              <a:rPr lang="en-US"/>
              <a:t>PBMs are direct competitors of community pharmacies, yet they get to determine how these pharmacies operate. </a:t>
            </a:r>
          </a:p>
          <a:p>
            <a:r>
              <a:rPr lang="en-US"/>
              <a:t>A system allowing dominant companies to dictate such terms to their smaller competitors is anti-competitive on its face. </a:t>
            </a:r>
          </a:p>
        </p:txBody>
      </p:sp>
    </p:spTree>
    <p:extLst>
      <p:ext uri="{BB962C8B-B14F-4D97-AF65-F5344CB8AC3E}">
        <p14:creationId xmlns:p14="http://schemas.microsoft.com/office/powerpoint/2010/main" val="356811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D631B6-4ACE-A74E-9480-56CDDA428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Pharmacy Anti-competitiveness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3250DE-CDB6-6546-BE79-4DEE792D6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0936906"/>
              </p:ext>
            </p:extLst>
          </p:nvPr>
        </p:nvGraphicFramePr>
        <p:xfrm>
          <a:off x="1364697" y="1074420"/>
          <a:ext cx="10456241" cy="552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872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AF658-777D-7141-9F70-8C090A545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Pharmacy Anti-competitiveness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3CCA-4AB5-8649-B689-B29B9CFEC9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7959185" cy="56313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/>
              <a:t>Anti-competitiveness has been exacerbated by the consolidation in the industry due to</a:t>
            </a:r>
          </a:p>
          <a:p>
            <a:pPr lvl="1"/>
            <a:r>
              <a:rPr lang="en-US">
                <a:latin typeface="Arial"/>
                <a:cs typeface="Arial"/>
              </a:rPr>
              <a:t>Vertical integration (e.g. CVS acquiring Aetna; Cigna buying Express Scripts)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Horizontal integration (i.e. merger of large PBMs such as the 2012 merger of Express Scripts and Medco) </a:t>
            </a:r>
          </a:p>
          <a:p>
            <a:pPr marL="0" indent="0">
              <a:buNone/>
            </a:pPr>
            <a:r>
              <a:rPr lang="en-US"/>
              <a:t>The ultimate purpose of these practices is to drive patients and revenue to their own pharmacies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2209303-BF00-7C4A-8AB6-BF4B8881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70" y="2445282"/>
            <a:ext cx="2860934" cy="29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35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03E1B7-1063-0C4A-8DFB-F0C7DBBEF4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Vertical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E3990-A0A6-8245-8297-372D4BCAB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99" y="1213414"/>
            <a:ext cx="7894946" cy="53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8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D19F17-99A2-E84D-BE56-5A0FA0A503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is the PBMs main purpose?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A578-A6C7-ED41-9D08-D045C3922E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1036320"/>
            <a:ext cx="10456242" cy="5562918"/>
          </a:xfrm>
        </p:spPr>
        <p:txBody>
          <a:bodyPr/>
          <a:lstStyle/>
          <a:p>
            <a:pPr fontAlgn="base"/>
            <a:r>
              <a:rPr lang="en-US"/>
              <a:t>Today, PBMs market themselves as the “guard dogs” of cost in the drug supply chain</a:t>
            </a:r>
          </a:p>
          <a:p>
            <a:pPr fontAlgn="base"/>
            <a:r>
              <a:rPr lang="en-US"/>
              <a:t>But that is their story…..</a:t>
            </a:r>
          </a:p>
          <a:p>
            <a:pPr marL="0" indent="0" fontAlgn="base">
              <a:buNone/>
            </a:pPr>
            <a:endParaRPr lang="en-US"/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6F2D6F-14E1-B34C-AB15-95E22EE3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12" y="2467844"/>
            <a:ext cx="3270260" cy="43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44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Umbrella">
            <a:extLst>
              <a:ext uri="{FF2B5EF4-FFF2-40B4-BE49-F238E27FC236}">
                <a16:creationId xmlns:a16="http://schemas.microsoft.com/office/drawing/2014/main" id="{653AEF77-31E4-3543-843D-F50A55D2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332" y="870155"/>
            <a:ext cx="1107978" cy="1107978"/>
          </a:xfrm>
          <a:prstGeom prst="rect">
            <a:avLst/>
          </a:prstGeom>
        </p:spPr>
      </p:pic>
      <p:pic>
        <p:nvPicPr>
          <p:cNvPr id="7" name="Graphic 6" descr="Court">
            <a:extLst>
              <a:ext uri="{FF2B5EF4-FFF2-40B4-BE49-F238E27FC236}">
                <a16:creationId xmlns:a16="http://schemas.microsoft.com/office/drawing/2014/main" id="{B230AC91-8C44-2145-83CC-664DD7E9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2714" y="2818131"/>
            <a:ext cx="1215219" cy="1215219"/>
          </a:xfrm>
          <a:prstGeom prst="rect">
            <a:avLst/>
          </a:prstGeom>
        </p:spPr>
      </p:pic>
      <p:pic>
        <p:nvPicPr>
          <p:cNvPr id="9" name="Graphic 8" descr="Medicine">
            <a:extLst>
              <a:ext uri="{FF2B5EF4-FFF2-40B4-BE49-F238E27FC236}">
                <a16:creationId xmlns:a16="http://schemas.microsoft.com/office/drawing/2014/main" id="{D3EBFCB1-93B5-554E-B972-B73B01784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4179" y="5397350"/>
            <a:ext cx="1215219" cy="1215219"/>
          </a:xfrm>
          <a:prstGeom prst="rect">
            <a:avLst/>
          </a:prstGeom>
        </p:spPr>
      </p:pic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7623CABE-C5DF-4441-8352-8E4553D03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8323" y="5589805"/>
            <a:ext cx="914400" cy="914400"/>
          </a:xfrm>
          <a:prstGeom prst="rect">
            <a:avLst/>
          </a:prstGeom>
        </p:spPr>
      </p:pic>
      <p:pic>
        <p:nvPicPr>
          <p:cNvPr id="17" name="Graphic 16" descr="Woman">
            <a:extLst>
              <a:ext uri="{FF2B5EF4-FFF2-40B4-BE49-F238E27FC236}">
                <a16:creationId xmlns:a16="http://schemas.microsoft.com/office/drawing/2014/main" id="{8E3C9B07-2717-0A4D-8FF6-5DC7BDDE7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5508" y="5589805"/>
            <a:ext cx="914400" cy="914400"/>
          </a:xfrm>
          <a:prstGeom prst="rect">
            <a:avLst/>
          </a:prstGeom>
        </p:spPr>
      </p:pic>
      <p:pic>
        <p:nvPicPr>
          <p:cNvPr id="19" name="Graphic 18" descr="Production">
            <a:extLst>
              <a:ext uri="{FF2B5EF4-FFF2-40B4-BE49-F238E27FC236}">
                <a16:creationId xmlns:a16="http://schemas.microsoft.com/office/drawing/2014/main" id="{3B743B1C-4569-014C-B36D-D94DCC058D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23192" y="700332"/>
            <a:ext cx="1215220" cy="12152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E228992-9980-9F45-A677-08CD0FCA54C5}"/>
              </a:ext>
            </a:extLst>
          </p:cNvPr>
          <p:cNvCxnSpPr>
            <a:cxnSpLocks/>
          </p:cNvCxnSpPr>
          <p:nvPr/>
        </p:nvCxnSpPr>
        <p:spPr>
          <a:xfrm>
            <a:off x="2641786" y="1684594"/>
            <a:ext cx="3110928" cy="16090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00EF3E-5184-9E45-A134-06D7B945FD43}"/>
              </a:ext>
            </a:extLst>
          </p:cNvPr>
          <p:cNvCxnSpPr>
            <a:cxnSpLocks/>
          </p:cNvCxnSpPr>
          <p:nvPr/>
        </p:nvCxnSpPr>
        <p:spPr>
          <a:xfrm flipH="1" flipV="1">
            <a:off x="6662144" y="3970491"/>
            <a:ext cx="2549186" cy="128755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711C06-AE40-0B43-9DA4-296CC2E20A9B}"/>
              </a:ext>
            </a:extLst>
          </p:cNvPr>
          <p:cNvCxnSpPr>
            <a:cxnSpLocks/>
          </p:cNvCxnSpPr>
          <p:nvPr/>
        </p:nvCxnSpPr>
        <p:spPr>
          <a:xfrm>
            <a:off x="6942886" y="3666822"/>
            <a:ext cx="2398466" cy="12180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A2A3D8-F1CC-F643-900C-AF01E5A401B3}"/>
              </a:ext>
            </a:extLst>
          </p:cNvPr>
          <p:cNvCxnSpPr>
            <a:cxnSpLocks/>
          </p:cNvCxnSpPr>
          <p:nvPr/>
        </p:nvCxnSpPr>
        <p:spPr>
          <a:xfrm>
            <a:off x="2843978" y="5857040"/>
            <a:ext cx="6595625" cy="91388"/>
          </a:xfrm>
          <a:prstGeom prst="straightConnector1">
            <a:avLst/>
          </a:prstGeom>
          <a:ln w="76200">
            <a:solidFill>
              <a:srgbClr val="000000">
                <a:alpha val="3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6348D0-455C-A845-924D-B7A977C50852}"/>
              </a:ext>
            </a:extLst>
          </p:cNvPr>
          <p:cNvCxnSpPr>
            <a:cxnSpLocks/>
          </p:cNvCxnSpPr>
          <p:nvPr/>
        </p:nvCxnSpPr>
        <p:spPr>
          <a:xfrm flipH="1">
            <a:off x="6967934" y="1843132"/>
            <a:ext cx="2582280" cy="1450538"/>
          </a:xfrm>
          <a:prstGeom prst="straightConnector1">
            <a:avLst/>
          </a:prstGeom>
          <a:ln w="76200">
            <a:solidFill>
              <a:srgbClr val="000000">
                <a:alpha val="3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phic 50" descr="Dollar">
            <a:extLst>
              <a:ext uri="{FF2B5EF4-FFF2-40B4-BE49-F238E27FC236}">
                <a16:creationId xmlns:a16="http://schemas.microsoft.com/office/drawing/2014/main" id="{3CFE6D83-FA49-CD45-9C6A-FE82052CAC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1721" y="5623148"/>
            <a:ext cx="467783" cy="467783"/>
          </a:xfrm>
          <a:prstGeom prst="rect">
            <a:avLst/>
          </a:prstGeom>
        </p:spPr>
      </p:pic>
      <p:pic>
        <p:nvPicPr>
          <p:cNvPr id="52" name="Graphic 51" descr="Dollar">
            <a:extLst>
              <a:ext uri="{FF2B5EF4-FFF2-40B4-BE49-F238E27FC236}">
                <a16:creationId xmlns:a16="http://schemas.microsoft.com/office/drawing/2014/main" id="{D4970C9C-508A-3347-96C2-19D5CECA9A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5562" y="2120801"/>
            <a:ext cx="481227" cy="481227"/>
          </a:xfrm>
          <a:prstGeom prst="rect">
            <a:avLst/>
          </a:prstGeom>
        </p:spPr>
      </p:pic>
      <p:pic>
        <p:nvPicPr>
          <p:cNvPr id="53" name="Graphic 52" descr="Dollar">
            <a:extLst>
              <a:ext uri="{FF2B5EF4-FFF2-40B4-BE49-F238E27FC236}">
                <a16:creationId xmlns:a16="http://schemas.microsoft.com/office/drawing/2014/main" id="{33140F95-41B0-8E40-9E08-4B71C3C203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6415" y="3615618"/>
            <a:ext cx="914400" cy="914400"/>
          </a:xfrm>
          <a:prstGeom prst="rect">
            <a:avLst/>
          </a:prstGeom>
        </p:spPr>
      </p:pic>
      <p:pic>
        <p:nvPicPr>
          <p:cNvPr id="54" name="Graphic 53" descr="Dollar">
            <a:extLst>
              <a:ext uri="{FF2B5EF4-FFF2-40B4-BE49-F238E27FC236}">
                <a16:creationId xmlns:a16="http://schemas.microsoft.com/office/drawing/2014/main" id="{0105BE04-34AE-FF41-969F-EA9C53A268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37185" y="1952806"/>
            <a:ext cx="914400" cy="914400"/>
          </a:xfrm>
          <a:prstGeom prst="rect">
            <a:avLst/>
          </a:prstGeom>
        </p:spPr>
      </p:pic>
      <p:pic>
        <p:nvPicPr>
          <p:cNvPr id="55" name="Graphic 54" descr="Dollar">
            <a:extLst>
              <a:ext uri="{FF2B5EF4-FFF2-40B4-BE49-F238E27FC236}">
                <a16:creationId xmlns:a16="http://schemas.microsoft.com/office/drawing/2014/main" id="{472DBF3D-3B9B-C744-9C3D-3EDF86417F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81000" y="4587767"/>
            <a:ext cx="914400" cy="9144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95C3BEE-D92C-8E4B-9A17-2D5AAC0FE516}"/>
              </a:ext>
            </a:extLst>
          </p:cNvPr>
          <p:cNvCxnSpPr>
            <a:cxnSpLocks/>
          </p:cNvCxnSpPr>
          <p:nvPr/>
        </p:nvCxnSpPr>
        <p:spPr>
          <a:xfrm flipH="1" flipV="1">
            <a:off x="10266962" y="1988705"/>
            <a:ext cx="25029" cy="2809201"/>
          </a:xfrm>
          <a:prstGeom prst="straightConnector1">
            <a:avLst/>
          </a:prstGeom>
          <a:ln w="76200">
            <a:solidFill>
              <a:srgbClr val="000000">
                <a:alpha val="3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 descr="Dollar">
            <a:extLst>
              <a:ext uri="{FF2B5EF4-FFF2-40B4-BE49-F238E27FC236}">
                <a16:creationId xmlns:a16="http://schemas.microsoft.com/office/drawing/2014/main" id="{4F7273B3-19E3-5846-8A64-F91ADC1F69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58100" y="3319707"/>
            <a:ext cx="467782" cy="467782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2009001-6CFF-5640-B481-656F60571D68}"/>
              </a:ext>
            </a:extLst>
          </p:cNvPr>
          <p:cNvCxnSpPr>
            <a:cxnSpLocks/>
          </p:cNvCxnSpPr>
          <p:nvPr/>
        </p:nvCxnSpPr>
        <p:spPr>
          <a:xfrm flipV="1">
            <a:off x="2252189" y="2090220"/>
            <a:ext cx="34996" cy="2954747"/>
          </a:xfrm>
          <a:prstGeom prst="straightConnector1">
            <a:avLst/>
          </a:prstGeom>
          <a:ln w="76200">
            <a:solidFill>
              <a:srgbClr val="000000">
                <a:alpha val="3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Graphic 69" descr="Dollar">
            <a:extLst>
              <a:ext uri="{FF2B5EF4-FFF2-40B4-BE49-F238E27FC236}">
                <a16:creationId xmlns:a16="http://schemas.microsoft.com/office/drawing/2014/main" id="{BC67C765-4407-4447-8725-E0A99CF714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50408" y="3605734"/>
            <a:ext cx="473555" cy="473555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B69E2CF8-1823-FA4B-B574-C1A02948303D}"/>
              </a:ext>
            </a:extLst>
          </p:cNvPr>
          <p:cNvSpPr txBox="1"/>
          <p:nvPr/>
        </p:nvSpPr>
        <p:spPr>
          <a:xfrm>
            <a:off x="1559748" y="313408"/>
            <a:ext cx="172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Insurer: Aetna (CVS Health)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F74A4FB2-6F60-884D-AE99-301B88F563BE}"/>
              </a:ext>
            </a:extLst>
          </p:cNvPr>
          <p:cNvSpPr txBox="1"/>
          <p:nvPr/>
        </p:nvSpPr>
        <p:spPr>
          <a:xfrm>
            <a:off x="5301782" y="2361415"/>
            <a:ext cx="221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PBM: Caremark </a:t>
            </a:r>
          </a:p>
          <a:p>
            <a:pPr algn="ctr"/>
            <a:r>
              <a:rPr lang="en-US" b="1" u="sng"/>
              <a:t>(CVS Health)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568CFCD-E024-8B45-ABBA-A6B102315311}"/>
              </a:ext>
            </a:extLst>
          </p:cNvPr>
          <p:cNvSpPr txBox="1"/>
          <p:nvPr/>
        </p:nvSpPr>
        <p:spPr>
          <a:xfrm>
            <a:off x="9562440" y="183773"/>
            <a:ext cx="172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Drug Manufacturer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3BB51F8-D8BC-884C-B813-B06F0DE236E3}"/>
              </a:ext>
            </a:extLst>
          </p:cNvPr>
          <p:cNvSpPr txBox="1"/>
          <p:nvPr/>
        </p:nvSpPr>
        <p:spPr>
          <a:xfrm>
            <a:off x="9333329" y="4810651"/>
            <a:ext cx="191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Pharmacy: CVS (CVS Health)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0213E89A-C86A-2148-916B-9D20AAF0DDDB}"/>
              </a:ext>
            </a:extLst>
          </p:cNvPr>
          <p:cNvSpPr txBox="1"/>
          <p:nvPr/>
        </p:nvSpPr>
        <p:spPr>
          <a:xfrm>
            <a:off x="1749321" y="5272573"/>
            <a:ext cx="110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1007455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5C4771-C95A-6842-86A1-35978CC74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Pharmacy Anti-competitiveness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1B865-5A08-564B-9B3F-3F0620450C49}"/>
              </a:ext>
            </a:extLst>
          </p:cNvPr>
          <p:cNvSpPr txBox="1"/>
          <p:nvPr/>
        </p:nvSpPr>
        <p:spPr>
          <a:xfrm>
            <a:off x="1364697" y="6465675"/>
            <a:ext cx="9303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3"/>
                </a:solidFill>
              </a:rPr>
              <a:t>1. https://</a:t>
            </a:r>
            <a:r>
              <a:rPr lang="en-US" sz="1400" err="1">
                <a:solidFill>
                  <a:schemeClr val="accent3"/>
                </a:solidFill>
              </a:rPr>
              <a:t>www.drugchannels.net</a:t>
            </a:r>
            <a:r>
              <a:rPr lang="en-US" sz="1400">
                <a:solidFill>
                  <a:schemeClr val="accent3"/>
                </a:solidFill>
              </a:rPr>
              <a:t>/2019/05/</a:t>
            </a:r>
            <a:r>
              <a:rPr lang="en-US" sz="1400" err="1">
                <a:solidFill>
                  <a:schemeClr val="accent3"/>
                </a:solidFill>
              </a:rPr>
              <a:t>cvs</a:t>
            </a:r>
            <a:r>
              <a:rPr lang="en-US" sz="1400">
                <a:solidFill>
                  <a:schemeClr val="accent3"/>
                </a:solidFill>
              </a:rPr>
              <a:t>-express-scripts-and-evolution-</a:t>
            </a:r>
            <a:r>
              <a:rPr lang="en-US" sz="1400" err="1">
                <a:solidFill>
                  <a:schemeClr val="accent3"/>
                </a:solidFill>
              </a:rPr>
              <a:t>of.html</a:t>
            </a:r>
            <a:endParaRPr lang="en-US" sz="1050">
              <a:solidFill>
                <a:schemeClr val="accent3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4ABAFDF-0782-D840-ABE4-F13A84E76A77}"/>
              </a:ext>
            </a:extLst>
          </p:cNvPr>
          <p:cNvSpPr/>
          <p:nvPr/>
        </p:nvSpPr>
        <p:spPr>
          <a:xfrm>
            <a:off x="1269422" y="874185"/>
            <a:ext cx="5275759" cy="4446856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1"/>
                </a:solidFill>
              </a:rPr>
              <a:t>As of 2017</a:t>
            </a:r>
          </a:p>
          <a:p>
            <a:pPr algn="ctr"/>
            <a:r>
              <a:rPr lang="en-US" sz="2400">
                <a:solidFill>
                  <a:schemeClr val="accent3"/>
                </a:solidFill>
              </a:rPr>
              <a:t>PBMs control the </a:t>
            </a:r>
            <a:r>
              <a:rPr lang="en-US" sz="2800" b="1" i="1">
                <a:solidFill>
                  <a:schemeClr val="accent3"/>
                </a:solidFill>
              </a:rPr>
              <a:t>pharmacy benefits</a:t>
            </a:r>
          </a:p>
          <a:p>
            <a:pPr algn="ctr"/>
            <a:r>
              <a:rPr lang="en-US" sz="2400">
                <a:solidFill>
                  <a:schemeClr val="accent3"/>
                </a:solidFill>
              </a:rPr>
              <a:t> of more than</a:t>
            </a:r>
          </a:p>
          <a:p>
            <a:pPr algn="ctr"/>
            <a:r>
              <a:rPr lang="en-US" sz="4000" b="1">
                <a:solidFill>
                  <a:schemeClr val="accent1"/>
                </a:solidFill>
              </a:rPr>
              <a:t>266 MILLION</a:t>
            </a:r>
          </a:p>
          <a:p>
            <a:pPr algn="ctr"/>
            <a:r>
              <a:rPr lang="en-US" sz="2800">
                <a:solidFill>
                  <a:schemeClr val="accent3"/>
                </a:solidFill>
              </a:rPr>
              <a:t>Americans.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A236329-062E-0243-857D-8CB15515CB6A}"/>
              </a:ext>
            </a:extLst>
          </p:cNvPr>
          <p:cNvSpPr/>
          <p:nvPr/>
        </p:nvSpPr>
        <p:spPr>
          <a:xfrm>
            <a:off x="6545181" y="1564106"/>
            <a:ext cx="5275758" cy="4446856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3"/>
                </a:solidFill>
              </a:rPr>
              <a:t>Just </a:t>
            </a:r>
            <a:r>
              <a:rPr lang="en-US" sz="5400" b="1">
                <a:solidFill>
                  <a:schemeClr val="accent3"/>
                </a:solidFill>
              </a:rPr>
              <a:t>3 PBMs</a:t>
            </a:r>
          </a:p>
          <a:p>
            <a:pPr algn="ctr"/>
            <a:r>
              <a:rPr lang="en-US" sz="2400" i="1">
                <a:solidFill>
                  <a:schemeClr val="accent3"/>
                </a:solidFill>
              </a:rPr>
              <a:t>-Express Scripts, CVS Caremark, Optum-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CONTROL</a:t>
            </a:r>
            <a:r>
              <a:rPr lang="en-US" sz="2800" b="1">
                <a:solidFill>
                  <a:schemeClr val="bg1"/>
                </a:solidFill>
              </a:rPr>
              <a:t> …… ….  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AS MUCH AS</a:t>
            </a:r>
            <a:r>
              <a:rPr lang="en-US" sz="2400" b="1">
                <a:solidFill>
                  <a:schemeClr val="bg1"/>
                </a:solidFill>
              </a:rPr>
              <a:t>…….…..</a:t>
            </a:r>
          </a:p>
          <a:p>
            <a:pPr algn="ctr"/>
            <a:r>
              <a:rPr lang="en-US" sz="2400" b="1" i="1">
                <a:solidFill>
                  <a:schemeClr val="accent3"/>
                </a:solidFill>
              </a:rPr>
              <a:t>of prescription drug benefit </a:t>
            </a:r>
            <a:r>
              <a:rPr lang="en-US" sz="2400" i="1">
                <a:solidFill>
                  <a:schemeClr val="accent3"/>
                </a:solidFill>
              </a:rPr>
              <a:t>transactions in the U.S.</a:t>
            </a:r>
            <a:r>
              <a:rPr lang="en-US" sz="2400" i="1" baseline="30000">
                <a:solidFill>
                  <a:schemeClr val="accent3"/>
                </a:solidFill>
              </a:rPr>
              <a:t>1</a:t>
            </a:r>
            <a:endParaRPr lang="en-US" sz="2400" i="1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7FB22-FE45-A346-852F-C149D76CF741}"/>
              </a:ext>
            </a:extLst>
          </p:cNvPr>
          <p:cNvSpPr txBox="1"/>
          <p:nvPr/>
        </p:nvSpPr>
        <p:spPr>
          <a:xfrm>
            <a:off x="9660798" y="3429000"/>
            <a:ext cx="1692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1"/>
                </a:solidFill>
              </a:rPr>
              <a:t>76%</a:t>
            </a:r>
          </a:p>
        </p:txBody>
      </p:sp>
    </p:spTree>
    <p:extLst>
      <p:ext uri="{BB962C8B-B14F-4D97-AF65-F5344CB8AC3E}">
        <p14:creationId xmlns:p14="http://schemas.microsoft.com/office/powerpoint/2010/main" val="743790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Reimbursement Issues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1494444"/>
          </a:xfrm>
        </p:spPr>
        <p:txBody>
          <a:bodyPr/>
          <a:lstStyle/>
          <a:p>
            <a:r>
              <a:rPr lang="en-US"/>
              <a:t>These issues remain the biggest threat to community pharmacy viability, thus one of the biggest threats to patient access. </a:t>
            </a:r>
          </a:p>
        </p:txBody>
      </p:sp>
    </p:spTree>
    <p:extLst>
      <p:ext uri="{BB962C8B-B14F-4D97-AF65-F5344CB8AC3E}">
        <p14:creationId xmlns:p14="http://schemas.microsoft.com/office/powerpoint/2010/main" val="4239199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1B431-8912-3143-A034-EAA0CAB85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Reimbursement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ECB22-164B-CE4B-80BD-8F72F2C42DC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Two largest problems</a:t>
            </a:r>
          </a:p>
          <a:p>
            <a:pPr lvl="1"/>
            <a:r>
              <a:rPr lang="en-US"/>
              <a:t>Underwater reimbursement </a:t>
            </a:r>
          </a:p>
          <a:p>
            <a:pPr lvl="1"/>
            <a:r>
              <a:rPr lang="en-US"/>
              <a:t>Non-transparent and outdated MAC lists (which reimbursements in most health plans and programs are based)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Pharmacies are constantly reimbursed below drug acquisition cost and the cost to dispense regardless of the health plan or program</a:t>
            </a:r>
          </a:p>
        </p:txBody>
      </p:sp>
    </p:spTree>
    <p:extLst>
      <p:ext uri="{BB962C8B-B14F-4D97-AF65-F5344CB8AC3E}">
        <p14:creationId xmlns:p14="http://schemas.microsoft.com/office/powerpoint/2010/main" val="3779480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Coercive Contracting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1494444"/>
          </a:xfrm>
        </p:spPr>
        <p:txBody>
          <a:bodyPr/>
          <a:lstStyle/>
          <a:p>
            <a:r>
              <a:rPr lang="en-US"/>
              <a:t>Because pharmacies have essentially no leverage when “negotiating” a contract with PBMs they are usually forced to accept all contract terms-even those terms that are unfair and arbitrary. </a:t>
            </a:r>
          </a:p>
        </p:txBody>
      </p:sp>
    </p:spTree>
    <p:extLst>
      <p:ext uri="{BB962C8B-B14F-4D97-AF65-F5344CB8AC3E}">
        <p14:creationId xmlns:p14="http://schemas.microsoft.com/office/powerpoint/2010/main" val="2727315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F45993-8835-6D42-94DA-E438030C3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Coercive Contracting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7FA16-CC20-014D-AAB5-F74C7771E7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8224780" cy="56313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Many PBMs are superseding state boards of pharmacy</a:t>
            </a:r>
          </a:p>
          <a:p>
            <a:pPr lvl="1"/>
            <a:r>
              <a:rPr lang="en-US"/>
              <a:t>More stringent accreditation </a:t>
            </a:r>
          </a:p>
          <a:p>
            <a:pPr lvl="1"/>
            <a:r>
              <a:rPr lang="en-US"/>
              <a:t>Certification requirements on pharmacies</a:t>
            </a:r>
          </a:p>
          <a:p>
            <a:pPr lvl="1"/>
            <a:r>
              <a:rPr lang="en-US"/>
              <a:t>Prohibition of community pharmacy delivery services</a:t>
            </a:r>
          </a:p>
          <a:p>
            <a:pPr lvl="1"/>
            <a:r>
              <a:rPr lang="en-US"/>
              <a:t>Arbitration clauses</a:t>
            </a:r>
          </a:p>
          <a:p>
            <a:pPr lvl="1"/>
            <a:r>
              <a:rPr lang="en-US"/>
              <a:t>Prohibition of 90-day fills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These decisions encroach and undermine the domain of the state board of pharmacy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FA2E8-61C6-0348-92A4-1B2B4026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1" b="99687" l="0" r="97727">
                        <a14:foregroundMark x1="52597" y1="64734" x2="29058" y2="73668"/>
                        <a14:foregroundMark x1="29058" y1="73668" x2="25649" y2="73197"/>
                        <a14:foregroundMark x1="30357" y1="95141" x2="47565" y2="95768"/>
                        <a14:foregroundMark x1="47565" y1="95768" x2="59903" y2="94514"/>
                        <a14:foregroundMark x1="59903" y1="94514" x2="61851" y2="94514"/>
                        <a14:foregroundMark x1="60065" y1="99687" x2="44318" y2="99687"/>
                        <a14:foregroundMark x1="13961" y1="42163" x2="8117" y2="55329"/>
                        <a14:foregroundMark x1="8117" y1="55329" x2="6981" y2="67868"/>
                        <a14:foregroundMark x1="6981" y1="67868" x2="7468" y2="70376"/>
                        <a14:foregroundMark x1="51948" y1="24608" x2="22240" y2="26332"/>
                        <a14:foregroundMark x1="22240" y1="26332" x2="11851" y2="35737"/>
                        <a14:foregroundMark x1="11851" y1="35737" x2="11039" y2="48903"/>
                        <a14:foregroundMark x1="20942" y1="50000" x2="15422" y2="36991"/>
                        <a14:foregroundMark x1="15422" y1="36991" x2="18344" y2="48903"/>
                        <a14:foregroundMark x1="18344" y1="48903" x2="1786" y2="70533"/>
                        <a14:foregroundMark x1="1786" y1="70533" x2="1786" y2="82915"/>
                        <a14:foregroundMark x1="1786" y1="82915" x2="9253" y2="86677"/>
                        <a14:foregroundMark x1="9903" y1="86050" x2="7468" y2="94044"/>
                        <a14:foregroundMark x1="80519" y1="30878" x2="83442" y2="56270"/>
                        <a14:foregroundMark x1="83442" y1="56270" x2="93506" y2="63950"/>
                        <a14:foregroundMark x1="93506" y1="63950" x2="94156" y2="78056"/>
                        <a14:foregroundMark x1="94156" y1="78056" x2="95779" y2="81034"/>
                        <a14:foregroundMark x1="81818" y1="35266" x2="63636" y2="36520"/>
                        <a14:foregroundMark x1="87662" y1="20063" x2="71753" y2="20690"/>
                        <a14:foregroundMark x1="71753" y1="20690" x2="60065" y2="16301"/>
                        <a14:foregroundMark x1="60065" y1="16301" x2="56656" y2="13323"/>
                        <a14:foregroundMark x1="51299" y1="16771" x2="39448" y2="23041"/>
                        <a14:foregroundMark x1="39448" y1="23041" x2="57792" y2="25549"/>
                        <a14:foregroundMark x1="57792" y1="25549" x2="69318" y2="19906"/>
                        <a14:foregroundMark x1="69318" y1="19906" x2="79383" y2="29154"/>
                        <a14:foregroundMark x1="79383" y1="29154" x2="81818" y2="42163"/>
                        <a14:foregroundMark x1="60714" y1="40439" x2="71753" y2="43730"/>
                        <a14:foregroundMark x1="93506" y1="40909" x2="93506" y2="27429"/>
                        <a14:foregroundMark x1="93506" y1="27429" x2="95779" y2="91693"/>
                        <a14:foregroundMark x1="61851" y1="48276" x2="75812" y2="48903"/>
                        <a14:foregroundMark x1="75812" y1="48903" x2="78247" y2="48276"/>
                        <a14:foregroundMark x1="92625" y1="3918" x2="92291" y2="4229"/>
                        <a14:foregroundMark x1="92961" y1="3605" x2="92625" y2="3918"/>
                        <a14:foregroundMark x1="93297" y1="3292" x2="92961" y2="3605"/>
                        <a14:foregroundMark x1="93634" y1="2978" x2="93297" y2="3292"/>
                        <a14:foregroundMark x1="94643" y1="2038" x2="93634" y2="2978"/>
                        <a14:foregroundMark x1="78037" y1="9256" x2="59903" y2="5799"/>
                        <a14:foregroundMark x1="59903" y1="5799" x2="42740" y2="12034"/>
                        <a14:foregroundMark x1="8378" y1="27146" x2="2922" y2="33072"/>
                        <a14:foregroundMark x1="2732" y1="34717" x2="0" y2="58307"/>
                        <a14:foregroundMark x1="0" y1="58307" x2="6981" y2="33699"/>
                        <a14:foregroundMark x1="6981" y1="33699" x2="17208" y2="25705"/>
                        <a14:foregroundMark x1="17208" y1="25705" x2="55195" y2="12853"/>
                        <a14:foregroundMark x1="55195" y1="12853" x2="70455" y2="14420"/>
                        <a14:foregroundMark x1="70455" y1="14420" x2="82143" y2="18966"/>
                        <a14:foregroundMark x1="82143" y1="18966" x2="94318" y2="15674"/>
                        <a14:foregroundMark x1="94318" y1="15674" x2="92857" y2="28527"/>
                        <a14:foregroundMark x1="92007" y1="3605" x2="91654" y2="3853"/>
                        <a14:foregroundMark x1="92453" y1="3292" x2="92007" y2="3605"/>
                        <a14:foregroundMark x1="92900" y1="2978" x2="92453" y2="3292"/>
                        <a14:foregroundMark x1="95130" y1="1411" x2="92900" y2="2978"/>
                        <a14:foregroundMark x1="78450" y1="8523" x2="57143" y2="7053"/>
                        <a14:foregroundMark x1="95130" y1="34796" x2="94643" y2="56740"/>
                        <a14:foregroundMark x1="94643" y1="56270" x2="96916" y2="93260"/>
                        <a14:foregroundMark x1="96916" y1="93260" x2="91071" y2="98589"/>
                        <a14:foregroundMark x1="96104" y1="2351" x2="97727" y2="3292"/>
                        <a14:foregroundMark x1="80519" y1="61599" x2="80519" y2="61599"/>
                        <a14:backgroundMark x1="1948" y1="34639" x2="9253" y2="24922"/>
                        <a14:backgroundMark x1="9253" y1="24922" x2="24026" y2="19279"/>
                        <a14:backgroundMark x1="1623" y1="33386" x2="3571" y2="31505"/>
                        <a14:backgroundMark x1="22727" y1="18652" x2="34903" y2="15831"/>
                        <a14:backgroundMark x1="34903" y1="15831" x2="37013" y2="13323"/>
                        <a14:backgroundMark x1="39286" y1="14263" x2="39286" y2="14263"/>
                        <a14:backgroundMark x1="39935" y1="13323" x2="36364" y2="14263"/>
                        <a14:backgroundMark x1="38636" y1="13636" x2="42532" y2="10502"/>
                        <a14:backgroundMark x1="40584" y1="12696" x2="40584" y2="12696"/>
                        <a14:backgroundMark x1="41558" y1="11442" x2="40260" y2="13636"/>
                        <a14:backgroundMark x1="78571" y1="8307" x2="90422" y2="5172"/>
                        <a14:backgroundMark x1="90422" y1="5172" x2="79221" y2="8621"/>
                        <a14:backgroundMark x1="90909" y1="3918" x2="82792" y2="10502"/>
                        <a14:backgroundMark x1="91234" y1="3605" x2="88961" y2="6740"/>
                        <a14:backgroundMark x1="87987" y1="5799" x2="90584" y2="2665"/>
                        <a14:backgroundMark x1="91558" y1="4859" x2="91558" y2="4859"/>
                        <a14:backgroundMark x1="90584" y1="3292" x2="90584" y2="3292"/>
                        <a14:backgroundMark x1="91883" y1="3918" x2="91883" y2="3918"/>
                        <a14:backgroundMark x1="92532" y1="3292" x2="92532" y2="3292"/>
                        <a14:backgroundMark x1="92208" y1="2978" x2="92208" y2="2978"/>
                        <a14:backgroundMark x1="92208" y1="2978" x2="92208" y2="2978"/>
                        <a14:backgroundMark x1="92208" y1="3605" x2="92208" y2="3605"/>
                        <a14:backgroundMark x1="92208" y1="3605" x2="92208" y2="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477" y="2016370"/>
            <a:ext cx="2419031" cy="38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9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E0341D-E46D-2D4F-A0EF-E018728F7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Coercive Contracting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9D7E7-5F19-CE44-AC09-2C5477EADF9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“Take it or leave it” contracts</a:t>
            </a:r>
          </a:p>
          <a:p>
            <a:pPr lvl="1"/>
            <a:r>
              <a:rPr lang="en-US"/>
              <a:t>Pharmacies have essentially no leverage when “negotiating” a contract with PBMs </a:t>
            </a:r>
          </a:p>
          <a:p>
            <a:pPr lvl="1"/>
            <a:r>
              <a:rPr lang="en-US"/>
              <a:t>Usually forced to accept all contract terms-even those terms that are unfair and arbitrary</a:t>
            </a:r>
          </a:p>
          <a:p>
            <a:pPr lvl="1"/>
            <a:r>
              <a:rPr lang="en-US"/>
              <a:t>PBMs make sudden changes and amendments to these contracts</a:t>
            </a:r>
          </a:p>
          <a:p>
            <a:pPr lvl="1"/>
            <a:r>
              <a:rPr lang="en-US"/>
              <a:t>A pharmacy cannot refuse a contract when potentially 30-50% of their patients would be covered by the contract 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Restricts patient access to otherwise qualified pharmacists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4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53F76-E46D-534E-957F-BD92EB39C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Fraud, Waste and Abuse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E5C9D-651F-7148-A1B6-CB8A92E5D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324" y="3056022"/>
            <a:ext cx="7753350" cy="1494444"/>
          </a:xfrm>
        </p:spPr>
        <p:txBody>
          <a:bodyPr/>
          <a:lstStyle/>
          <a:p>
            <a:r>
              <a:rPr lang="en-US"/>
              <a:t>Not only do opaque PBM practices negatively impact patients and community pharmacies, but they also contribute to ever-increasing prescription drug costs for plan sponsors and taxpayers. </a:t>
            </a:r>
          </a:p>
        </p:txBody>
      </p:sp>
    </p:spTree>
    <p:extLst>
      <p:ext uri="{BB962C8B-B14F-4D97-AF65-F5344CB8AC3E}">
        <p14:creationId xmlns:p14="http://schemas.microsoft.com/office/powerpoint/2010/main" val="1236090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2820D2-237A-AC47-9CE1-229C04B616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Fraud, Waste and Abuse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7712-EA3E-6F4A-BC81-BD0A23FBDD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7642143" cy="5631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PBM “claw backs”</a:t>
            </a:r>
          </a:p>
          <a:p>
            <a:pPr lvl="1"/>
            <a:r>
              <a:rPr lang="en-US"/>
              <a:t>Patients are not compensated for overpayment of copays after they have clawed back pharmacy reimbursements</a:t>
            </a:r>
          </a:p>
          <a:p>
            <a:pPr marL="0" indent="0">
              <a:buNone/>
            </a:pPr>
            <a:r>
              <a:rPr lang="en-US"/>
              <a:t>PBM “spread pricing” </a:t>
            </a:r>
          </a:p>
          <a:p>
            <a:pPr lvl="1"/>
            <a:r>
              <a:rPr lang="en-US"/>
              <a:t>Employers/insurers are charged an amount greater than the pharmacy was paid for the same drug</a:t>
            </a:r>
          </a:p>
          <a:p>
            <a:pPr lvl="1"/>
            <a:r>
              <a:rPr lang="en-US"/>
              <a:t>The difference is pocketed by the PBM as a source of revenue</a:t>
            </a:r>
          </a:p>
          <a:p>
            <a:pPr marL="0" indent="0">
              <a:buNone/>
            </a:pPr>
            <a:r>
              <a:rPr lang="en-US"/>
              <a:t>PBM “rebates”</a:t>
            </a:r>
          </a:p>
          <a:p>
            <a:pPr lvl="1"/>
            <a:r>
              <a:rPr lang="en-US"/>
              <a:t>PBMs accept money from drug manufacturers in return for placing brand drugs in the “preferred” formulary tier</a:t>
            </a:r>
          </a:p>
          <a:p>
            <a:pPr marL="0" indent="0">
              <a:buNone/>
            </a:pPr>
            <a:r>
              <a:rPr lang="en-US"/>
              <a:t>Mail Order Pharmacy</a:t>
            </a:r>
          </a:p>
          <a:p>
            <a:pPr lvl="1"/>
            <a:r>
              <a:rPr lang="en-US"/>
              <a:t>Patients are mandated to use mail order, while PBMs continue to send medications and other medical supplies that far exceed the patient’s need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B9EA5-5B9C-1D43-9078-44971BB6A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1" b="99687" l="1921" r="99603">
                        <a14:foregroundMark x1="2252" y1="11273" x2="2252" y2="55741"/>
                        <a14:foregroundMark x1="2252" y1="55741" x2="12450" y2="11795"/>
                        <a14:foregroundMark x1="12450" y1="11795" x2="15960" y2="91962"/>
                        <a14:foregroundMark x1="15960" y1="91962" x2="30530" y2="20146"/>
                        <a14:foregroundMark x1="30530" y1="20146" x2="31656" y2="61482"/>
                        <a14:foregroundMark x1="31656" y1="61482" x2="42649" y2="13779"/>
                        <a14:foregroundMark x1="42649" y1="13779" x2="43113" y2="13257"/>
                        <a14:foregroundMark x1="6755" y1="12109" x2="4636" y2="62422"/>
                        <a14:foregroundMark x1="4636" y1="62422" x2="9272" y2="79332"/>
                        <a14:foregroundMark x1="9272" y1="79332" x2="18940" y2="85804"/>
                        <a14:foregroundMark x1="18940" y1="85804" x2="51325" y2="82463"/>
                        <a14:foregroundMark x1="51325" y1="82463" x2="53444" y2="81106"/>
                        <a14:foregroundMark x1="1854" y1="9812" x2="2517" y2="81733"/>
                        <a14:foregroundMark x1="2517" y1="81733" x2="8808" y2="95616"/>
                        <a14:foregroundMark x1="8808" y1="95616" x2="16954" y2="95720"/>
                        <a14:foregroundMark x1="2583" y1="92797" x2="1921" y2="22025"/>
                        <a14:foregroundMark x1="1921" y1="22025" x2="4768" y2="8351"/>
                        <a14:foregroundMark x1="8742" y1="6367" x2="44172" y2="11273"/>
                        <a14:foregroundMark x1="44172" y1="11273" x2="58874" y2="4906"/>
                        <a14:foregroundMark x1="18742" y1="22443" x2="22053" y2="12630"/>
                        <a14:foregroundMark x1="58543" y1="10334" x2="69338" y2="10647"/>
                        <a14:foregroundMark x1="69338" y1="10647" x2="88742" y2="4280"/>
                        <a14:foregroundMark x1="88742" y1="4280" x2="95894" y2="39770"/>
                        <a14:foregroundMark x1="95894" y1="39770" x2="94238" y2="73800"/>
                        <a14:foregroundMark x1="94238" y1="73800" x2="93974" y2="73904"/>
                        <a14:foregroundMark x1="76689" y1="85699" x2="83841" y2="73904"/>
                        <a14:foregroundMark x1="83841" y1="73904" x2="92517" y2="86013"/>
                        <a14:foregroundMark x1="92517" y1="86013" x2="93046" y2="99687"/>
                        <a14:foregroundMark x1="96159" y1="85386" x2="95563" y2="17537"/>
                        <a14:foregroundMark x1="15695" y1="15866" x2="16225" y2="23591"/>
                        <a14:foregroundMark x1="94702" y1="7829" x2="99801" y2="27662"/>
                        <a14:foregroundMark x1="99801" y1="27662" x2="99603" y2="84864"/>
                        <a14:foregroundMark x1="99603" y1="84864" x2="97947" y2="87161"/>
                        <a14:foregroundMark x1="67219" y1="4071" x2="73444" y2="4071"/>
                        <a14:backgroundMark x1="48013" y1="93946" x2="50530" y2="98852"/>
                        <a14:backgroundMark x1="50728" y1="95407" x2="51258" y2="96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702" y="3177540"/>
            <a:ext cx="3271298" cy="24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2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FD98AB-E38D-1E47-B8CB-F68F14B2A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From the Headlines…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B6FA6-D8DC-C947-AAC7-DC444DC0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96" y="1587825"/>
            <a:ext cx="2576262" cy="75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87C61-EC05-7F47-BC8D-CBDE1BD3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41" y="1270368"/>
            <a:ext cx="3125708" cy="448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8BB434-62C8-944A-80A1-D99DD2E3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368" y="2568992"/>
            <a:ext cx="2373775" cy="794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46D64-61D6-C441-9B26-AF73A6BB9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078" y="2560350"/>
            <a:ext cx="727290" cy="734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F10A7F-045C-AC41-9ED6-1D7B120E4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13" y="5259500"/>
            <a:ext cx="2644461" cy="801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A4FBB4-B6E9-0A4E-A832-7BDA266C9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141" y="4735391"/>
            <a:ext cx="2540379" cy="47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B92C32-B960-D346-902D-03FB69698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713" y="3936578"/>
            <a:ext cx="2427079" cy="664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A35DBD-66D8-2F44-B161-2FB234BC0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35" y="3516211"/>
            <a:ext cx="3125708" cy="645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AC0FE-6887-054B-BFEB-77D681298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633" y="1567841"/>
            <a:ext cx="2737359" cy="651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DA1996-C4E8-F647-BB4F-71A50A6C3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7425" y="1100481"/>
            <a:ext cx="3328167" cy="6869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21AE2D-BFD7-A146-A09B-179884552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0805" y="5075677"/>
            <a:ext cx="2530379" cy="6019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7DE9C6-E640-EB4B-B8F6-A6E788F133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8274" y="4608110"/>
            <a:ext cx="3304501" cy="682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B1DAA7-F230-EF4E-8F2E-908D7B857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633" y="3987995"/>
            <a:ext cx="2657187" cy="466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214E80-B3F5-0E40-921F-CC4BF0643D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0633" y="3600917"/>
            <a:ext cx="3014787" cy="4672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6CBCA3-004E-D743-94B5-2B407B7A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68" y="1083297"/>
            <a:ext cx="2376555" cy="4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344844-100B-8543-8940-CFFFAE0B64D0}"/>
              </a:ext>
            </a:extLst>
          </p:cNvPr>
          <p:cNvSpPr txBox="1"/>
          <p:nvPr/>
        </p:nvSpPr>
        <p:spPr>
          <a:xfrm>
            <a:off x="8643414" y="1485050"/>
            <a:ext cx="3035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CVS Caremark Corp. to Pay $36.7 Million to U.S., 23 States, &amp; D.C. to Settle Medicaid Prescription Drug Fraud Allegations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DAB82C-81A4-E942-A46F-3E54613D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55" y="1031054"/>
            <a:ext cx="574154" cy="47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E1103A71-E3B0-D045-BADD-03C73048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33" y="2368460"/>
            <a:ext cx="521902" cy="4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14A893E-309F-174D-8203-1B45C894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19" y="2354051"/>
            <a:ext cx="2520902" cy="4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95844A-53E2-E948-A60A-AE15E33116CF}"/>
              </a:ext>
            </a:extLst>
          </p:cNvPr>
          <p:cNvSpPr txBox="1"/>
          <p:nvPr/>
        </p:nvSpPr>
        <p:spPr>
          <a:xfrm>
            <a:off x="4575488" y="2820267"/>
            <a:ext cx="280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Medco to Pay U.S. $155 Million to Settle False Claims Act Cases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FC91D-142A-864E-B9D4-203E14B5B9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5809" y="2696861"/>
            <a:ext cx="2028314" cy="536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0E4A1E-136B-754D-9F8E-B5704C7620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0725" y="2659409"/>
            <a:ext cx="670963" cy="535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37E50-8A76-E947-82F0-C6853C5254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65809" y="3618963"/>
            <a:ext cx="2368283" cy="571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04901-CDA5-6345-A9B3-631E220F76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0725" y="3637023"/>
            <a:ext cx="535722" cy="535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7AE22-1FC0-F34B-AE32-655DBF33F3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20725" y="5038469"/>
            <a:ext cx="2530378" cy="613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E1238D-74B6-8B43-9188-311AAF863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0725" y="4632696"/>
            <a:ext cx="2657187" cy="4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9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09A65-B920-414A-A289-056E3C5D2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How Pharmacy Benefit Managers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20477-F22F-DB4D-AC5B-0D850C426C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4896293" cy="5631344"/>
          </a:xfrm>
        </p:spPr>
        <p:txBody>
          <a:bodyPr/>
          <a:lstStyle/>
          <a:p>
            <a:r>
              <a:rPr lang="en-US"/>
              <a:t>PBMs contract with pharmaceutical manufacturers to obtain favorable pricing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823F45D-124B-6A42-BC71-4DB5BF3E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35" y="4031255"/>
            <a:ext cx="3140756" cy="85214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A3E323-AE8D-F249-A7D8-880DD6150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884" y="2405124"/>
            <a:ext cx="2451100" cy="1270000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836076D-B22C-1348-8274-E4C8D3D8B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2" y="3269260"/>
            <a:ext cx="1836022" cy="1418744"/>
          </a:xfrm>
          <a:prstGeom prst="rect">
            <a:avLst/>
          </a:prstGeom>
        </p:spPr>
      </p:pic>
      <p:pic>
        <p:nvPicPr>
          <p:cNvPr id="13" name="Picture 12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AD348363-3012-D342-955E-8C8AB3428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606" y="2373374"/>
            <a:ext cx="3175000" cy="66675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7862B32-7264-7645-95E4-1C756FEBE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51" y="5123445"/>
            <a:ext cx="1468812" cy="1093626"/>
          </a:xfrm>
          <a:prstGeom prst="rect">
            <a:avLst/>
          </a:prstGeom>
        </p:spPr>
      </p:pic>
      <p:pic>
        <p:nvPicPr>
          <p:cNvPr id="17" name="Picture 1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29FCF5F-AB48-FA4B-9271-B342575B6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366" y="3396255"/>
            <a:ext cx="1936251" cy="666750"/>
          </a:xfrm>
          <a:prstGeom prst="rect">
            <a:avLst/>
          </a:prstGeom>
        </p:spPr>
      </p:pic>
      <p:pic>
        <p:nvPicPr>
          <p:cNvPr id="19" name="Picture 1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B3AC76E-71C9-A243-B7AD-1269B43E6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30" y="4825138"/>
            <a:ext cx="2432538" cy="1368303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2862D61-3161-7A4C-8EF9-3E50F2339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263" y="1053992"/>
            <a:ext cx="2018974" cy="1090246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8CA0E1-ED0B-AC45-B99F-7E52A3808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5013" y="1135932"/>
            <a:ext cx="1728735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5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FF4C6-3544-684E-BB77-ADA84C829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Recommended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E869-333F-F74F-B60B-1E7E089E83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9743014" cy="5631344"/>
          </a:xfrm>
        </p:spPr>
        <p:txBody>
          <a:bodyPr anchor="t">
            <a:normAutofit fontScale="92500"/>
          </a:bodyPr>
          <a:lstStyle/>
          <a:p>
            <a:pPr fontAlgn="base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Use a transparent PBM​</a:t>
            </a:r>
          </a:p>
          <a:p>
            <a:pPr lvl="1" fontAlgn="base"/>
            <a:r>
              <a:rPr lang="en-US"/>
              <a:t>Beware of PBMs that offer transparent and non-transparent models​</a:t>
            </a:r>
          </a:p>
          <a:p>
            <a:pPr lvl="1" fontAlgn="base"/>
            <a:r>
              <a:rPr lang="en-US"/>
              <a:t>Insist on a “Generics First” savings strategy​</a:t>
            </a:r>
          </a:p>
          <a:p>
            <a:pPr lvl="1" fontAlgn="base"/>
            <a:r>
              <a:rPr lang="en-US"/>
              <a:t>Demand that PBMs offer a “dollar-for-dollar” guarantee on any savings claims – especially  on savings related to mail utilization​</a:t>
            </a:r>
          </a:p>
          <a:p>
            <a:pPr marL="457200" lvl="1" indent="0" fontAlgn="base">
              <a:buNone/>
            </a:pPr>
            <a:endParaRPr lang="en-US"/>
          </a:p>
          <a:p>
            <a:pPr fontAlgn="base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Use a benefits consultant with experience in negotiating transparent PBM contracts.​</a:t>
            </a:r>
          </a:p>
          <a:p>
            <a:pPr marL="0" indent="0" fontAlgn="base">
              <a:buNone/>
            </a:pPr>
            <a:endParaRPr lang="en-US"/>
          </a:p>
          <a:p>
            <a:pPr fontAlgn="base">
              <a:buFont typeface="Wingdings" pitchFamily="2" charset="2"/>
              <a:buChar char="ü"/>
            </a:pPr>
            <a:r>
              <a:rPr lang="en-US"/>
              <a:t>Ask your local pharmacist which PBMs treat them fairly.</a:t>
            </a:r>
          </a:p>
          <a:p>
            <a:pPr marL="0" indent="0" fontAlgn="base">
              <a:buNone/>
            </a:pPr>
            <a:r>
              <a:rPr lang="en-US"/>
              <a:t>​</a:t>
            </a:r>
          </a:p>
          <a:p>
            <a:pPr fontAlgn="base">
              <a:buFont typeface="Wingdings" pitchFamily="2" charset="2"/>
              <a:buChar char="ü"/>
            </a:pPr>
            <a:r>
              <a:rPr lang="en-US">
                <a:latin typeface="Arial"/>
                <a:cs typeface="Arial"/>
              </a:rPr>
              <a:t>Call your state or national pharmacist association for assistance in asking the PBM the right questions</a:t>
            </a:r>
          </a:p>
          <a:p>
            <a:pPr lvl="1"/>
            <a:endParaRPr lang="en-US"/>
          </a:p>
          <a:p>
            <a:pPr fontAlgn="base"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6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FF4C6-3544-684E-BB77-ADA84C829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Recommended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E869-333F-F74F-B60B-1E7E089E83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9743014" cy="5631344"/>
          </a:xfrm>
        </p:spPr>
        <p:txBody>
          <a:bodyPr anchor="t">
            <a:normAutofit/>
          </a:bodyPr>
          <a:lstStyle/>
          <a:p>
            <a:pPr marL="457200" indent="-457200" fontAlgn="base">
              <a:buFont typeface="Wingdings" panose="020B0604020202020204" pitchFamily="34" charset="0"/>
              <a:buChar char="ü"/>
            </a:pPr>
            <a:r>
              <a:rPr lang="en-US">
                <a:latin typeface="Arial"/>
                <a:cs typeface="Arial"/>
              </a:rPr>
              <a:t>Require an adequate network of retail pharmacies</a:t>
            </a:r>
            <a:endParaRPr lang="en-US"/>
          </a:p>
          <a:p>
            <a:pPr marL="914400" lvl="1"/>
            <a:r>
              <a:rPr lang="en-US">
                <a:latin typeface="Arial"/>
                <a:cs typeface="Arial"/>
              </a:rPr>
              <a:t>Limited networks can lead to loss of access for patients or higher costs for plan sponsors because PBMs will reimburse their own mail order and affiliate pharmacies at a higher rate than other pharmacies</a:t>
            </a:r>
            <a:endParaRPr lang="en-US"/>
          </a:p>
          <a:p>
            <a:pPr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indent="-457200">
              <a:buFont typeface="Wingdings" panose="020B0604020202020204" pitchFamily="34" charset="0"/>
              <a:buChar char="ü"/>
            </a:pPr>
            <a:r>
              <a:rPr lang="en-US">
                <a:latin typeface="Arial"/>
                <a:cs typeface="Arial"/>
              </a:rPr>
              <a:t>Utilize a PBA instead of a PBM to administer plans</a:t>
            </a:r>
          </a:p>
          <a:p>
            <a:pPr lvl="1"/>
            <a:r>
              <a:rPr lang="en-US">
                <a:latin typeface="Arial"/>
                <a:cs typeface="Arial"/>
              </a:rPr>
              <a:t>PBAs handle administrative services for the plan sponsor, such as claims processing and data reporting</a:t>
            </a:r>
          </a:p>
          <a:p>
            <a:pPr lvl="1"/>
            <a:r>
              <a:rPr lang="en-US">
                <a:latin typeface="Arial"/>
                <a:cs typeface="Arial"/>
              </a:rPr>
              <a:t>The plan sponsor handles other functions such as formular management, rebate negotiations and contracting with pharmacies for network participations</a:t>
            </a:r>
            <a:endParaRPr lang="en-US"/>
          </a:p>
          <a:p>
            <a:pPr fontAlgn="base"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2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05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09A65-B920-414A-A289-056E3C5D2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How Pharmacy Benefit Managers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20477-F22F-DB4D-AC5B-0D850C426C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6821750" cy="5631344"/>
          </a:xfrm>
        </p:spPr>
        <p:txBody>
          <a:bodyPr/>
          <a:lstStyle/>
          <a:p>
            <a:r>
              <a:rPr lang="en-US"/>
              <a:t>Employers/insurers sign 1-3 year contracts with PBMs to “manage” the prescription drug plans provided to their members and employees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PBMs determine which pharmacies will be included in a prescription drug plan’s network and how much those pharmacies will be paid for their services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C348A-CBE8-5F4B-83DB-3E003EC5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06" y="4431933"/>
            <a:ext cx="1695882" cy="135803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870F34B-CFDB-4048-A4B5-433654B7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63" y="4111125"/>
            <a:ext cx="1461076" cy="999823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B4DEF2-D3E5-9A44-9EFA-9EE4B0158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645" y="2438244"/>
            <a:ext cx="747587" cy="747587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147351B3-9E7A-524E-BFFF-074078AA2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975" y="1711171"/>
            <a:ext cx="989401" cy="680213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5E43C0E1-DEE9-794E-A17C-41F271032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702" y="801616"/>
            <a:ext cx="1051738" cy="746734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F41A7866-7424-0842-A1D8-7B0995E92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0533" y="3030544"/>
            <a:ext cx="963111" cy="854946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ED4BD2C8-5173-824D-9674-C0EC15C51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6751" y="829984"/>
            <a:ext cx="542855" cy="54285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610DCEEC-650B-0A4A-90AE-FD290A1DE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0358" y="1023779"/>
            <a:ext cx="651135" cy="865175"/>
          </a:xfrm>
          <a:prstGeom prst="rect">
            <a:avLst/>
          </a:prstGeom>
        </p:spPr>
      </p:pic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F66A13DF-83BD-E947-9FC4-C48649847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0675" y="1495625"/>
            <a:ext cx="963111" cy="749300"/>
          </a:xfrm>
          <a:prstGeom prst="rect">
            <a:avLst/>
          </a:prstGeom>
        </p:spPr>
      </p:pic>
      <p:pic>
        <p:nvPicPr>
          <p:cNvPr id="34" name="Picture 3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A37764F-72CB-D040-A632-C058FFB55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3903" y="2076755"/>
            <a:ext cx="484044" cy="314629"/>
          </a:xfrm>
          <a:prstGeom prst="rect">
            <a:avLst/>
          </a:prstGeom>
        </p:spPr>
      </p:pic>
      <p:pic>
        <p:nvPicPr>
          <p:cNvPr id="36" name="Picture 35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222BB446-7BAD-5148-98D5-980E2DB773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55229" y="2523708"/>
            <a:ext cx="1155815" cy="473884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CC031C4F-5723-F648-AFC0-74C0C23242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82923" y="4048495"/>
            <a:ext cx="1152957" cy="1152957"/>
          </a:xfrm>
          <a:prstGeom prst="rect">
            <a:avLst/>
          </a:prstGeom>
        </p:spPr>
      </p:pic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722711D4-988F-3D4F-ABD5-4E3A7955AB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9178" y="4491940"/>
            <a:ext cx="906072" cy="323850"/>
          </a:xfrm>
          <a:prstGeom prst="rect">
            <a:avLst/>
          </a:prstGeom>
        </p:spPr>
      </p:pic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AB52B9-2AB2-2445-9DDE-BF5C74929C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9537" y="3208713"/>
            <a:ext cx="1270067" cy="577303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E3279E50-70F6-DE45-ACF8-99281C4FC0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34269" y="5314433"/>
            <a:ext cx="1397124" cy="741951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1EC53AA7-E811-F740-81BE-B487DC2AC3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5117" y="4840933"/>
            <a:ext cx="1356038" cy="52084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FDD68CEA-F01F-2247-9578-1CA2E475D2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87947" y="3647959"/>
            <a:ext cx="1143000" cy="853225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86CA8B4-367F-F14B-ADBD-D6A3968C48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6878" y="3066936"/>
            <a:ext cx="1042882" cy="7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09A65-B920-414A-A289-056E3C5D2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How Pharmacy Benefit Managers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20477-F22F-DB4D-AC5B-0D850C426C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6803199" cy="5631344"/>
          </a:xfrm>
        </p:spPr>
        <p:txBody>
          <a:bodyPr/>
          <a:lstStyle/>
          <a:p>
            <a:r>
              <a:rPr lang="en-US"/>
              <a:t>PBM Pharmacy Networks are comprised of various types of pharmacies</a:t>
            </a:r>
          </a:p>
          <a:p>
            <a:pPr lvl="1"/>
            <a:r>
              <a:rPr lang="en-US"/>
              <a:t>Independent Pharmacies</a:t>
            </a:r>
          </a:p>
          <a:p>
            <a:pPr lvl="1"/>
            <a:r>
              <a:rPr lang="en-US"/>
              <a:t>Regional Chains</a:t>
            </a:r>
          </a:p>
          <a:p>
            <a:pPr lvl="1"/>
            <a:r>
              <a:rPr lang="en-US"/>
              <a:t>National Chains</a:t>
            </a:r>
          </a:p>
          <a:p>
            <a:pPr lvl="1"/>
            <a:r>
              <a:rPr lang="en-US"/>
              <a:t>Grocery Stores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Some PBMs incentivize plan sponsors to require plan beneficiaries to use certain mail order pharmacies or retail pharmacies</a:t>
            </a:r>
          </a:p>
          <a:p>
            <a:pPr lvl="1"/>
            <a:r>
              <a:rPr lang="en-US"/>
              <a:t>These are often one owned and operated by the PBM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E88BE4EF-1728-AD49-BB26-7E2184841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8" y="3867809"/>
            <a:ext cx="1587500" cy="6858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DD2C530-5476-764A-B4DA-E92E9CFDB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10" y="2804397"/>
            <a:ext cx="1552013" cy="51114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931135-BECD-314D-B609-B20D1B628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317" y="2179310"/>
            <a:ext cx="1215374" cy="516534"/>
          </a:xfrm>
          <a:prstGeom prst="rect">
            <a:avLst/>
          </a:prstGeom>
        </p:spPr>
      </p:pic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9C8FE110-C741-F74A-AF27-93C9AE73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069" y="1533503"/>
            <a:ext cx="1229900" cy="552494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63D8FB-9F8B-D043-B2AE-6F31B9D07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029" y="4734851"/>
            <a:ext cx="1524000" cy="495300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CD787CAC-9A9E-F944-9C16-7B213EB68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268" y="3046524"/>
            <a:ext cx="1133319" cy="1133319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1C07A28A-BDD5-1542-B672-A79D76821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5031" y="1409094"/>
            <a:ext cx="1479769" cy="763328"/>
          </a:xfrm>
          <a:prstGeom prst="rect">
            <a:avLst/>
          </a:prstGeom>
        </p:spPr>
      </p:pic>
      <p:pic>
        <p:nvPicPr>
          <p:cNvPr id="23" name="Picture 22" descr="A picture containing plate&#10;&#10;Description automatically generated">
            <a:extLst>
              <a:ext uri="{FF2B5EF4-FFF2-40B4-BE49-F238E27FC236}">
                <a16:creationId xmlns:a16="http://schemas.microsoft.com/office/drawing/2014/main" id="{6059FD71-7365-1847-ABE3-5CFAAD76D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0177" y="2251190"/>
            <a:ext cx="1332992" cy="516534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A93465-B1BD-0945-B79B-2AC685F1A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5938" y="2381413"/>
            <a:ext cx="1246124" cy="1246124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3A285DD8-3DA1-754F-B853-32A24B8FC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930" y="3106363"/>
            <a:ext cx="1479618" cy="1479618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85253A-6B2B-C443-8C82-D1841D56C6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6828" y="3267108"/>
            <a:ext cx="1244369" cy="398198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FA08C034-C422-8948-9BD4-0A33C74C76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9406" y="4096832"/>
            <a:ext cx="1111250" cy="398198"/>
          </a:xfrm>
          <a:prstGeom prst="rect">
            <a:avLst/>
          </a:prstGeom>
        </p:spPr>
      </p:pic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BAB132FB-2BE3-9049-91FB-434657B56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7600" y="4495538"/>
            <a:ext cx="844550" cy="633413"/>
          </a:xfrm>
          <a:prstGeom prst="rect">
            <a:avLst/>
          </a:prstGeom>
        </p:spPr>
      </p:pic>
      <p:pic>
        <p:nvPicPr>
          <p:cNvPr id="45" name="Picture 44" descr="A picture containing food&#10;&#10;Description automatically generated">
            <a:extLst>
              <a:ext uri="{FF2B5EF4-FFF2-40B4-BE49-F238E27FC236}">
                <a16:creationId xmlns:a16="http://schemas.microsoft.com/office/drawing/2014/main" id="{92F6BFD6-2F09-0545-AB90-99AFC3831F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45453" y="4676931"/>
            <a:ext cx="2075688" cy="1383792"/>
          </a:xfrm>
          <a:prstGeom prst="rect">
            <a:avLst/>
          </a:prstGeom>
        </p:spPr>
      </p:pic>
      <p:pic>
        <p:nvPicPr>
          <p:cNvPr id="49" name="Picture 48" descr="A close up of a sign&#10;&#10;Description automatically generated">
            <a:extLst>
              <a:ext uri="{FF2B5EF4-FFF2-40B4-BE49-F238E27FC236}">
                <a16:creationId xmlns:a16="http://schemas.microsoft.com/office/drawing/2014/main" id="{FD9BB182-FE5C-9742-8285-3DCD39A14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91940" y="4255961"/>
            <a:ext cx="828998" cy="828998"/>
          </a:xfrm>
          <a:prstGeom prst="rect">
            <a:avLst/>
          </a:prstGeom>
        </p:spPr>
      </p:pic>
      <p:pic>
        <p:nvPicPr>
          <p:cNvPr id="53" name="Picture 52" descr="A close up of a sign&#10;&#10;Description automatically generated">
            <a:extLst>
              <a:ext uri="{FF2B5EF4-FFF2-40B4-BE49-F238E27FC236}">
                <a16:creationId xmlns:a16="http://schemas.microsoft.com/office/drawing/2014/main" id="{75FA211F-0211-1B4B-AF03-7CB4AB1162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02234" y="5053631"/>
            <a:ext cx="863735" cy="863735"/>
          </a:xfrm>
          <a:prstGeom prst="rect">
            <a:avLst/>
          </a:prstGeom>
        </p:spPr>
      </p:pic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:a16="http://schemas.microsoft.com/office/drawing/2014/main" id="{0116C0F1-0775-8149-8D96-F3FADCF4B1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2215" y="5548820"/>
            <a:ext cx="13779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7C30BD-A35D-5846-98DF-C6ED8A070E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How PBMs are positioned </a:t>
            </a:r>
          </a:p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AD2E01-A609-4042-8745-52779107BB0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13287086"/>
              </p:ext>
            </p:extLst>
          </p:nvPr>
        </p:nvGraphicFramePr>
        <p:xfrm>
          <a:off x="1365250" y="968375"/>
          <a:ext cx="10455275" cy="5630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CC6481-4965-C245-BF72-6D28FA6D021B}"/>
              </a:ext>
            </a:extLst>
          </p:cNvPr>
          <p:cNvCxnSpPr>
            <a:cxnSpLocks/>
          </p:cNvCxnSpPr>
          <p:nvPr/>
        </p:nvCxnSpPr>
        <p:spPr>
          <a:xfrm flipH="1" flipV="1">
            <a:off x="6335776" y="1547966"/>
            <a:ext cx="14224" cy="1639811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A3F776-4FE4-8647-8829-9EEC5B1AD464}"/>
              </a:ext>
            </a:extLst>
          </p:cNvPr>
          <p:cNvCxnSpPr>
            <a:cxnSpLocks/>
          </p:cNvCxnSpPr>
          <p:nvPr/>
        </p:nvCxnSpPr>
        <p:spPr>
          <a:xfrm>
            <a:off x="6873875" y="1901952"/>
            <a:ext cx="0" cy="1527048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3CCAC7-AF88-2E4F-A0E2-D39E254FDED1}"/>
              </a:ext>
            </a:extLst>
          </p:cNvPr>
          <p:cNvCxnSpPr>
            <a:cxnSpLocks/>
          </p:cNvCxnSpPr>
          <p:nvPr/>
        </p:nvCxnSpPr>
        <p:spPr>
          <a:xfrm>
            <a:off x="6873875" y="4388106"/>
            <a:ext cx="0" cy="1459988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E7A455-AE23-1345-BECE-69D2B6ADB6A9}"/>
              </a:ext>
            </a:extLst>
          </p:cNvPr>
          <p:cNvCxnSpPr>
            <a:cxnSpLocks/>
          </p:cNvCxnSpPr>
          <p:nvPr/>
        </p:nvCxnSpPr>
        <p:spPr>
          <a:xfrm flipV="1">
            <a:off x="6350000" y="4063894"/>
            <a:ext cx="0" cy="1480926"/>
          </a:xfrm>
          <a:prstGeom prst="straightConnector1">
            <a:avLst/>
          </a:prstGeom>
          <a:ln w="1079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32BA08F-CA79-4444-9E9F-22B25552D3AD}"/>
              </a:ext>
            </a:extLst>
          </p:cNvPr>
          <p:cNvSpPr txBox="1"/>
          <p:nvPr/>
        </p:nvSpPr>
        <p:spPr>
          <a:xfrm>
            <a:off x="6959623" y="2006602"/>
            <a:ext cx="386712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Pharmacist fills prescription(s) and electronically submits claim to the PBM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A1869B-6AFD-9A4A-8019-09A002664FC0}"/>
              </a:ext>
            </a:extLst>
          </p:cNvPr>
          <p:cNvSpPr txBox="1"/>
          <p:nvPr/>
        </p:nvSpPr>
        <p:spPr>
          <a:xfrm>
            <a:off x="2952008" y="2001497"/>
            <a:ext cx="329802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PBM verifies patient eligibility and sends back to pharmacy payment 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D63D04-0F0E-DE47-B296-C463EDF893DE}"/>
              </a:ext>
            </a:extLst>
          </p:cNvPr>
          <p:cNvSpPr txBox="1"/>
          <p:nvPr/>
        </p:nvSpPr>
        <p:spPr>
          <a:xfrm>
            <a:off x="6959623" y="4571708"/>
            <a:ext cx="386712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PBM bills employer/insurer for prescription(s) filled for their beneficiary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635B9B-3989-D142-83C4-060D79603740}"/>
              </a:ext>
            </a:extLst>
          </p:cNvPr>
          <p:cNvSpPr txBox="1"/>
          <p:nvPr/>
        </p:nvSpPr>
        <p:spPr>
          <a:xfrm>
            <a:off x="1873251" y="3187777"/>
            <a:ext cx="3867127" cy="120032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PBM has placed itself in the middle of all communication between the employer/insurer and the pharmacy provider</a:t>
            </a:r>
          </a:p>
        </p:txBody>
      </p:sp>
    </p:spTree>
    <p:extLst>
      <p:ext uri="{BB962C8B-B14F-4D97-AF65-F5344CB8AC3E}">
        <p14:creationId xmlns:p14="http://schemas.microsoft.com/office/powerpoint/2010/main" val="394226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152450-AC07-BE4E-B53D-297E1EE12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is the truth?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72197-34DB-AA48-822C-7AA749591D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4697" y="967894"/>
            <a:ext cx="7446204" cy="5631344"/>
          </a:xfrm>
        </p:spPr>
        <p:txBody>
          <a:bodyPr/>
          <a:lstStyle/>
          <a:p>
            <a:pPr fontAlgn="base"/>
            <a:r>
              <a:rPr lang="en-US">
                <a:hlinkClick r:id="rId2"/>
              </a:rPr>
              <a:t>Meet Phil MyPockets</a:t>
            </a:r>
            <a:endParaRPr lang="en-US"/>
          </a:p>
          <a:p>
            <a:pPr fontAlgn="base"/>
            <a:endParaRPr lang="en-US"/>
          </a:p>
          <a:p>
            <a:pPr fontAlgn="base"/>
            <a:r>
              <a:rPr lang="en-US"/>
              <a:t>Over time, these companies have become largely unrecognized by most employees and misunderstood by many employers and payors (including governmental entities)</a:t>
            </a:r>
          </a:p>
          <a:p>
            <a:pPr marL="0" indent="0" fontAlgn="base">
              <a:buNone/>
            </a:pPr>
            <a:endParaRPr lang="en-US"/>
          </a:p>
          <a:p>
            <a:pPr fontAlgn="base"/>
            <a:r>
              <a:rPr lang="en-US"/>
              <a:t>PBMs have had a tremendous impact on </a:t>
            </a:r>
          </a:p>
          <a:p>
            <a:pPr lvl="1" fontAlgn="base"/>
            <a:r>
              <a:rPr lang="en-US"/>
              <a:t>U.S. health care decision-making</a:t>
            </a:r>
          </a:p>
          <a:p>
            <a:pPr lvl="1" fontAlgn="base"/>
            <a:r>
              <a:rPr lang="en-US"/>
              <a:t>Drug cost</a:t>
            </a:r>
          </a:p>
          <a:p>
            <a:pPr marL="457200" lvl="1" indent="0" fontAlgn="base">
              <a:buNone/>
            </a:pPr>
            <a:endParaRPr lang="en-US"/>
          </a:p>
          <a:p>
            <a:pPr fontAlgn="base"/>
            <a:r>
              <a:rPr lang="en-US"/>
              <a:t>Ultimately, they pursue profits at the expense of quality patient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0138C-6BBF-3946-B3BF-160D3490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901" y="1601547"/>
            <a:ext cx="3255183" cy="33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8E2DF-5B74-5647-B220-BD68ACD16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918" y="1562725"/>
            <a:ext cx="10418164" cy="37325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 PBMs make money from almost every player in the prescription supply chain,</a:t>
            </a:r>
            <a:r>
              <a:rPr lang="en-US" b="0"/>
              <a:t>​</a:t>
            </a:r>
            <a:br>
              <a:rPr lang="en-US" b="0"/>
            </a:br>
            <a:r>
              <a:rPr lang="en-US"/>
              <a:t>including the patient…</a:t>
            </a:r>
            <a:r>
              <a:rPr lang="en-US" b="0"/>
              <a:t>​</a:t>
            </a:r>
            <a:br>
              <a:rPr lang="en-US" b="0"/>
            </a:br>
            <a:r>
              <a:rPr lang="en-US">
                <a:solidFill>
                  <a:srgbClr val="FFFF00"/>
                </a:solidFill>
              </a:rPr>
              <a:t>yet they never touch a medication.</a:t>
            </a:r>
          </a:p>
        </p:txBody>
      </p:sp>
    </p:spTree>
    <p:extLst>
      <p:ext uri="{BB962C8B-B14F-4D97-AF65-F5344CB8AC3E}">
        <p14:creationId xmlns:p14="http://schemas.microsoft.com/office/powerpoint/2010/main" val="750872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PA THEME">
      <a:dk1>
        <a:srgbClr val="0080C7"/>
      </a:dk1>
      <a:lt1>
        <a:srgbClr val="FFFFFF"/>
      </a:lt1>
      <a:dk2>
        <a:srgbClr val="135473"/>
      </a:dk2>
      <a:lt2>
        <a:srgbClr val="E7E6E6"/>
      </a:lt2>
      <a:accent1>
        <a:srgbClr val="ED7F2D"/>
      </a:accent1>
      <a:accent2>
        <a:srgbClr val="E9B22A"/>
      </a:accent2>
      <a:accent3>
        <a:srgbClr val="155474"/>
      </a:accent3>
      <a:accent4>
        <a:srgbClr val="FADFCA"/>
      </a:accent4>
      <a:accent5>
        <a:srgbClr val="F8EBC9"/>
      </a:accent5>
      <a:accent6>
        <a:srgbClr val="C1D4DD"/>
      </a:accent6>
      <a:hlink>
        <a:srgbClr val="0080C7"/>
      </a:hlink>
      <a:folHlink>
        <a:srgbClr val="954E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PA PPT TEMPLATE 2" id="{C13FD872-BB19-9543-AF34-80CC3C08D5D8}" vid="{5CC7E178-89F0-7149-9014-F64447B1F3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DE971FE4B9E48B09B69F20CD02E51" ma:contentTypeVersion="15" ma:contentTypeDescription="Create a new document." ma:contentTypeScope="" ma:versionID="5be70a3cedb70de5b6ca093dfbfd7be3">
  <xsd:schema xmlns:xsd="http://www.w3.org/2001/XMLSchema" xmlns:xs="http://www.w3.org/2001/XMLSchema" xmlns:p="http://schemas.microsoft.com/office/2006/metadata/properties" xmlns:ns2="9a9b08c6-6a1a-4248-a5fe-e7e7aed633cd" xmlns:ns3="a5dbfc39-a213-497d-91f5-915381fdbae0" targetNamespace="http://schemas.microsoft.com/office/2006/metadata/properties" ma:root="true" ma:fieldsID="8ebdf4800a1eef13ee27058cb0234e66" ns2:_="" ns3:_="">
    <xsd:import namespace="9a9b08c6-6a1a-4248-a5fe-e7e7aed633cd"/>
    <xsd:import namespace="a5dbfc39-a213-497d-91f5-915381fdbae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b08c6-6a1a-4248-a5fe-e7e7aed633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bfc39-a213-497d-91f5-915381fdba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a9b08c6-6a1a-4248-a5fe-e7e7aed633c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B9A1DF-F34D-4639-BE70-8F86CB0FEDE5}">
  <ds:schemaRefs>
    <ds:schemaRef ds:uri="9a9b08c6-6a1a-4248-a5fe-e7e7aed633cd"/>
    <ds:schemaRef ds:uri="a5dbfc39-a213-497d-91f5-915381fdba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CB03BD0-E915-4B12-BDB6-5035C76510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24CE5-0A28-4B1A-9EEC-D01B47E0241F}">
  <ds:schemaRefs>
    <ds:schemaRef ds:uri="9a9b08c6-6a1a-4248-a5fe-e7e7aed633cd"/>
    <ds:schemaRef ds:uri="a5dbfc39-a213-497d-91f5-915381fdba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Selby</dc:creator>
  <cp:revision>2</cp:revision>
  <dcterms:created xsi:type="dcterms:W3CDTF">2020-07-27T12:46:00Z</dcterms:created>
  <dcterms:modified xsi:type="dcterms:W3CDTF">2021-01-05T21:06:19Z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8800</vt:r8>
  </property>
  <property fmtid="{D5CDD505-2E9C-101B-9397-08002B2CF9AE}" pid="3" name="ContentTypeId">
    <vt:lpwstr>0x0101008E4DE971FE4B9E48B09B69F20CD02E51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